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5" r:id="rId4"/>
    <p:sldId id="266" r:id="rId5"/>
    <p:sldId id="267" r:id="rId6"/>
    <p:sldId id="268" r:id="rId7"/>
    <p:sldId id="269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0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6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xmlns="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139453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308438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:a16="http://schemas.microsoft.com/office/drawing/2014/main" xmlns="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:a16="http://schemas.microsoft.com/office/drawing/2014/main" xmlns="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:a16="http://schemas.microsoft.com/office/drawing/2014/main" xmlns="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:a16="http://schemas.microsoft.com/office/drawing/2014/main" xmlns="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:a16="http://schemas.microsoft.com/office/drawing/2014/main" xmlns="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:a16="http://schemas.microsoft.com/office/drawing/2014/main" xmlns="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:a16="http://schemas.microsoft.com/office/drawing/2014/main" xmlns="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:a16="http://schemas.microsoft.com/office/drawing/2014/main" xmlns="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:a16="http://schemas.microsoft.com/office/drawing/2014/main" xmlns="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:a16="http://schemas.microsoft.com/office/drawing/2014/main" xmlns="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:a16="http://schemas.microsoft.com/office/drawing/2014/main" xmlns="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xmlns="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xmlns="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xmlns="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:a16="http://schemas.microsoft.com/office/drawing/2014/main" xmlns="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:a16="http://schemas.microsoft.com/office/drawing/2014/main" xmlns="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:a16="http://schemas.microsoft.com/office/drawing/2014/main" xmlns="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:a16="http://schemas.microsoft.com/office/drawing/2014/main" xmlns="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:a16="http://schemas.microsoft.com/office/drawing/2014/main" xmlns="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:a16="http://schemas.microsoft.com/office/drawing/2014/main" xmlns="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:a16="http://schemas.microsoft.com/office/drawing/2014/main" xmlns="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:a16="http://schemas.microsoft.com/office/drawing/2014/main" xmlns="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:a16="http://schemas.microsoft.com/office/drawing/2014/main" xmlns="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:a16="http://schemas.microsoft.com/office/drawing/2014/main" xmlns="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:a16="http://schemas.microsoft.com/office/drawing/2014/main" xmlns="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:a16="http://schemas.microsoft.com/office/drawing/2014/main" xmlns="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:a16="http://schemas.microsoft.com/office/drawing/2014/main" xmlns="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:a16="http://schemas.microsoft.com/office/drawing/2014/main" xmlns="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:a16="http://schemas.microsoft.com/office/drawing/2014/main" xmlns="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363086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5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:a16="http://schemas.microsoft.com/office/drawing/2014/main" xmlns="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:a16="http://schemas.microsoft.com/office/drawing/2014/main" xmlns="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412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55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51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534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24/03/2026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7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xmlns="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341202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218018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:a16="http://schemas.microsoft.com/office/drawing/2014/main" xmlns="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:a16="http://schemas.microsoft.com/office/drawing/2014/main" xmlns="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:a16="http://schemas.microsoft.com/office/drawing/2014/main" xmlns="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:a16="http://schemas.microsoft.com/office/drawing/2014/main" xmlns="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:a16="http://schemas.microsoft.com/office/drawing/2014/main" xmlns="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:a16="http://schemas.microsoft.com/office/drawing/2014/main" xmlns="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:a16="http://schemas.microsoft.com/office/drawing/2014/main" xmlns="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:a16="http://schemas.microsoft.com/office/drawing/2014/main" xmlns="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:a16="http://schemas.microsoft.com/office/drawing/2014/main" xmlns="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:a16="http://schemas.microsoft.com/office/drawing/2014/main" xmlns="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:a16="http://schemas.microsoft.com/office/drawing/2014/main" xmlns="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xmlns="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xmlns="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xmlns="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:a16="http://schemas.microsoft.com/office/drawing/2014/main" xmlns="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:a16="http://schemas.microsoft.com/office/drawing/2014/main" xmlns="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:a16="http://schemas.microsoft.com/office/drawing/2014/main" xmlns="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:a16="http://schemas.microsoft.com/office/drawing/2014/main" xmlns="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:a16="http://schemas.microsoft.com/office/drawing/2014/main" xmlns="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:a16="http://schemas.microsoft.com/office/drawing/2014/main" xmlns="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:a16="http://schemas.microsoft.com/office/drawing/2014/main" xmlns="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:a16="http://schemas.microsoft.com/office/drawing/2014/main" xmlns="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:a16="http://schemas.microsoft.com/office/drawing/2014/main" xmlns="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:a16="http://schemas.microsoft.com/office/drawing/2014/main" xmlns="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:a16="http://schemas.microsoft.com/office/drawing/2014/main" xmlns="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:a16="http://schemas.microsoft.com/office/drawing/2014/main" xmlns="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:a16="http://schemas.microsoft.com/office/drawing/2014/main" xmlns="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:a16="http://schemas.microsoft.com/office/drawing/2014/main" xmlns="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:a16="http://schemas.microsoft.com/office/drawing/2014/main" xmlns="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361623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6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:a16="http://schemas.microsoft.com/office/drawing/2014/main" xmlns="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:a16="http://schemas.microsoft.com/office/drawing/2014/main" xmlns="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372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646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5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182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24/03/2026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7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87F3CAE-5CFE-BA4F-8425-7793DB031341}"/>
              </a:ext>
            </a:extLst>
          </p:cNvPr>
          <p:cNvSpPr/>
          <p:nvPr/>
        </p:nvSpPr>
        <p:spPr>
          <a:xfrm>
            <a:off x="4620" y="110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E955845-3B65-A34D-9916-FA75AA7BC39E}"/>
              </a:ext>
            </a:extLst>
          </p:cNvPr>
          <p:cNvSpPr txBox="1"/>
          <p:nvPr/>
        </p:nvSpPr>
        <p:spPr>
          <a:xfrm>
            <a:off x="572370" y="2283355"/>
            <a:ext cx="13457503" cy="13593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 </a:t>
            </a:r>
          </a:p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latin typeface="Safiro SemiBold" pitchFamily="50" charset="0"/>
                <a:cs typeface="Arial"/>
              </a:rPr>
              <a:t>SEO Tradicional</a:t>
            </a:r>
            <a:endParaRPr lang="ca-ES" sz="5333" dirty="0">
              <a:solidFill>
                <a:prstClr val="white"/>
              </a:solidFill>
              <a:latin typeface="Safiro" pitchFamily="50" charset="0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A2ED31C-521E-A54E-BD87-01F188D4AEAC}"/>
              </a:ext>
            </a:extLst>
          </p:cNvPr>
          <p:cNvSpPr txBox="1"/>
          <p:nvPr/>
        </p:nvSpPr>
        <p:spPr>
          <a:xfrm>
            <a:off x="547115" y="275421"/>
            <a:ext cx="8704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400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48D00FA-12FF-6542-BEF4-DF3FCEC3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  <p:pic>
        <p:nvPicPr>
          <p:cNvPr id="5" name="Marcador de posición de imagen 14">
            <a:extLst>
              <a:ext uri="{FF2B5EF4-FFF2-40B4-BE49-F238E27FC236}">
                <a16:creationId xmlns:a16="http://schemas.microsoft.com/office/drawing/2014/main" xmlns="" id="{416EC033-E024-0D61-DE56-68224C7A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53"/>
          <a:stretch>
            <a:fillRect/>
          </a:stretch>
        </p:blipFill>
        <p:spPr>
          <a:xfrm>
            <a:off x="0" y="4616451"/>
            <a:ext cx="16256000" cy="4527549"/>
          </a:xfr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B023694B-83C7-AB9A-4E73-FF9F5728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319"/>
          <a:stretch>
            <a:fillRect/>
          </a:stretch>
        </p:blipFill>
        <p:spPr>
          <a:xfrm>
            <a:off x="4620" y="4616704"/>
            <a:ext cx="16256000" cy="35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984500"/>
            <a:ext cx="14490700" cy="201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2997200"/>
            <a:ext cx="3149600" cy="4953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4038600" y="2997200"/>
            <a:ext cx="6083300" cy="4953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0134600" y="2997200"/>
            <a:ext cx="5207000" cy="4953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3492500"/>
            <a:ext cx="31496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4038600" y="3492500"/>
            <a:ext cx="60833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0134600" y="3492500"/>
            <a:ext cx="52070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3987800"/>
            <a:ext cx="31496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4038600" y="3987800"/>
            <a:ext cx="60833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0134600" y="3987800"/>
            <a:ext cx="52070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4495800"/>
            <a:ext cx="31496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4038600" y="4495800"/>
            <a:ext cx="60833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0134600" y="4495800"/>
            <a:ext cx="52070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76300" y="6502400"/>
            <a:ext cx="14490700" cy="201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889000" y="6515100"/>
            <a:ext cx="1816100" cy="4953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2705100" y="6515100"/>
            <a:ext cx="8953500" cy="4953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1671300" y="6515100"/>
            <a:ext cx="3670300" cy="4953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89000" y="7010400"/>
            <a:ext cx="18161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2705100" y="7010400"/>
            <a:ext cx="89535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11671300" y="7010400"/>
            <a:ext cx="36703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889000" y="7505700"/>
            <a:ext cx="18161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2705100" y="7505700"/>
            <a:ext cx="89535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11671300" y="7505700"/>
            <a:ext cx="36703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889000" y="8013700"/>
            <a:ext cx="18161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2705100" y="8013700"/>
            <a:ext cx="89535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11671300" y="8013700"/>
            <a:ext cx="36703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0" name="TextBox 30"/>
          <p:cNvSpPr txBox="1"/>
          <p:nvPr/>
        </p:nvSpPr>
        <p:spPr>
          <a:xfrm>
            <a:off x="876300" y="609600"/>
            <a:ext cx="14490700" cy="533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500" b="1">
                <a:solidFill>
                  <a:srgbClr val="FFFFFF"/>
                </a:solidFill>
                <a:latin typeface="&quot;Poltawski Nowy&quot;"/>
              </a:rPr>
              <a:t>4. SEO per a cerques per veu i contingut multimèdia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876300" y="13970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600" b="1">
                <a:solidFill>
                  <a:srgbClr val="FFFFFF"/>
                </a:solidFill>
                <a:latin typeface="&quot;Poltawski Nowy&quot;"/>
              </a:rPr>
              <a:t>4.1 Cerques per veu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876300" y="52578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600" b="1">
                <a:solidFill>
                  <a:srgbClr val="FFFFFF"/>
                </a:solidFill>
                <a:latin typeface="&quot;Poltawski Nowy&quot;"/>
              </a:rPr>
              <a:t>4.2 Contingut multimèdia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876300" y="2057400"/>
            <a:ext cx="144907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Les cerques per veu són llargues, conversacionals i en forma de pregunta. Per optimitzar-les, el contingut ha d'estar en format pregunta-resposta.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977900" y="3073400"/>
            <a:ext cx="2959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FFFFFF"/>
                </a:solidFill>
                <a:latin typeface="&quot;Poltawski Nowy&quot;"/>
              </a:rPr>
              <a:t>Cerca escrita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4140200" y="3073400"/>
            <a:ext cx="5905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FFFFFF"/>
                </a:solidFill>
                <a:latin typeface="&quot;Poltawski Nowy&quot;"/>
              </a:rPr>
              <a:t>Cerca per veu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10223500" y="3073400"/>
            <a:ext cx="502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FFFFFF"/>
                </a:solidFill>
                <a:latin typeface="&quot;Poltawski Nowy&quot;"/>
              </a:rPr>
              <a:t>Contingut ideal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977900" y="3568700"/>
            <a:ext cx="2959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monstera fulles grogues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4140200" y="3568700"/>
            <a:ext cx="5905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Per què la meva monstera té les fulles grogues?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10223500" y="3568700"/>
            <a:ext cx="502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Article QAE + FAQPage Schema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977900" y="4076700"/>
            <a:ext cx="2959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comprar plantes interior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4140200" y="4076700"/>
            <a:ext cx="5905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On puc comprar plantes d'interior a Barcelona?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10223500" y="4076700"/>
            <a:ext cx="502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LocalBusiness Schema + Google Business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977900" y="4572000"/>
            <a:ext cx="2959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subscripció plantes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4140200" y="4572000"/>
            <a:ext cx="5905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Quant costa una subscripció de plantes mensual?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10223500" y="4572000"/>
            <a:ext cx="502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FAQPage amb preu directe (29,90€/mes)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876300" y="5905500"/>
            <a:ext cx="14490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Tipus de contingut multimèdia recomanat per a enriquir resultats i optimització amb schema específic.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977900" y="6591300"/>
            <a:ext cx="16256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FFFFFF"/>
                </a:solidFill>
                <a:latin typeface="&quot;Poltawski Nowy&quot;"/>
              </a:rPr>
              <a:t>Tipus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2794000" y="65913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FFFFFF"/>
                </a:solidFill>
                <a:latin typeface="&quot;Poltawski Nowy&quot;"/>
              </a:rPr>
              <a:t>Contingut ideal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11760200" y="6591300"/>
            <a:ext cx="3492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FFFFFF"/>
                </a:solidFill>
                <a:latin typeface="&quot;Poltawski Nowy&quot;"/>
              </a:rPr>
              <a:t>Schema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977900" y="7086600"/>
            <a:ext cx="16256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Vídeo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2794000" y="70866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Time-lapses plantes, diagnòstics IA, unboxing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11760200" y="7086600"/>
            <a:ext cx="3492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VideoObject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977900" y="7594600"/>
            <a:ext cx="16256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Imatges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2794000" y="75946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Fotos amb alt text, infografies cures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11760200" y="7594600"/>
            <a:ext cx="3492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ImageObject + alt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977900" y="8089900"/>
            <a:ext cx="16256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Podcast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2794000" y="8089900"/>
            <a:ext cx="8775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Consells setmanals cura plantes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11760200" y="8089900"/>
            <a:ext cx="34925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0">
                <a:solidFill>
                  <a:srgbClr val="FFFFFF"/>
                </a:solidFill>
                <a:latin typeface="&quot;Poltawski Nowy&quot;"/>
              </a:rPr>
              <a:t>PodcastEpisode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095500"/>
            <a:ext cx="12700" cy="1409700"/>
          </a:xfrm>
          <a:prstGeom prst="rect">
            <a:avLst/>
          </a:prstGeom>
          <a:solidFill>
            <a:srgbClr val="727A9B"/>
          </a:solidFill>
        </p:spPr>
      </p:sp>
      <p:sp>
        <p:nvSpPr>
          <p:cNvPr id="5" name="AutoShape 5"/>
          <p:cNvSpPr/>
          <p:nvPr/>
        </p:nvSpPr>
        <p:spPr>
          <a:xfrm>
            <a:off x="876300" y="4533900"/>
            <a:ext cx="14490700" cy="3390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889000" y="4546600"/>
            <a:ext cx="36957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4597400" y="4546600"/>
            <a:ext cx="49022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9512300" y="4546600"/>
            <a:ext cx="58420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89000" y="5105400"/>
            <a:ext cx="3695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4597400" y="5105400"/>
            <a:ext cx="4902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9512300" y="5105400"/>
            <a:ext cx="5842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889000" y="5664200"/>
            <a:ext cx="3695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4597400" y="5664200"/>
            <a:ext cx="4902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9512300" y="5664200"/>
            <a:ext cx="5842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889000" y="6223000"/>
            <a:ext cx="3695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4597400" y="6223000"/>
            <a:ext cx="4902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9512300" y="6223000"/>
            <a:ext cx="5842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889000" y="6794500"/>
            <a:ext cx="3695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4597400" y="6794500"/>
            <a:ext cx="4902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9512300" y="6794500"/>
            <a:ext cx="5842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89000" y="7353300"/>
            <a:ext cx="3695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4597400" y="7353300"/>
            <a:ext cx="4902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9512300" y="7353300"/>
            <a:ext cx="5842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4" name="TextBox 24"/>
          <p:cNvSpPr txBox="1"/>
          <p:nvPr/>
        </p:nvSpPr>
        <p:spPr>
          <a:xfrm>
            <a:off x="876300" y="1206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FFFFFF"/>
                </a:solidFill>
                <a:latin typeface="&quot;Poltawski Nowy&quot;"/>
              </a:rPr>
              <a:t>5. Anàlisi i monitoratge amb IA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876300" y="37973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FFFFFF"/>
                </a:solidFill>
                <a:latin typeface="&quot;Poltawski Nowy&quot;"/>
              </a:rPr>
              <a:t>5.2 Detecció d'errors amb IA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30300" y="2095500"/>
            <a:ext cx="14236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PROMPT 7 — Analitzar dades Search Console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130300" y="2755900"/>
            <a:ext cx="14236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Actua com un analista de dades SEO. Analitza les dades de Google Search Console de HoraPlanta.com. Respon: 1) Cerques creixent, 2) Impressions altes però CTR baix, 3) Posició 8-15, 4) 5 accions concretes, 5) Cerques estacionals.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977900" y="4635500"/>
            <a:ext cx="3517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Error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4686300" y="4635500"/>
            <a:ext cx="4724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Com detectar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9601200" y="4635500"/>
            <a:ext cx="5651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Solució amb IA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977900" y="5194300"/>
            <a:ext cx="3517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Contingut duplicat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4686300" y="5194300"/>
            <a:ext cx="4724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Screaming Frog &gt; Duplicates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601200" y="5194300"/>
            <a:ext cx="5651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Claude: Reescriu metes úniques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977900" y="5765800"/>
            <a:ext cx="3517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Pàgines no indexades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4686300" y="5765800"/>
            <a:ext cx="4724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Search Console &gt; Pàgines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601200" y="5765800"/>
            <a:ext cx="5651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Claude: Per què no indexa?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977900" y="6324600"/>
            <a:ext cx="3517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Titles llargs/curts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4686300" y="6324600"/>
            <a:ext cx="4724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Screaming Frog &gt; Titles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601200" y="6324600"/>
            <a:ext cx="5651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Claude: Optimitza 50-60 caràcters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977900" y="6883400"/>
            <a:ext cx="3517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Schema invàlid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4686300" y="6883400"/>
            <a:ext cx="4724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Rich Results Test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601200" y="6883400"/>
            <a:ext cx="5651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Claude: Corregeix JSON-LD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977900" y="7442200"/>
            <a:ext cx="3517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Velocitat lenta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4686300" y="7442200"/>
            <a:ext cx="4724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PageSpeed Insights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601200" y="7442200"/>
            <a:ext cx="5651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Claude: Millorar LCP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120900"/>
            <a:ext cx="14490700" cy="1549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2120900"/>
            <a:ext cx="14490700" cy="1549400"/>
          </a:xfrm>
          <a:prstGeom prst="roundRect">
            <a:avLst>
              <a:gd name="adj" fmla="val 819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876300" y="4495800"/>
            <a:ext cx="12700" cy="3835400"/>
          </a:xfrm>
          <a:prstGeom prst="rect">
            <a:avLst/>
          </a:prstGeom>
          <a:solidFill>
            <a:srgbClr val="727A9B"/>
          </a:solidFill>
        </p:spPr>
      </p:sp>
      <p:sp>
        <p:nvSpPr>
          <p:cNvPr id="7" name="TextBox 7"/>
          <p:cNvSpPr txBox="1"/>
          <p:nvPr/>
        </p:nvSpPr>
        <p:spPr>
          <a:xfrm>
            <a:off x="876300" y="558800"/>
            <a:ext cx="144907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200" b="1">
                <a:solidFill>
                  <a:srgbClr val="FFFFFF"/>
                </a:solidFill>
                <a:latin typeface="&quot;Poltawski Nowy&quot;"/>
              </a:rPr>
              <a:t>6. L'estructura QAE: Com aparèixer a les AI Overviews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43000" y="2336800"/>
            <a:ext cx="139446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FFFFFF"/>
                </a:solidFill>
                <a:latin typeface="&quot;Poltawski Nowy&quot;"/>
              </a:rPr>
              <a:t>Per què funciona?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76300" y="38989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FFFFFF"/>
                </a:solidFill>
                <a:latin typeface="&quot;Poltawski Nowy&quot;"/>
              </a:rPr>
              <a:t>Exemple QAE per a HoraPlanta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130300" y="5041900"/>
            <a:ext cx="142367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200" b="1">
                <a:solidFill>
                  <a:srgbClr val="FFFFFF"/>
                </a:solidFill>
                <a:latin typeface="&quot;Poltawski Nowy&quot;"/>
              </a:rPr>
              <a:t>Per què la meva monstera té fulles grogues?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30300" y="6604000"/>
            <a:ext cx="14236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FFFFFF"/>
                </a:solidFill>
                <a:latin typeface="&quot;Poltawski Nowy&quot;"/>
              </a:rPr>
              <a:t>1. Excés de reg — Causa més freqüent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30300" y="7200900"/>
            <a:ext cx="142367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60000"/>
              </a:lnSpc>
              <a:defRPr/>
            </a:pPr>
            <a:r>
              <a:rPr lang="en-US" sz="4000" b="1">
                <a:solidFill>
                  <a:srgbClr val="FFFFFF"/>
                </a:solidFill>
                <a:latin typeface="&quot;Poltawski Nowy&quot;"/>
              </a:rPr>
              <a:t>]]&gt;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876300" y="1270000"/>
            <a:ext cx="144907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FFFFFF"/>
                </a:solidFill>
                <a:latin typeface="&quot;Poltawski Nowy&quot;"/>
              </a:rPr>
              <a:t>QAE = Question, Answer, Expand. Cada secció amb H2 en format pregunta, primer paràgraf curt (40-60 paraules) amb resposta directa, després expansió amb detalls.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143000" y="2844800"/>
            <a:ext cx="139446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FFFFFF"/>
                </a:solidFill>
                <a:latin typeface="&quot;Poltawski Nowy&quot;"/>
              </a:rPr>
              <a:t>Quan algú cerca una pregunta, Google busca el paràgraf que la respongui directament. Si el teu primer paràgraf després del H2 dona la resposta amb dades concretes, la IA l'extreu i et cita a l'AI Overview.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130300" y="5753100"/>
            <a:ext cx="142367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FFFFFF"/>
                </a:solidFill>
                <a:latin typeface="&quot;Poltawski Nowy&quot;"/>
              </a:rPr>
              <a:t>Les fulles grogues de la monstera poden ser causades per 5 motius principals: excés de reg (70% dels casos), manca de llum, deficiència nutrients, plagues o canvis temperatura. El diagnòstic IA de HoraPlanta identifica la causa en 10 segons.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727200"/>
            <a:ext cx="14490700" cy="3898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1739900"/>
            <a:ext cx="584200" cy="431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1473200" y="1739900"/>
            <a:ext cx="12357100" cy="431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3843000" y="1739900"/>
            <a:ext cx="1511300" cy="431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21717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1473200" y="21717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3843000" y="21717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26035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473200" y="26035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3843000" y="26035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30353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1473200" y="30353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3843000" y="30353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34671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1473200" y="34671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3843000" y="34671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38989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1473200" y="38989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13843000" y="38989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889000" y="43307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1473200" y="43307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13843000" y="43307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889000" y="47625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1473200" y="47625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13843000" y="47625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889000" y="51943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0" name="AutoShape 30"/>
          <p:cNvSpPr/>
          <p:nvPr/>
        </p:nvSpPr>
        <p:spPr>
          <a:xfrm>
            <a:off x="1473200" y="5194300"/>
            <a:ext cx="12357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1" name="AutoShape 31"/>
          <p:cNvSpPr/>
          <p:nvPr/>
        </p:nvSpPr>
        <p:spPr>
          <a:xfrm>
            <a:off x="13843000" y="5194300"/>
            <a:ext cx="1511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2" name="AutoShape 32"/>
          <p:cNvSpPr/>
          <p:nvPr/>
        </p:nvSpPr>
        <p:spPr>
          <a:xfrm>
            <a:off x="876300" y="6426200"/>
            <a:ext cx="14490700" cy="2171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3" name="AutoShape 33"/>
          <p:cNvSpPr/>
          <p:nvPr/>
        </p:nvSpPr>
        <p:spPr>
          <a:xfrm>
            <a:off x="889000" y="6426200"/>
            <a:ext cx="5143500" cy="431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34" name="AutoShape 34"/>
          <p:cNvSpPr/>
          <p:nvPr/>
        </p:nvSpPr>
        <p:spPr>
          <a:xfrm>
            <a:off x="6045200" y="6426200"/>
            <a:ext cx="1244600" cy="431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35" name="AutoShape 35"/>
          <p:cNvSpPr/>
          <p:nvPr/>
        </p:nvSpPr>
        <p:spPr>
          <a:xfrm>
            <a:off x="7289800" y="6426200"/>
            <a:ext cx="8051800" cy="431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36" name="AutoShape 36"/>
          <p:cNvSpPr/>
          <p:nvPr/>
        </p:nvSpPr>
        <p:spPr>
          <a:xfrm>
            <a:off x="889000" y="6858000"/>
            <a:ext cx="514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7" name="AutoShape 37"/>
          <p:cNvSpPr/>
          <p:nvPr/>
        </p:nvSpPr>
        <p:spPr>
          <a:xfrm>
            <a:off x="6045200" y="6858000"/>
            <a:ext cx="1244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8" name="AutoShape 38"/>
          <p:cNvSpPr/>
          <p:nvPr/>
        </p:nvSpPr>
        <p:spPr>
          <a:xfrm>
            <a:off x="7289800" y="6858000"/>
            <a:ext cx="80518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9" name="AutoShape 39"/>
          <p:cNvSpPr/>
          <p:nvPr/>
        </p:nvSpPr>
        <p:spPr>
          <a:xfrm>
            <a:off x="889000" y="7289800"/>
            <a:ext cx="514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0" name="AutoShape 40"/>
          <p:cNvSpPr/>
          <p:nvPr/>
        </p:nvSpPr>
        <p:spPr>
          <a:xfrm>
            <a:off x="6045200" y="7289800"/>
            <a:ext cx="1244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1" name="AutoShape 41"/>
          <p:cNvSpPr/>
          <p:nvPr/>
        </p:nvSpPr>
        <p:spPr>
          <a:xfrm>
            <a:off x="7289800" y="7289800"/>
            <a:ext cx="80518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2" name="AutoShape 42"/>
          <p:cNvSpPr/>
          <p:nvPr/>
        </p:nvSpPr>
        <p:spPr>
          <a:xfrm>
            <a:off x="889000" y="7721600"/>
            <a:ext cx="514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3" name="AutoShape 43"/>
          <p:cNvSpPr/>
          <p:nvPr/>
        </p:nvSpPr>
        <p:spPr>
          <a:xfrm>
            <a:off x="6045200" y="7721600"/>
            <a:ext cx="1244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4" name="AutoShape 44"/>
          <p:cNvSpPr/>
          <p:nvPr/>
        </p:nvSpPr>
        <p:spPr>
          <a:xfrm>
            <a:off x="7289800" y="7721600"/>
            <a:ext cx="80518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5" name="AutoShape 45"/>
          <p:cNvSpPr/>
          <p:nvPr/>
        </p:nvSpPr>
        <p:spPr>
          <a:xfrm>
            <a:off x="889000" y="8153400"/>
            <a:ext cx="514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6" name="AutoShape 46"/>
          <p:cNvSpPr/>
          <p:nvPr/>
        </p:nvSpPr>
        <p:spPr>
          <a:xfrm>
            <a:off x="6045200" y="8153400"/>
            <a:ext cx="1244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7" name="AutoShape 47"/>
          <p:cNvSpPr/>
          <p:nvPr/>
        </p:nvSpPr>
        <p:spPr>
          <a:xfrm>
            <a:off x="7289800" y="8153400"/>
            <a:ext cx="80518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48" name="TextBox 48"/>
          <p:cNvSpPr txBox="1"/>
          <p:nvPr/>
        </p:nvSpPr>
        <p:spPr>
          <a:xfrm>
            <a:off x="876300" y="533400"/>
            <a:ext cx="144907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000" b="1">
                <a:solidFill>
                  <a:srgbClr val="FFFFFF"/>
                </a:solidFill>
                <a:latin typeface="&quot;Poltawski Nowy&quot;"/>
              </a:rPr>
              <a:t>7. Exercici pràctic final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876300" y="5854700"/>
            <a:ext cx="1449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200" b="1">
                <a:solidFill>
                  <a:srgbClr val="FFFFFF"/>
                </a:solidFill>
                <a:latin typeface="&quot;Poltawski Nowy&quot;"/>
              </a:rPr>
              <a:t>Criteris d'avaluació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876300" y="1206500"/>
            <a:ext cx="14490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Optimitzar HoraPlanta amb IA i comparar amb el resultat manual de la Sessió 1.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977900" y="18034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#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1574800" y="18034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Lliurable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13931900" y="18034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Punt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977900" y="22352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1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1574800" y="22352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Anàlisi AI Overviews: 3 cerques sobre plantes amb captures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3931900" y="22352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1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977900" y="26670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2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1574800" y="26670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5 title tags + 5 metes generats amb IA (prompt + resultat + edició)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13931900" y="26670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2</a:t>
            </a:r>
            <a:endParaRPr lang="en-US" sz="1100"/>
          </a:p>
        </p:txBody>
      </p:sp>
      <p:sp>
        <p:nvSpPr>
          <p:cNvPr id="60" name="TextBox 60"/>
          <p:cNvSpPr txBox="1"/>
          <p:nvPr/>
        </p:nvSpPr>
        <p:spPr>
          <a:xfrm>
            <a:off x="977900" y="30988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3</a:t>
            </a:r>
            <a:endParaRPr lang="en-US" sz="1100"/>
          </a:p>
        </p:txBody>
      </p:sp>
      <p:sp>
        <p:nvSpPr>
          <p:cNvPr id="61" name="TextBox 61"/>
          <p:cNvSpPr txBox="1"/>
          <p:nvPr/>
        </p:nvSpPr>
        <p:spPr>
          <a:xfrm>
            <a:off x="1574800" y="30988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Article blog 400 paraules amb estructura QAE</a:t>
            </a:r>
            <a:endParaRPr lang="en-US" sz="1100"/>
          </a:p>
        </p:txBody>
      </p:sp>
      <p:sp>
        <p:nvSpPr>
          <p:cNvPr id="62" name="TextBox 62"/>
          <p:cNvSpPr txBox="1"/>
          <p:nvPr/>
        </p:nvSpPr>
        <p:spPr>
          <a:xfrm>
            <a:off x="13931900" y="30988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3</a:t>
            </a:r>
            <a:endParaRPr lang="en-US" sz="1100"/>
          </a:p>
        </p:txBody>
      </p:sp>
      <p:sp>
        <p:nvSpPr>
          <p:cNvPr id="63" name="TextBox 63"/>
          <p:cNvSpPr txBox="1"/>
          <p:nvPr/>
        </p:nvSpPr>
        <p:spPr>
          <a:xfrm>
            <a:off x="977900" y="35306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4</a:t>
            </a:r>
            <a:endParaRPr lang="en-US" sz="1100"/>
          </a:p>
        </p:txBody>
      </p:sp>
      <p:sp>
        <p:nvSpPr>
          <p:cNvPr id="64" name="TextBox 64"/>
          <p:cNvSpPr txBox="1"/>
          <p:nvPr/>
        </p:nvSpPr>
        <p:spPr>
          <a:xfrm>
            <a:off x="1574800" y="35306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20 keywords amb IA organitzades per intenció</a:t>
            </a:r>
            <a:endParaRPr lang="en-US" sz="1100"/>
          </a:p>
        </p:txBody>
      </p:sp>
      <p:sp>
        <p:nvSpPr>
          <p:cNvPr id="65" name="TextBox 65"/>
          <p:cNvSpPr txBox="1"/>
          <p:nvPr/>
        </p:nvSpPr>
        <p:spPr>
          <a:xfrm>
            <a:off x="13931900" y="35306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3</a:t>
            </a:r>
            <a:endParaRPr lang="en-US" sz="1100"/>
          </a:p>
        </p:txBody>
      </p:sp>
      <p:sp>
        <p:nvSpPr>
          <p:cNvPr id="66" name="TextBox 66"/>
          <p:cNvSpPr txBox="1"/>
          <p:nvPr/>
        </p:nvSpPr>
        <p:spPr>
          <a:xfrm>
            <a:off x="977900" y="39624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5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1574800" y="39624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Schema Product + FAQPage generat amb IA i validat</a:t>
            </a:r>
            <a:endParaRPr lang="en-US" sz="1100"/>
          </a:p>
        </p:txBody>
      </p:sp>
      <p:sp>
        <p:nvSpPr>
          <p:cNvPr id="68" name="TextBox 68"/>
          <p:cNvSpPr txBox="1"/>
          <p:nvPr/>
        </p:nvSpPr>
        <p:spPr>
          <a:xfrm>
            <a:off x="13931900" y="39624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3</a:t>
            </a:r>
            <a:endParaRPr lang="en-US" sz="1100"/>
          </a:p>
        </p:txBody>
      </p:sp>
      <p:sp>
        <p:nvSpPr>
          <p:cNvPr id="69" name="TextBox 69"/>
          <p:cNvSpPr txBox="1"/>
          <p:nvPr/>
        </p:nvSpPr>
        <p:spPr>
          <a:xfrm>
            <a:off x="977900" y="43942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6</a:t>
            </a:r>
            <a:endParaRPr lang="en-US" sz="1100"/>
          </a:p>
        </p:txBody>
      </p:sp>
      <p:sp>
        <p:nvSpPr>
          <p:cNvPr id="70" name="TextBox 70"/>
          <p:cNvSpPr txBox="1"/>
          <p:nvPr/>
        </p:nvSpPr>
        <p:spPr>
          <a:xfrm>
            <a:off x="1574800" y="43942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10 preguntes veu + FAQPage Schema</a:t>
            </a:r>
            <a:endParaRPr lang="en-US" sz="1100"/>
          </a:p>
        </p:txBody>
      </p:sp>
      <p:sp>
        <p:nvSpPr>
          <p:cNvPr id="71" name="TextBox 71"/>
          <p:cNvSpPr txBox="1"/>
          <p:nvPr/>
        </p:nvSpPr>
        <p:spPr>
          <a:xfrm>
            <a:off x="13931900" y="43942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4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977900" y="48260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7</a:t>
            </a:r>
            <a:endParaRPr lang="en-US" sz="1100"/>
          </a:p>
        </p:txBody>
      </p:sp>
      <p:sp>
        <p:nvSpPr>
          <p:cNvPr id="73" name="TextBox 73"/>
          <p:cNvSpPr txBox="1"/>
          <p:nvPr/>
        </p:nvSpPr>
        <p:spPr>
          <a:xfrm>
            <a:off x="1574800" y="48260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Pàgina HTML amb estructura QAE completa</a:t>
            </a:r>
            <a:endParaRPr lang="en-US" sz="1100"/>
          </a:p>
        </p:txBody>
      </p:sp>
      <p:sp>
        <p:nvSpPr>
          <p:cNvPr id="74" name="TextBox 74"/>
          <p:cNvSpPr txBox="1"/>
          <p:nvPr/>
        </p:nvSpPr>
        <p:spPr>
          <a:xfrm>
            <a:off x="13931900" y="48260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Punt 6</a:t>
            </a:r>
            <a:endParaRPr lang="en-US" sz="1100"/>
          </a:p>
        </p:txBody>
      </p:sp>
      <p:sp>
        <p:nvSpPr>
          <p:cNvPr id="75" name="TextBox 75"/>
          <p:cNvSpPr txBox="1"/>
          <p:nvPr/>
        </p:nvSpPr>
        <p:spPr>
          <a:xfrm>
            <a:off x="977900" y="5257800"/>
            <a:ext cx="393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8</a:t>
            </a:r>
            <a:endParaRPr lang="en-US" sz="1100"/>
          </a:p>
        </p:txBody>
      </p:sp>
      <p:sp>
        <p:nvSpPr>
          <p:cNvPr id="76" name="TextBox 76"/>
          <p:cNvSpPr txBox="1"/>
          <p:nvPr/>
        </p:nvSpPr>
        <p:spPr>
          <a:xfrm>
            <a:off x="1574800" y="5257800"/>
            <a:ext cx="121666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Comparativa Sessió 1 (manual) vs Sessió 2 (IA)</a:t>
            </a:r>
            <a:endParaRPr lang="en-US" sz="1100"/>
          </a:p>
        </p:txBody>
      </p:sp>
      <p:sp>
        <p:nvSpPr>
          <p:cNvPr id="77" name="TextBox 77"/>
          <p:cNvSpPr txBox="1"/>
          <p:nvPr/>
        </p:nvSpPr>
        <p:spPr>
          <a:xfrm>
            <a:off x="13931900" y="5257800"/>
            <a:ext cx="13208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Tots</a:t>
            </a:r>
            <a:endParaRPr lang="en-US" sz="1100"/>
          </a:p>
        </p:txBody>
      </p:sp>
      <p:sp>
        <p:nvSpPr>
          <p:cNvPr id="78" name="TextBox 78"/>
          <p:cNvSpPr txBox="1"/>
          <p:nvPr/>
        </p:nvSpPr>
        <p:spPr>
          <a:xfrm>
            <a:off x="977900" y="6502400"/>
            <a:ext cx="4965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Criteri</a:t>
            </a:r>
            <a:endParaRPr lang="en-US" sz="1100"/>
          </a:p>
        </p:txBody>
      </p:sp>
      <p:sp>
        <p:nvSpPr>
          <p:cNvPr id="79" name="TextBox 79"/>
          <p:cNvSpPr txBox="1"/>
          <p:nvPr/>
        </p:nvSpPr>
        <p:spPr>
          <a:xfrm>
            <a:off x="6134100" y="6502400"/>
            <a:ext cx="10541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Pes</a:t>
            </a:r>
            <a:endParaRPr lang="en-US" sz="1100"/>
          </a:p>
        </p:txBody>
      </p:sp>
      <p:sp>
        <p:nvSpPr>
          <p:cNvPr id="80" name="TextBox 80"/>
          <p:cNvSpPr txBox="1"/>
          <p:nvPr/>
        </p:nvSpPr>
        <p:spPr>
          <a:xfrm>
            <a:off x="7378700" y="6502400"/>
            <a:ext cx="7874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FFFFFF"/>
                </a:solidFill>
                <a:latin typeface="&quot;Poltawski Nowy&quot;"/>
              </a:rPr>
              <a:t>Descripció</a:t>
            </a:r>
            <a:endParaRPr lang="en-US" sz="1100"/>
          </a:p>
        </p:txBody>
      </p:sp>
      <p:sp>
        <p:nvSpPr>
          <p:cNvPr id="81" name="TextBox 81"/>
          <p:cNvSpPr txBox="1"/>
          <p:nvPr/>
        </p:nvSpPr>
        <p:spPr>
          <a:xfrm>
            <a:off x="977900" y="6934200"/>
            <a:ext cx="4965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Ús efectiu de la IA</a:t>
            </a:r>
            <a:endParaRPr lang="en-US" sz="1100"/>
          </a:p>
        </p:txBody>
      </p:sp>
      <p:sp>
        <p:nvSpPr>
          <p:cNvPr id="82" name="TextBox 82"/>
          <p:cNvSpPr txBox="1"/>
          <p:nvPr/>
        </p:nvSpPr>
        <p:spPr>
          <a:xfrm>
            <a:off x="6134100" y="6934200"/>
            <a:ext cx="10541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30%</a:t>
            </a:r>
            <a:endParaRPr lang="en-US" sz="1100"/>
          </a:p>
        </p:txBody>
      </p:sp>
      <p:sp>
        <p:nvSpPr>
          <p:cNvPr id="83" name="TextBox 83"/>
          <p:cNvSpPr txBox="1"/>
          <p:nvPr/>
        </p:nvSpPr>
        <p:spPr>
          <a:xfrm>
            <a:off x="7378700" y="6934200"/>
            <a:ext cx="7874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Prompts ben formulats, resultats útils</a:t>
            </a:r>
            <a:endParaRPr lang="en-US" sz="1100"/>
          </a:p>
        </p:txBody>
      </p:sp>
      <p:sp>
        <p:nvSpPr>
          <p:cNvPr id="84" name="TextBox 84"/>
          <p:cNvSpPr txBox="1"/>
          <p:nvPr/>
        </p:nvSpPr>
        <p:spPr>
          <a:xfrm>
            <a:off x="977900" y="7366000"/>
            <a:ext cx="4965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Edició i personalització</a:t>
            </a:r>
            <a:endParaRPr lang="en-US" sz="1100"/>
          </a:p>
        </p:txBody>
      </p:sp>
      <p:sp>
        <p:nvSpPr>
          <p:cNvPr id="85" name="TextBox 85"/>
          <p:cNvSpPr txBox="1"/>
          <p:nvPr/>
        </p:nvSpPr>
        <p:spPr>
          <a:xfrm>
            <a:off x="6134100" y="7366000"/>
            <a:ext cx="10541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25%</a:t>
            </a:r>
            <a:endParaRPr lang="en-US" sz="1100"/>
          </a:p>
        </p:txBody>
      </p:sp>
      <p:sp>
        <p:nvSpPr>
          <p:cNvPr id="86" name="TextBox 86"/>
          <p:cNvSpPr txBox="1"/>
          <p:nvPr/>
        </p:nvSpPr>
        <p:spPr>
          <a:xfrm>
            <a:off x="7378700" y="7366000"/>
            <a:ext cx="7874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Resultat IA revisat i adaptat</a:t>
            </a:r>
            <a:endParaRPr lang="en-US" sz="1100"/>
          </a:p>
        </p:txBody>
      </p:sp>
      <p:sp>
        <p:nvSpPr>
          <p:cNvPr id="87" name="TextBox 87"/>
          <p:cNvSpPr txBox="1"/>
          <p:nvPr/>
        </p:nvSpPr>
        <p:spPr>
          <a:xfrm>
            <a:off x="977900" y="7797800"/>
            <a:ext cx="4965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Qualitat tècnica</a:t>
            </a:r>
            <a:endParaRPr lang="en-US" sz="1100"/>
          </a:p>
        </p:txBody>
      </p:sp>
      <p:sp>
        <p:nvSpPr>
          <p:cNvPr id="88" name="TextBox 88"/>
          <p:cNvSpPr txBox="1"/>
          <p:nvPr/>
        </p:nvSpPr>
        <p:spPr>
          <a:xfrm>
            <a:off x="6134100" y="7797800"/>
            <a:ext cx="10541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25%</a:t>
            </a:r>
            <a:endParaRPr lang="en-US" sz="1100"/>
          </a:p>
        </p:txBody>
      </p:sp>
      <p:sp>
        <p:nvSpPr>
          <p:cNvPr id="89" name="TextBox 89"/>
          <p:cNvSpPr txBox="1"/>
          <p:nvPr/>
        </p:nvSpPr>
        <p:spPr>
          <a:xfrm>
            <a:off x="7378700" y="7797800"/>
            <a:ext cx="7874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Schema vàlid, titles correctes, QAE</a:t>
            </a:r>
            <a:endParaRPr lang="en-US" sz="1100"/>
          </a:p>
        </p:txBody>
      </p:sp>
      <p:sp>
        <p:nvSpPr>
          <p:cNvPr id="90" name="TextBox 90"/>
          <p:cNvSpPr txBox="1"/>
          <p:nvPr/>
        </p:nvSpPr>
        <p:spPr>
          <a:xfrm>
            <a:off x="977900" y="8229600"/>
            <a:ext cx="4965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Comparativa S1 vs S2</a:t>
            </a:r>
            <a:endParaRPr lang="en-US" sz="1100"/>
          </a:p>
        </p:txBody>
      </p:sp>
      <p:sp>
        <p:nvSpPr>
          <p:cNvPr id="91" name="TextBox 91"/>
          <p:cNvSpPr txBox="1"/>
          <p:nvPr/>
        </p:nvSpPr>
        <p:spPr>
          <a:xfrm>
            <a:off x="6134100" y="8229600"/>
            <a:ext cx="10541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20%</a:t>
            </a:r>
            <a:endParaRPr lang="en-US" sz="1100"/>
          </a:p>
        </p:txBody>
      </p:sp>
      <p:sp>
        <p:nvSpPr>
          <p:cNvPr id="92" name="TextBox 92"/>
          <p:cNvSpPr txBox="1"/>
          <p:nvPr/>
        </p:nvSpPr>
        <p:spPr>
          <a:xfrm>
            <a:off x="7378700" y="8229600"/>
            <a:ext cx="7874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0">
                <a:solidFill>
                  <a:srgbClr val="FFFFFF"/>
                </a:solidFill>
                <a:latin typeface="&quot;Poltawski Nowy&quot;"/>
              </a:rPr>
              <a:t>Anàlisi honest IA vs manual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476500"/>
            <a:ext cx="14490700" cy="5067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2489200"/>
            <a:ext cx="49530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5854700" y="2489200"/>
            <a:ext cx="50546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0909300" y="2489200"/>
            <a:ext cx="44323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30480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5854700" y="30480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0909300" y="30480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36068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5854700" y="36068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0909300" y="36068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41656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5854700" y="41656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0909300" y="41656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47244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5854700" y="47244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0909300" y="47244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52959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5854700" y="52959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10909300" y="52959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889000" y="58547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5854700" y="58547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10909300" y="58547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889000" y="64135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5854700" y="64135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10909300" y="64135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889000" y="6972300"/>
            <a:ext cx="495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0" name="AutoShape 30"/>
          <p:cNvSpPr/>
          <p:nvPr/>
        </p:nvSpPr>
        <p:spPr>
          <a:xfrm>
            <a:off x="5854700" y="6972300"/>
            <a:ext cx="5054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1" name="AutoShape 31"/>
          <p:cNvSpPr/>
          <p:nvPr/>
        </p:nvSpPr>
        <p:spPr>
          <a:xfrm>
            <a:off x="10909300" y="6972300"/>
            <a:ext cx="44323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32" name="TextBox 32"/>
          <p:cNvSpPr txBox="1"/>
          <p:nvPr/>
        </p:nvSpPr>
        <p:spPr>
          <a:xfrm>
            <a:off x="876300" y="1587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FFFFFF"/>
                </a:solidFill>
                <a:latin typeface="&quot;Poltawski Nowy&quot;"/>
              </a:rPr>
              <a:t>8. Eines i recursos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25781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Eina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5943600" y="25781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Funció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1010900" y="25781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Preu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31369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 (claude.ai)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5943600" y="31369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Generació contingut, anàlisi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1010900" y="31369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/ 20$/mes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36957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ChatGPT (chat.openai.com)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5943600" y="36957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Generació contingut, codi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1010900" y="36957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/ 20$/mes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42545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Surfer SEO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5943600" y="42545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Optimització contingut NLP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1010900" y="42545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89$/mes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77900" y="48260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Screaming Frog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5943600" y="48260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Auditoria tècnica SEO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11010900" y="48260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(500) / 259$/any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977900" y="53848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Perplexity AI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5943600" y="53848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Cerca amb IA i fonts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11010900" y="53848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/ 20$/mes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977900" y="59436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Frase.io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5943600" y="59436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Briefs i contingut SEO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11010900" y="59436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15$/mes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977900" y="65024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Google Rich Results Test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5943600" y="65024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Validar Schema JSON-LD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1010900" y="65024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977900" y="7061200"/>
            <a:ext cx="477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Google PageSpeed Insights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5943600" y="7061200"/>
            <a:ext cx="4876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Core Web Vitals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11010900" y="70612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953B767-B4AA-C446-9347-4329D429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8A86078-AB9F-6822-B0E1-9D1D4F1DC2BE}"/>
              </a:ext>
            </a:extLst>
          </p:cNvPr>
          <p:cNvSpPr txBox="1"/>
          <p:nvPr/>
        </p:nvSpPr>
        <p:spPr>
          <a:xfrm>
            <a:off x="5652654" y="3993821"/>
            <a:ext cx="491836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33"/>
              </a:lnSpc>
            </a:pPr>
            <a:r>
              <a:rPr lang="ca-ES" sz="4000" dirty="0">
                <a:solidFill>
                  <a:prstClr val="black"/>
                </a:solidFill>
                <a:latin typeface="Safiro" pitchFamily="2" charset="77"/>
                <a:cs typeface="Arial"/>
              </a:rPr>
              <a:t>barcelonactiva.cat</a:t>
            </a:r>
            <a:endParaRPr lang="ca-ES" sz="4000" dirty="0">
              <a:solidFill>
                <a:prstClr val="black"/>
              </a:solidFill>
              <a:latin typeface="Safiro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48AA346-6215-E049-A3E8-7EF9BB71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E2D46530-5B51-234E-ABB4-7F184E602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ADB4C9-AD8F-B343-BEFD-DB35CC7C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60" y="1366553"/>
            <a:ext cx="10853675" cy="880076"/>
          </a:xfrm>
        </p:spPr>
        <p:txBody>
          <a:bodyPr/>
          <a:lstStyle/>
          <a:p>
            <a:r>
              <a:rPr lang="ca-ES" noProof="0" dirty="0"/>
              <a:t>Sobre Barcelona Activa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3124EF4-56AC-724A-89A1-C64C1C5E9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1231106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 Activa és l’agència de desenvolupament econòmic local de Barcelona. Fundada el 1987, és una societat mercantil pública integrada a l’àrea d’Economia i Promoció Econòmica de l’Ajuntament de Barcelona.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008FEBFB-A133-204B-ABB8-6A4BC9E06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7800" y="2815185"/>
            <a:ext cx="4937235" cy="3856953"/>
          </a:xfrm>
        </p:spPr>
        <p:txBody>
          <a:bodyPr/>
          <a:lstStyle/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Missió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Promoure l’ocupació de qualitat, l’esperit emprenedor, la competitivitat empresarial i la diversificació del teixit productiu, per assolir un model econòmic sostenible, inclusiu i just.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Visió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Fer de Barcelona una ciutat de referència per treballar, emprendre i viure amb valors socials i ambientals.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b="1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Valors</a:t>
            </a:r>
            <a:endParaRPr lang="ca-ES" sz="2667" b="1" dirty="0">
              <a:latin typeface="Safiro SemiBold" pitchFamily="2" charset="77"/>
              <a:cs typeface="Arial" panose="020B0604020202020204" pitchFamily="34" charset="0"/>
            </a:endParaRPr>
          </a:p>
          <a:p>
            <a:r>
              <a:rPr lang="ca-ES" noProof="0" dirty="0">
                <a:cs typeface="Arial" panose="020B0604020202020204" pitchFamily="34" charset="0"/>
              </a:rPr>
              <a:t>Ens mou l’esperit de servei públic i l’ètica professional i personal, així com la igualtat d’oportunitats i el progrés social. Treballem en cooperació dins l’organització i amb altres per a una economia social i sostenible al servei de les persones.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0E1BAD6-7A47-CB45-9BB7-8E44CF73B934}"/>
              </a:ext>
            </a:extLst>
          </p:cNvPr>
          <p:cNvSpPr txBox="1"/>
          <p:nvPr/>
        </p:nvSpPr>
        <p:spPr>
          <a:xfrm>
            <a:off x="5173307" y="4561614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55.000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persones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A057F0D-C366-F046-83B6-98C4095F3A1A}"/>
              </a:ext>
            </a:extLst>
          </p:cNvPr>
          <p:cNvSpPr txBox="1"/>
          <p:nvPr/>
        </p:nvSpPr>
        <p:spPr>
          <a:xfrm>
            <a:off x="5173307" y="5741493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7.000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empreses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8D9D241-8805-3F42-A8A8-FEAAAE5E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12" y="4569762"/>
            <a:ext cx="482265" cy="5594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3D95EBC-2A3E-9F49-B0D5-3BE7EFA1B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91" y="5814086"/>
            <a:ext cx="474152" cy="43622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BF03019-CC04-264F-B724-228DF648108E}"/>
              </a:ext>
            </a:extLst>
          </p:cNvPr>
          <p:cNvSpPr/>
          <p:nvPr/>
        </p:nvSpPr>
        <p:spPr>
          <a:xfrm>
            <a:off x="10337242" y="7810963"/>
            <a:ext cx="296234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a-ES" sz="1600" b="1" dirty="0">
                <a:solidFill>
                  <a:srgbClr val="CC0C2F"/>
                </a:solidFill>
                <a:latin typeface="Safiro SemiBold" pitchFamily="2" charset="77"/>
              </a:rPr>
              <a:t>Segueix-nos a: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FFF8DD80-6C62-A948-B4A9-5B864938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2979" y="8187321"/>
            <a:ext cx="558800" cy="55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61C7739-C272-4D4F-BD2B-83D763572A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94788" y="8167881"/>
            <a:ext cx="558800" cy="558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C439993-012D-B243-8A89-69ABCE720C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847564" y="8158621"/>
            <a:ext cx="558800" cy="5588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F2B20CD-8A9C-A248-BA37-E8CE4B1BDAC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215512" y="8158621"/>
            <a:ext cx="558800" cy="558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9CC595D-55E6-644D-B7F3-ADDDCA37E7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36811" y="8170271"/>
            <a:ext cx="596053" cy="596053"/>
          </a:xfrm>
          <a:prstGeom prst="rect">
            <a:avLst/>
          </a:prstGeom>
        </p:spPr>
      </p:pic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xmlns="" id="{D4DA3D5F-C644-CE4D-975B-EB3ECF9AA423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2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8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739EED00-50A8-C84A-AAD8-413C6CBE59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/>
        </p:blipFill>
        <p:spPr/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32E5E879-2606-9F49-A621-FFA21D92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1360621"/>
            <a:ext cx="10853675" cy="917595"/>
          </a:xfrm>
        </p:spPr>
        <p:txBody>
          <a:bodyPr/>
          <a:lstStyle/>
          <a:p>
            <a:r>
              <a:rPr lang="ca-ES" noProof="0" dirty="0"/>
              <a:t>Què fem?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2B7A5C13-1DF1-474F-B9FF-274DBBB4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185" y="3292366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Acompanyem la ciutadania</a:t>
            </a:r>
            <a:r>
              <a:rPr lang="ca-ES" noProof="0" dirty="0">
                <a:cs typeface="Arial" panose="020B0604020202020204" pitchFamily="34" charset="0"/>
              </a:rPr>
              <a:t> durant tot el procés de recerca de feina.</a:t>
            </a:r>
          </a:p>
          <a:p>
            <a:endParaRPr lang="ca-ES" noProof="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4B15BE7-D262-F445-8C58-2E8CE34D9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3185" y="4373067"/>
            <a:ext cx="3416449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barcelonactiva.cat/treball</a:t>
            </a:r>
          </a:p>
          <a:p>
            <a:endParaRPr lang="ca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0C077AB-0FF0-8646-8273-E3BC8AB67F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0467" y="3292366"/>
            <a:ext cx="4160364" cy="1206741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Donem suport a les persones emprenedores </a:t>
            </a:r>
            <a:r>
              <a:rPr lang="ca-ES" noProof="0" dirty="0">
                <a:cs typeface="Arial" panose="020B0604020202020204" pitchFamily="34" charset="0"/>
              </a:rPr>
              <a:t>per convertir la seva idea de negoci en una empresa viable.</a:t>
            </a:r>
          </a:p>
          <a:p>
            <a:endParaRPr lang="ca-ES" noProof="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290C4D2F-8F73-2D43-90E1-39E198039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467" y="4359825"/>
            <a:ext cx="4366840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barcelonactiva.cat/emprenedoria</a:t>
            </a:r>
          </a:p>
          <a:p>
            <a:endParaRPr lang="ca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13EF07E3-FA04-1B49-9701-A8739701E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185" y="5716752"/>
            <a:ext cx="3416449" cy="1149032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Ajudem les empreses i organitzacions </a:t>
            </a:r>
            <a:r>
              <a:rPr lang="ca-ES" noProof="0" dirty="0">
                <a:cs typeface="Arial" panose="020B0604020202020204" pitchFamily="34" charset="0"/>
              </a:rPr>
              <a:t>a créixer, connectar-se amb l’ecosistema i fer-se més competitives.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FA0F3F87-6890-4C48-A644-398F88392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3185" y="7075458"/>
            <a:ext cx="3781988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barcelonactiva.cat/empreses</a:t>
            </a:r>
          </a:p>
          <a:p>
            <a:endParaRPr lang="ca-ES" noProof="0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95571022-3614-0541-84FF-CFC4179F82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468" y="5716753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Oferim formació</a:t>
            </a:r>
            <a:r>
              <a:rPr lang="ca-ES" noProof="0" dirty="0">
                <a:cs typeface="Arial" panose="020B0604020202020204" pitchFamily="34" charset="0"/>
              </a:rPr>
              <a:t> a les persones que cerquen feina, emprenedores i professionals.</a:t>
            </a:r>
          </a:p>
          <a:p>
            <a:endParaRPr lang="ca-ES" noProof="0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0E203BE2-F190-ED42-B84F-C48168697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467" y="6817723"/>
            <a:ext cx="4160364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</a:t>
            </a:r>
            <a:r>
              <a:rPr lang="ca-ES" noProof="0" dirty="0" err="1">
                <a:cs typeface="Arial" panose="020B0604020202020204" pitchFamily="34" charset="0"/>
              </a:rPr>
              <a:t>formacio</a:t>
            </a:r>
            <a:endParaRPr lang="ca-ES" noProof="0" dirty="0">
              <a:cs typeface="Arial" panose="020B0604020202020204" pitchFamily="34" charset="0"/>
            </a:endParaRPr>
          </a:p>
          <a:p>
            <a:endParaRPr lang="ca-ES" noProof="0" dirty="0"/>
          </a:p>
        </p:txBody>
      </p:sp>
      <p:pic>
        <p:nvPicPr>
          <p:cNvPr id="21" name="Imagen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2D6F8F7-A02C-E440-A1DB-83AEB721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59893" y="330048"/>
            <a:ext cx="338667" cy="330505"/>
          </a:xfrm>
          <a:prstGeom prst="rect">
            <a:avLst/>
          </a:prstGeom>
        </p:spPr>
      </p:pic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xmlns="" id="{11801842-F14E-CE41-9E20-CFDA7B70FD6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white"/>
                </a:solidFill>
              </a:rPr>
              <a:pPr algn="r"/>
              <a:t>3</a:t>
            </a:fld>
            <a:endParaRPr lang="es-E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F071FB-CDE2-2448-A91C-DAF302BF4D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a-ES" noProof="0" dirty="0"/>
              <a:t>Seu Central</a:t>
            </a:r>
          </a:p>
        </p:txBody>
      </p:sp>
      <p:pic>
        <p:nvPicPr>
          <p:cNvPr id="40" name="Marcador de posición de imagen 39">
            <a:extLst>
              <a:ext uri="{FF2B5EF4-FFF2-40B4-BE49-F238E27FC236}">
                <a16:creationId xmlns:a16="http://schemas.microsoft.com/office/drawing/2014/main" xmlns="" id="{66A8162F-8A57-1D4A-8B13-42974275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xmlns="" id="{70C9D4D8-C40F-C948-894C-250133E7C12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4" name="Marcador de posición de imagen 43">
            <a:extLst>
              <a:ext uri="{FF2B5EF4-FFF2-40B4-BE49-F238E27FC236}">
                <a16:creationId xmlns:a16="http://schemas.microsoft.com/office/drawing/2014/main" xmlns="" id="{439884C0-6FE9-BF42-BD7C-2A2B26C2843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6" name="Marcador de posición de imagen 45">
            <a:extLst>
              <a:ext uri="{FF2B5EF4-FFF2-40B4-BE49-F238E27FC236}">
                <a16:creationId xmlns:a16="http://schemas.microsoft.com/office/drawing/2014/main" xmlns="" id="{74EA09F3-FAC9-2641-AAB9-B564BC8BC5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0" name="Marcador de posición de imagen 49">
            <a:extLst>
              <a:ext uri="{FF2B5EF4-FFF2-40B4-BE49-F238E27FC236}">
                <a16:creationId xmlns:a16="http://schemas.microsoft.com/office/drawing/2014/main" xmlns="" id="{255163C1-218F-6447-9472-AA6AB10B8F8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2" name="Marcador de posición de imagen 51">
            <a:extLst>
              <a:ext uri="{FF2B5EF4-FFF2-40B4-BE49-F238E27FC236}">
                <a16:creationId xmlns:a16="http://schemas.microsoft.com/office/drawing/2014/main" xmlns="" id="{EC5D6D00-4FA8-3044-9E4F-AB9A3E207A3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4" name="Marcador de posición de imagen 53">
            <a:extLst>
              <a:ext uri="{FF2B5EF4-FFF2-40B4-BE49-F238E27FC236}">
                <a16:creationId xmlns:a16="http://schemas.microsoft.com/office/drawing/2014/main" xmlns="" id="{D77D0D58-EC10-F64F-9096-FF51884B39D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8" name="Marcador de posición de imagen 47">
            <a:extLst>
              <a:ext uri="{FF2B5EF4-FFF2-40B4-BE49-F238E27FC236}">
                <a16:creationId xmlns:a16="http://schemas.microsoft.com/office/drawing/2014/main" xmlns="" id="{2BB0C859-DD9E-0845-823E-12FD75BD6F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8" name="Marcador de posición de imagen 57">
            <a:extLst>
              <a:ext uri="{FF2B5EF4-FFF2-40B4-BE49-F238E27FC236}">
                <a16:creationId xmlns:a16="http://schemas.microsoft.com/office/drawing/2014/main" xmlns="" id="{EF16EE68-6854-B64C-9BCA-D932BCAE276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60" name="Marcador de posición de imagen 59">
            <a:extLst>
              <a:ext uri="{FF2B5EF4-FFF2-40B4-BE49-F238E27FC236}">
                <a16:creationId xmlns:a16="http://schemas.microsoft.com/office/drawing/2014/main" xmlns="" id="{D5CD1281-1232-9B48-8A3A-DB009F201B3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6" name="Marcador de posición de imagen 55">
            <a:extLst>
              <a:ext uri="{FF2B5EF4-FFF2-40B4-BE49-F238E27FC236}">
                <a16:creationId xmlns:a16="http://schemas.microsoft.com/office/drawing/2014/main" xmlns="" id="{7C5A8B62-448F-1A42-B142-8C9384A492F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197EF72A-F75F-7044-8443-7649BF66EB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208107" y="3211527"/>
            <a:ext cx="2850872" cy="205184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Oficines de Barcelona Activa.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4E9CA522-4F40-FE44-BE54-4110E62E595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05748" y="2878537"/>
            <a:ext cx="2850872" cy="269304"/>
          </a:xfrm>
        </p:spPr>
        <p:txBody>
          <a:bodyPr/>
          <a:lstStyle/>
          <a:p>
            <a:r>
              <a:rPr lang="ca-ES" noProof="0" dirty="0"/>
              <a:t>Centre  d’Emprenedoria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708BD529-0B97-6B40-98E8-EB08692239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8285" y="346166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dels emprenedors i les emprenedores de la ciutat.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CC2C620A-1A26-5A4A-A652-834D7586E8A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603389" y="2878537"/>
            <a:ext cx="3044691" cy="269304"/>
          </a:xfrm>
        </p:spPr>
        <p:txBody>
          <a:bodyPr/>
          <a:lstStyle/>
          <a:p>
            <a:r>
              <a:rPr lang="ca-ES" noProof="0" dirty="0"/>
              <a:t>Cibernàrium Nou Barris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AD80C755-EBA5-AE4D-9394-98FCCFA9088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603389" y="3211528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de formació digital d’iniciació ubicat al Parc Tecnològic.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3C51280-91B0-2E4C-BF3E-7933C9E7C8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ca-ES" noProof="0" dirty="0"/>
              <a:t>Porta22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xmlns="" id="{0E1982F4-DE22-F04F-87A6-8E1FF8A4BEF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208107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2.000 m</a:t>
            </a:r>
            <a:r>
              <a:rPr lang="ca-ES" baseline="30000" noProof="0" dirty="0">
                <a:cs typeface="Arial" panose="020B0604020202020204" pitchFamily="34" charset="0"/>
              </a:rPr>
              <a:t>2</a:t>
            </a:r>
            <a:r>
              <a:rPr lang="ca-ES" noProof="0" dirty="0">
                <a:cs typeface="Arial" panose="020B0604020202020204" pitchFamily="34" charset="0"/>
              </a:rPr>
              <a:t> per a l’ocupació i la carrera professional.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5FFE7308-8DB7-A643-B8A1-955C24F6A5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05748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 les empreses innovadores de nova creació.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xmlns="" id="{0477F622-3ACF-E740-92FA-4A47B5E7291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ca-ES" noProof="0" dirty="0"/>
              <a:t>Parc Tecnològic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xmlns="" id="{1BA919CA-ADCB-4F4D-A761-618F2E30B91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2603389" y="4764952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Clúster d’innovació al nord de la ciutat.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xmlns="" id="{2B1A2DBE-8F07-AD42-96BE-0A868FB5760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ca-ES" noProof="0" dirty="0"/>
              <a:t>El Convent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3BCCE615-B6C0-664B-AF51-66941A7759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208107" y="631728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referent en ocupació per a joves, a Ciutat Vella.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xmlns="" id="{D6BE36E8-5E23-2445-9036-4D20C1CF835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05748" y="5984289"/>
            <a:ext cx="2710589" cy="538609"/>
          </a:xfrm>
        </p:spPr>
        <p:txBody>
          <a:bodyPr/>
          <a:lstStyle/>
          <a:p>
            <a:r>
              <a:rPr lang="ca-ES" noProof="0" dirty="0"/>
              <a:t>Oficina d’Atenció a les Empreses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xmlns="" id="{E24CEEAC-A96F-5142-8D68-1647F674A3D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05748" y="6576814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L’espai de referència per a les empreses i pimes de Barcelona.</a:t>
            </a:r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xmlns="" id="{D334977A-768E-5444-93DD-5695FF3B07E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ca-ES" noProof="0" dirty="0"/>
              <a:t>LIDERA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xmlns="" id="{9FDF4AC5-F6EA-9D46-88AF-CD853E631CA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2603389" y="630430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Espai per a dones professionals, directives i emprenedores.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E830DCA6-971B-B74C-82DB-43CA960C964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ca-ES" noProof="0" dirty="0"/>
              <a:t>InnoBA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xmlns="" id="{FDEED20C-CB64-364A-B863-BEAB12288A4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208107" y="7922176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per a la innovació socioeconòmica, </a:t>
            </a:r>
            <a:r>
              <a:rPr lang="ca-ES" dirty="0">
                <a:cs typeface="Arial" panose="020B0604020202020204" pitchFamily="34" charset="0"/>
              </a:rPr>
              <a:t>a Ca n'Andalet.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8351AAE3-36DA-534A-A1A4-A3BA40D77F8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ca-ES" noProof="0" dirty="0"/>
              <a:t>Cibernàrium 22@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xmlns="" id="{06FB12B4-A9C3-8040-B655-2760ED6785A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405749" y="7844352"/>
            <a:ext cx="2640057" cy="410369"/>
          </a:xfrm>
        </p:spPr>
        <p:txBody>
          <a:bodyPr/>
          <a:lstStyle/>
          <a:p>
            <a:r>
              <a:rPr lang="ca-ES" dirty="0"/>
              <a:t>Centre de capacitació tecnològica per a professionals i empreses.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47F12F5B-F059-C041-A9BF-CC02331EF30A}"/>
              </a:ext>
            </a:extLst>
          </p:cNvPr>
          <p:cNvSpPr txBox="1"/>
          <p:nvPr/>
        </p:nvSpPr>
        <p:spPr>
          <a:xfrm>
            <a:off x="10742507" y="7439410"/>
            <a:ext cx="4733941" cy="11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Nou Barris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 Andreu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Sants-Montjuïc Activa</a:t>
            </a:r>
          </a:p>
        </p:txBody>
      </p:sp>
      <p:sp>
        <p:nvSpPr>
          <p:cNvPr id="62" name="Título 5">
            <a:extLst>
              <a:ext uri="{FF2B5EF4-FFF2-40B4-BE49-F238E27FC236}">
                <a16:creationId xmlns:a16="http://schemas.microsoft.com/office/drawing/2014/main" xmlns="" id="{60605FEB-A5DD-B54B-AE4D-FD4DB84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1" y="909026"/>
            <a:ext cx="10853675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noProof="0" dirty="0">
                <a:cs typeface="Arial" panose="020B0604020202020204" pitchFamily="34" charset="0"/>
              </a:rPr>
              <a:t>Xarxa d’equipaments </a:t>
            </a:r>
            <a:br>
              <a:rPr lang="ca-ES" noProof="0" dirty="0">
                <a:cs typeface="Arial" panose="020B0604020202020204" pitchFamily="34" charset="0"/>
              </a:rPr>
            </a:br>
            <a:r>
              <a:rPr lang="ca-ES" noProof="0" dirty="0">
                <a:cs typeface="Arial" panose="020B0604020202020204" pitchFamily="34" charset="0"/>
              </a:rPr>
              <a:t>de Barcelona Activa</a:t>
            </a:r>
            <a:br>
              <a:rPr lang="ca-ES" noProof="0" dirty="0">
                <a:cs typeface="Arial" panose="020B0604020202020204" pitchFamily="34" charset="0"/>
              </a:rPr>
            </a:br>
            <a:endParaRPr lang="ca-ES" noProof="0" dirty="0"/>
          </a:p>
        </p:txBody>
      </p:sp>
      <p:sp>
        <p:nvSpPr>
          <p:cNvPr id="63" name="Marcador de número de diapositiva 5">
            <a:extLst>
              <a:ext uri="{FF2B5EF4-FFF2-40B4-BE49-F238E27FC236}">
                <a16:creationId xmlns:a16="http://schemas.microsoft.com/office/drawing/2014/main" xmlns="" id="{5DBC8D48-C247-2246-89FC-71E9523C910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ca-ES" sz="1333">
                <a:solidFill>
                  <a:prstClr val="black"/>
                </a:solidFill>
              </a:rPr>
              <a:pPr algn="r"/>
              <a:t>4</a:t>
            </a:fld>
            <a:endParaRPr lang="ca-ES" sz="1333" dirty="0">
              <a:solidFill>
                <a:prstClr val="black"/>
              </a:solidFill>
            </a:endParaRPr>
          </a:p>
        </p:txBody>
      </p:sp>
      <p:sp>
        <p:nvSpPr>
          <p:cNvPr id="5" name="Marcador de texto 22">
            <a:extLst>
              <a:ext uri="{FF2B5EF4-FFF2-40B4-BE49-F238E27FC236}">
                <a16:creationId xmlns:a16="http://schemas.microsoft.com/office/drawing/2014/main" xmlns="" id="{C388BAA8-D952-1C4B-8DD6-CF8A77E551B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06218" y="4379385"/>
            <a:ext cx="2851149" cy="275167"/>
          </a:xfrm>
        </p:spPr>
        <p:txBody>
          <a:bodyPr/>
          <a:lstStyle/>
          <a:p>
            <a:r>
              <a:rPr lang="ca-ES" noProof="0" dirty="0"/>
              <a:t>Startup Lab</a:t>
            </a:r>
          </a:p>
        </p:txBody>
      </p:sp>
    </p:spTree>
    <p:extLst>
      <p:ext uri="{BB962C8B-B14F-4D97-AF65-F5344CB8AC3E}">
        <p14:creationId xmlns:p14="http://schemas.microsoft.com/office/powerpoint/2010/main" val="421554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1C027DD5-C025-DB49-9681-C0AFBB3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940209"/>
            <a:ext cx="11594528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dirty="0">
                <a:cs typeface="Arial" panose="020B0604020202020204" pitchFamily="34" charset="0"/>
              </a:rPr>
              <a:t>Barcelona Activa està present </a:t>
            </a:r>
            <a:br>
              <a:rPr lang="ca-ES" dirty="0">
                <a:cs typeface="Arial" panose="020B0604020202020204" pitchFamily="34" charset="0"/>
              </a:rPr>
            </a:br>
            <a:r>
              <a:rPr lang="ca-ES" dirty="0">
                <a:cs typeface="Arial" panose="020B0604020202020204" pitchFamily="34" charset="0"/>
              </a:rPr>
              <a:t>a més de 50 punts de la ciutat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742A0A4-F514-6045-AD5A-0924604C389B}"/>
              </a:ext>
            </a:extLst>
          </p:cNvPr>
          <p:cNvSpPr txBox="1"/>
          <p:nvPr/>
        </p:nvSpPr>
        <p:spPr>
          <a:xfrm>
            <a:off x="340427" y="2847634"/>
            <a:ext cx="3168160" cy="5628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Equipaments de Barcelona Activa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Seu Central 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Porta22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El Convent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Centre d’Emprenedoria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Startup Lab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LIDERA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22@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Nou Barris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Oficina d’Atenció a les Empreses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Parc Tecnològic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InnoBA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</a:t>
            </a: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 Nou Barris Activa</a:t>
            </a:r>
          </a:p>
          <a:p>
            <a:pPr>
              <a:lnSpc>
                <a:spcPct val="20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 Andreu Activa</a:t>
            </a: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Sants-Montjuïc Activa</a:t>
            </a:r>
          </a:p>
          <a:p>
            <a:pPr>
              <a:lnSpc>
                <a:spcPct val="150000"/>
              </a:lnSpc>
            </a:pPr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Altres punts d’atenció a la ciutat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ED605D5-F377-3A40-98AE-8D31482A6446}"/>
              </a:ext>
            </a:extLst>
          </p:cNvPr>
          <p:cNvSpPr/>
          <p:nvPr/>
        </p:nvSpPr>
        <p:spPr>
          <a:xfrm>
            <a:off x="333698" y="8478212"/>
            <a:ext cx="168457" cy="1684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E980802-7483-2E40-8B61-26662D91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124427"/>
            <a:ext cx="251351" cy="241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A2FB239-993C-D447-8D2A-C9F3D05E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471715"/>
            <a:ext cx="251351" cy="241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4CE492B-5BFD-4C40-A6D0-070A9A43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804224"/>
            <a:ext cx="251351" cy="241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5D7BD48-6129-6141-BA3A-F0ED259E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"/>
          <a:stretch/>
        </p:blipFill>
        <p:spPr>
          <a:xfrm>
            <a:off x="4137392" y="2291539"/>
            <a:ext cx="12118608" cy="6849661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2C6623F0-A89E-7E47-A98D-C450D787A655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5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3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104900"/>
            <a:ext cx="14490700" cy="6286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1049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76300" y="11049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76300" y="19431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876300" y="19431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76300" y="27940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876300" y="27940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76300" y="36322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876300" y="36322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76300" y="44704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876300" y="44704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876300" y="53213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876300" y="53213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76300" y="61595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876300" y="61595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876300" y="69977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876300" y="6997700"/>
            <a:ext cx="558800" cy="393700"/>
          </a:xfrm>
          <a:prstGeom prst="roundRect">
            <a:avLst>
              <a:gd name="adj" fmla="val 25806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21" name="TextBox 21"/>
          <p:cNvSpPr txBox="1"/>
          <p:nvPr/>
        </p:nvSpPr>
        <p:spPr>
          <a:xfrm>
            <a:off x="876300" y="482600"/>
            <a:ext cx="144907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FFFFFF"/>
                </a:solidFill>
                <a:latin typeface="&quot;Poltawski Nowy&quot;"/>
              </a:rPr>
              <a:t>ÍNDEX DE CONTINGUTS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092200" y="11684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1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689100" y="11684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Impacte de la IA en el SEO: AI Overviews i zero-click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066800" y="20193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2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689100" y="20066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Eines d'IA per al SEO amb Claude/ChatGPT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066800" y="28575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3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689100" y="28575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Prompts reals per a HoraPlanta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066800" y="36957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4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689100" y="36957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SEO per a cerques per veu i contingut multimèdia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1066800" y="45466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5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689100" y="45339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Anàlisi i monitoratge amb IA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066800" y="53848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6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689100" y="53721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L'estructura QAE: Com aparèixer a les AI Overviews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079500" y="62230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7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689100" y="62230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Exercici pràctic final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1054100" y="7073900"/>
            <a:ext cx="3048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&quot;Poltawski Nowy&quot;"/>
              </a:rPr>
              <a:t>8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689100" y="7061200"/>
            <a:ext cx="136652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Eines i recursos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876300" y="7594600"/>
            <a:ext cx="144907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FFFFFF"/>
                </a:solidFill>
                <a:latin typeface="&quot;Poltawski Nowy&quot;"/>
              </a:rPr>
              <a:t>Objectiu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876300" y="8115300"/>
            <a:ext cx="144907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0">
                <a:solidFill>
                  <a:srgbClr val="FFFFFF"/>
                </a:solidFill>
                <a:latin typeface="&quot;Poltawski Nowy&quot;"/>
              </a:rPr>
              <a:t>A la Sessió 1 vau aprendre SEO tradicional amb el cas HoraPlanta. Ara veurem com la IA canvia el joc: AI Overviews de Google, generació de contingut amb Claude, cerques per veu, i com crear contingut que la IA de Google citi com a font.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4241800"/>
            <a:ext cx="14490700" cy="191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4241800"/>
            <a:ext cx="14490700" cy="1917700"/>
          </a:xfrm>
          <a:prstGeom prst="roundRect">
            <a:avLst>
              <a:gd name="adj" fmla="val 7947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6" name="TextBox 6"/>
          <p:cNvSpPr txBox="1"/>
          <p:nvPr/>
        </p:nvSpPr>
        <p:spPr>
          <a:xfrm>
            <a:off x="876300" y="11938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FFFFFF"/>
                </a:solidFill>
                <a:latin typeface="&quot;Poltawski Nowy&quot;"/>
              </a:rPr>
              <a:t>1. Impacte de la IA en el SEO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876300" y="20828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FFFFFF"/>
                </a:solidFill>
                <a:latin typeface="&quot;Poltawski Nowy&quot;"/>
              </a:rPr>
              <a:t>1.1 AI Overviews: la revolució del zero-click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43000" y="4508500"/>
            <a:ext cx="139446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FFFFFF"/>
                </a:solidFill>
                <a:latin typeface="&quot;Poltawski Nowy&quot;"/>
              </a:rPr>
              <a:t>Dades clau 2026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76300" y="64389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FFFFFF"/>
                </a:solidFill>
                <a:latin typeface="&quot;Poltawski Nowy&quot;"/>
              </a:rPr>
              <a:t>1.2 RankBrain i BERT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76300" y="28194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Les AI Overviews de Google (anteriorment SGE) són resums generats per IA que apareixen a la part superior dels resultats de cerca. Responen directament la pregunta de l'usuari sense que hagi de clicar cap resultat. Disponibles a Espanya des de març 2025.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43000" y="5130800"/>
            <a:ext cx="139446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El 60% de les cerques acaben sense cap clic (zero-click). El CTR cau del 15% al 8% quan hi ha AI Overview. Només l'1% clica un link dins l'AI Overview. A Espanya, el 14-16% de cerques mostren AI Overviews.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76300" y="71755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RankBrain (2015): IA que entén cerques ambigües. BERT (2019): Entén el context de cada paraula. Distingeix matisos com 'per a' vs 'de' en una frase.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3035300"/>
            <a:ext cx="12700" cy="749300"/>
          </a:xfrm>
          <a:prstGeom prst="rect">
            <a:avLst/>
          </a:prstGeom>
          <a:solidFill>
            <a:srgbClr val="727A9B"/>
          </a:solidFill>
        </p:spPr>
      </p:sp>
      <p:sp>
        <p:nvSpPr>
          <p:cNvPr id="5" name="AutoShape 5"/>
          <p:cNvSpPr/>
          <p:nvPr/>
        </p:nvSpPr>
        <p:spPr>
          <a:xfrm>
            <a:off x="876300" y="4076700"/>
            <a:ext cx="14490700" cy="394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889000" y="4089400"/>
            <a:ext cx="43942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5295900" y="4089400"/>
            <a:ext cx="61087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11417300" y="4089400"/>
            <a:ext cx="3937000" cy="558800"/>
          </a:xfrm>
          <a:prstGeom prst="rect">
            <a:avLst/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89000" y="46482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5295900" y="4648200"/>
            <a:ext cx="6108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11417300" y="46482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889000" y="52070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5295900" y="5207000"/>
            <a:ext cx="6108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11417300" y="52070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889000" y="57658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5295900" y="5765800"/>
            <a:ext cx="6108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11417300" y="57658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889000" y="63246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5295900" y="6324600"/>
            <a:ext cx="6108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1417300" y="63246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89000" y="68834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5295900" y="6883400"/>
            <a:ext cx="6108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11417300" y="68834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889000" y="74549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5295900" y="7454900"/>
            <a:ext cx="6108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11417300" y="74549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6C7394"/>
            </a:solidFill>
          </a:ln>
        </p:spPr>
      </p:sp>
      <p:sp>
        <p:nvSpPr>
          <p:cNvPr id="27" name="TextBox 27"/>
          <p:cNvSpPr txBox="1"/>
          <p:nvPr/>
        </p:nvSpPr>
        <p:spPr>
          <a:xfrm>
            <a:off x="876300" y="11049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FFFFFF"/>
                </a:solidFill>
                <a:latin typeface="&quot;Poltawski Nowy&quot;"/>
              </a:rPr>
              <a:t>2. Eines d'IA per al SEO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876300" y="19939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 (d'Anthropic) i ChatGPT (d'OpenAI) són les eines principals per generar contingut SEO: title tags, meta descriptions, descripcions, articles, Schema JSON-LD. La clau és saber fer prompts efectius.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130300" y="3035300"/>
            <a:ext cx="14236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Important: IA com a assistent, no substitut</a:t>
            </a: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 La IA genera esborranys excel·lents, però cal revisar, personalitzar i afegir experiència pròpia. Google premia E-E-A-T (Experiència, Expertesa, Autoritat, Confiança) — el toc humà és imprescindible.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977900" y="41783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Eina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5384800" y="41783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Funció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1506200" y="41783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&quot;Poltawski Nowy&quot;"/>
              </a:rPr>
              <a:t>Preu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47371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Claude (claude.ai)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5384800" y="47371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Generació contingut, anàlisi, codi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1506200" y="47371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/ Pro 20$/mes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52959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ChatGPT (chat.openai.com)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5384800" y="52959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Generació contingut, codi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1506200" y="52959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/ Plus 20$/mes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58547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Surfer SEO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5384800" y="58547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Optimització contingut vs competidors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1506200" y="58547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Des de 89$/mes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64262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NeuronWriter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5384800" y="64262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Editor contingut amb IA i NLP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1506200" y="64262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Des de 19$/mes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77900" y="69850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Screaming Frog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5384800" y="69850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Auditoria tècnica + integració IA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11506200" y="69850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(500) / 259$/any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977900" y="75438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Perplexity AI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5384800" y="7543800"/>
            <a:ext cx="5930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Cerca amb IA i citació fonts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11506200" y="7543800"/>
            <a:ext cx="3746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0">
                <a:solidFill>
                  <a:srgbClr val="FFFFFF"/>
                </a:solidFill>
                <a:latin typeface="&quot;Poltawski Nowy&quot;"/>
              </a:rPr>
              <a:t>Gratuït / Pro 20$/mes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453336"/>
          </a:solidFill>
          <a:ln w="25400">
            <a:solidFill>
              <a:srgbClr val="404253"/>
            </a:solidFill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841500"/>
            <a:ext cx="14490700" cy="6807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841500"/>
            <a:ext cx="3429000" cy="4559300"/>
          </a:xfrm>
          <a:prstGeom prst="roundRect">
            <a:avLst>
              <a:gd name="adj" fmla="val 2962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1257300" y="2032000"/>
            <a:ext cx="520700" cy="520700"/>
          </a:xfrm>
          <a:prstGeom prst="roundRect">
            <a:avLst>
              <a:gd name="adj" fmla="val 48780"/>
            </a:avLst>
          </a:prstGeom>
          <a:solidFill>
            <a:srgbClr val="5B6A8E"/>
          </a:solidFill>
        </p:spPr>
      </p:sp>
      <p:sp>
        <p:nvSpPr>
          <p:cNvPr id="7" name="AutoShape 7"/>
          <p:cNvSpPr/>
          <p:nvPr/>
        </p:nvSpPr>
        <p:spPr>
          <a:xfrm>
            <a:off x="4559300" y="1841500"/>
            <a:ext cx="3429000" cy="4559300"/>
          </a:xfrm>
          <a:prstGeom prst="roundRect">
            <a:avLst>
              <a:gd name="adj" fmla="val 2962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940300" y="2032000"/>
            <a:ext cx="520700" cy="520700"/>
          </a:xfrm>
          <a:prstGeom prst="roundRect">
            <a:avLst>
              <a:gd name="adj" fmla="val 48780"/>
            </a:avLst>
          </a:prstGeom>
          <a:solidFill>
            <a:srgbClr val="5B6A8E"/>
          </a:solidFill>
        </p:spPr>
      </p:sp>
      <p:sp>
        <p:nvSpPr>
          <p:cNvPr id="9" name="AutoShape 9"/>
          <p:cNvSpPr/>
          <p:nvPr/>
        </p:nvSpPr>
        <p:spPr>
          <a:xfrm>
            <a:off x="8242300" y="1841500"/>
            <a:ext cx="3429000" cy="4559300"/>
          </a:xfrm>
          <a:prstGeom prst="roundRect">
            <a:avLst>
              <a:gd name="adj" fmla="val 2962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623300" y="2032000"/>
            <a:ext cx="520700" cy="520700"/>
          </a:xfrm>
          <a:prstGeom prst="roundRect">
            <a:avLst>
              <a:gd name="adj" fmla="val 48780"/>
            </a:avLst>
          </a:prstGeom>
          <a:solidFill>
            <a:srgbClr val="5B6A8E"/>
          </a:solidFill>
        </p:spPr>
      </p:sp>
      <p:sp>
        <p:nvSpPr>
          <p:cNvPr id="11" name="AutoShape 11"/>
          <p:cNvSpPr/>
          <p:nvPr/>
        </p:nvSpPr>
        <p:spPr>
          <a:xfrm>
            <a:off x="11938000" y="1841500"/>
            <a:ext cx="3429000" cy="4559300"/>
          </a:xfrm>
          <a:prstGeom prst="roundRect">
            <a:avLst>
              <a:gd name="adj" fmla="val 2962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2306300" y="2032000"/>
            <a:ext cx="520700" cy="520700"/>
          </a:xfrm>
          <a:prstGeom prst="roundRect">
            <a:avLst>
              <a:gd name="adj" fmla="val 48780"/>
            </a:avLst>
          </a:prstGeom>
          <a:solidFill>
            <a:srgbClr val="5B6A8E"/>
          </a:solidFill>
        </p:spPr>
      </p:sp>
      <p:sp>
        <p:nvSpPr>
          <p:cNvPr id="13" name="AutoShape 13"/>
          <p:cNvSpPr/>
          <p:nvPr/>
        </p:nvSpPr>
        <p:spPr>
          <a:xfrm>
            <a:off x="876300" y="6591300"/>
            <a:ext cx="14490700" cy="2057400"/>
          </a:xfrm>
          <a:prstGeom prst="roundRect">
            <a:avLst>
              <a:gd name="adj" fmla="val 4938"/>
            </a:avLst>
          </a:prstGeom>
          <a:solidFill>
            <a:srgbClr val="181D39"/>
          </a:solidFill>
          <a:ln w="12700">
            <a:solidFill>
              <a:srgbClr val="6C7394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1257300" y="6769100"/>
            <a:ext cx="520700" cy="520700"/>
          </a:xfrm>
          <a:prstGeom prst="roundRect">
            <a:avLst>
              <a:gd name="adj" fmla="val 48780"/>
            </a:avLst>
          </a:prstGeom>
          <a:solidFill>
            <a:srgbClr val="5B6A8E"/>
          </a:solidFill>
        </p:spPr>
      </p:sp>
      <p:sp>
        <p:nvSpPr>
          <p:cNvPr id="15" name="TextBox 15"/>
          <p:cNvSpPr txBox="1"/>
          <p:nvPr/>
        </p:nvSpPr>
        <p:spPr>
          <a:xfrm>
            <a:off x="876300" y="482600"/>
            <a:ext cx="14490700" cy="41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FFFFFF"/>
                </a:solidFill>
                <a:latin typeface="&quot;Poltawski Nowy&quot;"/>
              </a:rPr>
              <a:t>3. Prompts reals per a HoraPlanta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1143000" y="2743200"/>
            <a:ext cx="28956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PROMPT 1 — Title Tags i Meta Descriptions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4826000" y="2743200"/>
            <a:ext cx="28956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PROMPT 2 — Descripció de contingut SEO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509000" y="2743200"/>
            <a:ext cx="28956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PROMPT 3 — Keyword Research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2204700" y="2743200"/>
            <a:ext cx="2895600" cy="952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PROMPT 4 — Schema JSON-LD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143000" y="7480300"/>
            <a:ext cx="13944600" cy="317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&quot;Poltawski Nowy&quot;"/>
              </a:rPr>
              <a:t>PROMPT 5 — Auditoria SEO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876300" y="1104900"/>
            <a:ext cx="144907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FFFFFF"/>
                </a:solidFill>
                <a:latin typeface="&quot;Poltawski Nowy&quot;"/>
              </a:rPr>
              <a:t>A continuació, prompts específics per al cas HoraPlanta. Copieu-los, proveu-los en directe i compareu amb els resultats manuals de la Sessió 1.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143000" y="3822700"/>
            <a:ext cx="2895600" cy="2387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0">
                <a:solidFill>
                  <a:srgbClr val="FFFFFF"/>
                </a:solidFill>
                <a:latin typeface="&quot;Poltawski Nowy&quot;"/>
              </a:rPr>
              <a:t>Genera 5 title tags i 5 meta descriptions per a HoraPlanta.com (botiga de plantes amb subscripció i diagnòstic IA). Regles: Title 50-60 caràcters, Meta 150-160 caràcters, català, inclou preus.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4826000" y="3822700"/>
            <a:ext cx="2895600" cy="2387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0">
                <a:solidFill>
                  <a:srgbClr val="FFFFFF"/>
                </a:solidFill>
                <a:latin typeface="&quot;Poltawski Nowy&quot;"/>
              </a:rPr>
              <a:t>Article 400 paraules: "Per què la meva monstera té fulles grogues?" Estructura QAE (Question, Answer, Expand) amb H1, resposta directa 40-60 paraules, cada causa com H2, CTA diagnòstic IA.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509000" y="3822700"/>
            <a:ext cx="2895600" cy="185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0">
                <a:solidFill>
                  <a:srgbClr val="FFFFFF"/>
                </a:solidFill>
                <a:latin typeface="&quot;Poltawski Nowy&quot;"/>
              </a:rPr>
              <a:t>Genera 20 keywords: 5 transaccionals, 5 informacionals, 5 long tail, 5 local. Per cada: volum estimat, dificultat, intenció, URL destí recomanada.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2204700" y="3822700"/>
            <a:ext cx="2895600" cy="185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0">
                <a:solidFill>
                  <a:srgbClr val="FFFFFF"/>
                </a:solidFill>
                <a:latin typeface="&quot;Poltawski Nowy&quot;"/>
              </a:rPr>
              <a:t>Schema per Monstera Deliciosa (14,90€). Genera 3 blocs JSON-LD: Product amb offers i reviews, BreadcrumbList, FAQPage amb 3 preguntes.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43000" y="7924800"/>
            <a:ext cx="139446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0">
                <a:solidFill>
                  <a:srgbClr val="FFFFFF"/>
                </a:solidFill>
                <a:latin typeface="&quot;Poltawski Nowy&quot;"/>
              </a:rPr>
              <a:t>Analitza horaplanta.com i puntua 1-10: Title, Meta, H1, Headings, Alt text, Schema, Canonical, Mobile, Velocitat, Enllaços. Per cada: puntuació + problema + solució.</a:t>
            </a:r>
            <a:endParaRPr lang="en-US" sz="1100"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2209800"/>
            <a:ext cx="165100" cy="165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2209800"/>
            <a:ext cx="165100" cy="1651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2209800"/>
            <a:ext cx="165100" cy="1651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4100" y="2209800"/>
            <a:ext cx="165100" cy="165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6946900"/>
            <a:ext cx="165100" cy="16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1793</Words>
  <Application>Microsoft Office PowerPoint</Application>
  <PresentationFormat>Personalizado</PresentationFormat>
  <Paragraphs>278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"Poltawski Nowy"</vt:lpstr>
      <vt:lpstr>Arial</vt:lpstr>
      <vt:lpstr>Arial Black</vt:lpstr>
      <vt:lpstr>Calibri</vt:lpstr>
      <vt:lpstr>Safiro</vt:lpstr>
      <vt:lpstr>Safiro SemiBold</vt:lpstr>
      <vt:lpstr>Office Theme</vt:lpstr>
      <vt:lpstr>Tema de Office</vt:lpstr>
      <vt:lpstr>4_Tema de Office</vt:lpstr>
      <vt:lpstr>Presentación de PowerPoint</vt:lpstr>
      <vt:lpstr>Sobre Barcelona Activa</vt:lpstr>
      <vt:lpstr>Què fem?</vt:lpstr>
      <vt:lpstr>Xarxa d’equipaments  de Barcelona Activa </vt:lpstr>
      <vt:lpstr>Barcelona Activa està present  a més de 50 punts de la ciutat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admin-david</dc:creator>
  <cp:lastModifiedBy>admin-david</cp:lastModifiedBy>
  <cp:revision>3</cp:revision>
  <dcterms:created xsi:type="dcterms:W3CDTF">2006-08-16T00:00:00Z</dcterms:created>
  <dcterms:modified xsi:type="dcterms:W3CDTF">2026-03-24T05:45:27Z</dcterms:modified>
</cp:coreProperties>
</file>