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1" r:id="rId3"/>
  </p:sldMasterIdLst>
  <p:sldIdLst>
    <p:sldId id="274" r:id="rId4"/>
    <p:sldId id="275" r:id="rId5"/>
    <p:sldId id="276" r:id="rId6"/>
    <p:sldId id="277" r:id="rId7"/>
    <p:sldId id="278" r:id="rId8"/>
    <p:sldId id="257" r:id="rId9"/>
    <p:sldId id="258" r:id="rId10"/>
    <p:sldId id="263" r:id="rId11"/>
    <p:sldId id="262" r:id="rId12"/>
    <p:sldId id="261" r:id="rId13"/>
    <p:sldId id="270" r:id="rId14"/>
    <p:sldId id="269" r:id="rId15"/>
    <p:sldId id="268" r:id="rId16"/>
    <p:sldId id="267" r:id="rId17"/>
    <p:sldId id="279" r:id="rId18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82" d="100"/>
          <a:sy n="82" d="100"/>
        </p:scale>
        <p:origin x="63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03370D0D-3137-5F4F-8C5C-A67137074924}"/>
              </a:ext>
            </a:extLst>
          </p:cNvPr>
          <p:cNvSpPr/>
          <p:nvPr userDrawn="1"/>
        </p:nvSpPr>
        <p:spPr>
          <a:xfrm>
            <a:off x="-1" y="1"/>
            <a:ext cx="16256000" cy="46164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>
              <a:solidFill>
                <a:prstClr val="white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1F02EAF6-36C2-4E47-A250-22CD18B82DE7}"/>
              </a:ext>
            </a:extLst>
          </p:cNvPr>
          <p:cNvSpPr/>
          <p:nvPr userDrawn="1"/>
        </p:nvSpPr>
        <p:spPr>
          <a:xfrm rot="5400000">
            <a:off x="-2071167" y="2071166"/>
            <a:ext cx="4616468" cy="474133"/>
          </a:xfrm>
          <a:prstGeom prst="rect">
            <a:avLst/>
          </a:prstGeom>
          <a:solidFill>
            <a:srgbClr val="CC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>
              <a:solidFill>
                <a:srgbClr val="CE0F2D"/>
              </a:solidFill>
            </a:endParaRPr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="" xmlns:a16="http://schemas.microsoft.com/office/drawing/2014/main" id="{609C4EDA-93E9-B344-A019-204422216D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616451"/>
            <a:ext cx="16256000" cy="452754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s-ES" dirty="0"/>
          </a:p>
        </p:txBody>
      </p:sp>
      <p:sp>
        <p:nvSpPr>
          <p:cNvPr id="18" name="Marcador de texto 17">
            <a:extLst>
              <a:ext uri="{FF2B5EF4-FFF2-40B4-BE49-F238E27FC236}">
                <a16:creationId xmlns="" xmlns:a16="http://schemas.microsoft.com/office/drawing/2014/main" id="{3D5FE0F3-717A-6041-98FB-21E468F14C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2500" y="2764211"/>
            <a:ext cx="14700907" cy="813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5333" baseline="0">
                <a:solidFill>
                  <a:schemeClr val="bg1"/>
                </a:solidFill>
                <a:latin typeface="Safiro SemiBold" pitchFamily="2" charset="77"/>
              </a:defRPr>
            </a:lvl1pPr>
            <a:lvl2pPr marL="0" indent="0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2pPr>
            <a:lvl3pPr marL="1219170" indent="0">
              <a:buFontTx/>
              <a:buNone/>
              <a:defRPr>
                <a:solidFill>
                  <a:schemeClr val="bg1"/>
                </a:solidFill>
              </a:defRPr>
            </a:lvl3pPr>
            <a:lvl4pPr marL="1828754" indent="0">
              <a:buFontTx/>
              <a:buNone/>
              <a:defRPr>
                <a:solidFill>
                  <a:schemeClr val="bg1"/>
                </a:solidFill>
              </a:defRPr>
            </a:lvl4pPr>
            <a:lvl5pPr marL="2438339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40 pt</a:t>
            </a:r>
          </a:p>
        </p:txBody>
      </p:sp>
      <p:sp>
        <p:nvSpPr>
          <p:cNvPr id="19" name="Marcador de texto 17">
            <a:extLst>
              <a:ext uri="{FF2B5EF4-FFF2-40B4-BE49-F238E27FC236}">
                <a16:creationId xmlns="" xmlns:a16="http://schemas.microsoft.com/office/drawing/2014/main" id="{E224D48A-996C-124F-A1D0-FD258F5194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2500" y="3520954"/>
            <a:ext cx="14700907" cy="813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5333" baseline="0">
                <a:solidFill>
                  <a:schemeClr val="bg1"/>
                </a:solidFill>
                <a:latin typeface="Safiro" pitchFamily="2" charset="77"/>
              </a:defRPr>
            </a:lvl1pPr>
            <a:lvl2pPr marL="0" indent="0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2pPr>
            <a:lvl3pPr marL="1219170" indent="0">
              <a:buFontTx/>
              <a:buNone/>
              <a:defRPr>
                <a:solidFill>
                  <a:schemeClr val="bg1"/>
                </a:solidFill>
              </a:defRPr>
            </a:lvl3pPr>
            <a:lvl4pPr marL="1828754" indent="0">
              <a:buFontTx/>
              <a:buNone/>
              <a:defRPr>
                <a:solidFill>
                  <a:schemeClr val="bg1"/>
                </a:solidFill>
              </a:defRPr>
            </a:lvl4pPr>
            <a:lvl5pPr marL="2438339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Regular 40 pt</a:t>
            </a:r>
          </a:p>
        </p:txBody>
      </p:sp>
    </p:spTree>
    <p:extLst>
      <p:ext uri="{BB962C8B-B14F-4D97-AF65-F5344CB8AC3E}">
        <p14:creationId xmlns:p14="http://schemas.microsoft.com/office/powerpoint/2010/main" val="2226824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A2B5A06A-1089-0840-932D-CFF87617C2E4}"/>
              </a:ext>
            </a:extLst>
          </p:cNvPr>
          <p:cNvSpPr/>
          <p:nvPr userDrawn="1"/>
        </p:nvSpPr>
        <p:spPr>
          <a:xfrm>
            <a:off x="4051920" y="2288743"/>
            <a:ext cx="12204080" cy="6918677"/>
          </a:xfrm>
          <a:prstGeom prst="rect">
            <a:avLst/>
          </a:prstGeom>
          <a:solidFill>
            <a:srgbClr val="F7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26" name="Marcador de posición de imagen 2">
            <a:extLst>
              <a:ext uri="{FF2B5EF4-FFF2-40B4-BE49-F238E27FC236}">
                <a16:creationId xmlns="" xmlns:a16="http://schemas.microsoft.com/office/drawing/2014/main" id="{3CA9AE1C-9911-9E44-AC88-FB1F9B327B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-2"/>
            <a:ext cx="4051920" cy="87266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s-ES"/>
          </a:p>
        </p:txBody>
      </p:sp>
      <p:sp>
        <p:nvSpPr>
          <p:cNvPr id="25" name="Título 24">
            <a:extLst>
              <a:ext uri="{FF2B5EF4-FFF2-40B4-BE49-F238E27FC236}">
                <a16:creationId xmlns="" xmlns:a16="http://schemas.microsoft.com/office/drawing/2014/main" id="{192C5D36-0E53-4141-BAB4-1D44F1331C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1360" y="1366553"/>
            <a:ext cx="10853675" cy="92219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800" b="0" i="0" baseline="0">
                <a:latin typeface="Safiro SemiBold" pitchFamily="2" charset="77"/>
              </a:defRPr>
            </a:lvl1pPr>
          </a:lstStyle>
          <a:p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36 pt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B8500F04-DBF7-8045-BA9C-707895833A7B}"/>
              </a:ext>
            </a:extLst>
          </p:cNvPr>
          <p:cNvSpPr/>
          <p:nvPr userDrawn="1"/>
        </p:nvSpPr>
        <p:spPr>
          <a:xfrm>
            <a:off x="-29013" y="8733287"/>
            <a:ext cx="4080933" cy="474133"/>
          </a:xfrm>
          <a:prstGeom prst="rect">
            <a:avLst/>
          </a:prstGeom>
          <a:solidFill>
            <a:srgbClr val="CC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28" name="Marcador de texto 27">
            <a:extLst>
              <a:ext uri="{FF2B5EF4-FFF2-40B4-BE49-F238E27FC236}">
                <a16:creationId xmlns="" xmlns:a16="http://schemas.microsoft.com/office/drawing/2014/main" id="{0A7D9BC2-575D-3B43-BD4D-B6FB2D9C8F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19904" y="2810954"/>
            <a:ext cx="461899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600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12 pt</a:t>
            </a:r>
          </a:p>
        </p:txBody>
      </p:sp>
      <p:sp>
        <p:nvSpPr>
          <p:cNvPr id="33" name="Marcador de texto 32">
            <a:extLst>
              <a:ext uri="{FF2B5EF4-FFF2-40B4-BE49-F238E27FC236}">
                <a16:creationId xmlns="" xmlns:a16="http://schemas.microsoft.com/office/drawing/2014/main" id="{0812FAC4-FCB3-EE40-8926-C9F4AA94D8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337800" y="2815185"/>
            <a:ext cx="4937235" cy="20518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333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333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333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333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pic>
        <p:nvPicPr>
          <p:cNvPr id="34" name="Imagen 33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1D3FF037-AC8D-0147-A647-9F1ED02836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561724" y="334176"/>
            <a:ext cx="338667" cy="33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571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A2B5A06A-1089-0840-932D-CFF87617C2E4}"/>
              </a:ext>
            </a:extLst>
          </p:cNvPr>
          <p:cNvSpPr/>
          <p:nvPr userDrawn="1"/>
        </p:nvSpPr>
        <p:spPr>
          <a:xfrm>
            <a:off x="0" y="2288743"/>
            <a:ext cx="12204080" cy="6918677"/>
          </a:xfrm>
          <a:prstGeom prst="rect">
            <a:avLst/>
          </a:prstGeom>
          <a:solidFill>
            <a:srgbClr val="F7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26" name="Marcador de posición de imagen 2">
            <a:extLst>
              <a:ext uri="{FF2B5EF4-FFF2-40B4-BE49-F238E27FC236}">
                <a16:creationId xmlns="" xmlns:a16="http://schemas.microsoft.com/office/drawing/2014/main" id="{3CA9AE1C-9911-9E44-AC88-FB1F9B327B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2204080" y="-2"/>
            <a:ext cx="4051920" cy="87266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s-ES"/>
          </a:p>
        </p:txBody>
      </p:sp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B8500F04-DBF7-8045-BA9C-707895833A7B}"/>
              </a:ext>
            </a:extLst>
          </p:cNvPr>
          <p:cNvSpPr/>
          <p:nvPr userDrawn="1"/>
        </p:nvSpPr>
        <p:spPr>
          <a:xfrm>
            <a:off x="12175067" y="8733287"/>
            <a:ext cx="4080933" cy="474133"/>
          </a:xfrm>
          <a:prstGeom prst="rect">
            <a:avLst/>
          </a:prstGeom>
          <a:solidFill>
            <a:srgbClr val="CC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25" name="Título 24">
            <a:extLst>
              <a:ext uri="{FF2B5EF4-FFF2-40B4-BE49-F238E27FC236}">
                <a16:creationId xmlns="" xmlns:a16="http://schemas.microsoft.com/office/drawing/2014/main" id="{192C5D36-0E53-4141-BAB4-1D44F1331C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632" y="1360622"/>
            <a:ext cx="10853675" cy="92812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800" b="0" i="0" baseline="0">
                <a:latin typeface="Safiro SemiBold" pitchFamily="2" charset="77"/>
              </a:defRPr>
            </a:lvl1pPr>
          </a:lstStyle>
          <a:p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36 pt</a:t>
            </a:r>
          </a:p>
        </p:txBody>
      </p:sp>
      <p:sp>
        <p:nvSpPr>
          <p:cNvPr id="28" name="Marcador de texto 27">
            <a:extLst>
              <a:ext uri="{FF2B5EF4-FFF2-40B4-BE49-F238E27FC236}">
                <a16:creationId xmlns="" xmlns:a16="http://schemas.microsoft.com/office/drawing/2014/main" id="{0A7D9BC2-575D-3B43-BD4D-B6FB2D9C8F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73185" y="3292365"/>
            <a:ext cx="3416449" cy="6319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867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14 pt</a:t>
            </a:r>
          </a:p>
          <a:p>
            <a:pPr lvl="0"/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FB94A0DA-2082-FD4B-8873-3A9F16CB34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2370" y="3134942"/>
            <a:ext cx="808445" cy="80844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294A17E0-694F-A243-80BA-7DDD608CF9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3878" y="5584426"/>
            <a:ext cx="808445" cy="80844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FEC55ACD-3B8F-C64E-A47E-7DBF4BE64A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735915" y="3134942"/>
            <a:ext cx="808445" cy="80844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066C15AA-C3D5-6547-9665-03CC016CC8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735915" y="5584426"/>
            <a:ext cx="808445" cy="808445"/>
          </a:xfrm>
          <a:prstGeom prst="rect">
            <a:avLst/>
          </a:prstGeom>
        </p:spPr>
      </p:pic>
      <p:sp>
        <p:nvSpPr>
          <p:cNvPr id="27" name="Marcador de texto 27">
            <a:extLst>
              <a:ext uri="{FF2B5EF4-FFF2-40B4-BE49-F238E27FC236}">
                <a16:creationId xmlns="" xmlns:a16="http://schemas.microsoft.com/office/drawing/2014/main" id="{FB970307-D648-7147-949F-A077DF132A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73185" y="3998219"/>
            <a:ext cx="3416449" cy="4243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133" b="1" i="0" baseline="0">
                <a:solidFill>
                  <a:srgbClr val="CC0C2F"/>
                </a:solidFill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Bold 16</a:t>
            </a:r>
          </a:p>
        </p:txBody>
      </p:sp>
      <p:sp>
        <p:nvSpPr>
          <p:cNvPr id="31" name="Marcador de texto 27">
            <a:extLst>
              <a:ext uri="{FF2B5EF4-FFF2-40B4-BE49-F238E27FC236}">
                <a16:creationId xmlns="" xmlns:a16="http://schemas.microsoft.com/office/drawing/2014/main" id="{2A081F3D-E31B-1C46-A7B8-333ABC7E94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0468" y="3292365"/>
            <a:ext cx="3416449" cy="6319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867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14 pt</a:t>
            </a:r>
          </a:p>
          <a:p>
            <a:pPr lvl="0"/>
            <a:endParaRPr lang="es-ES" dirty="0"/>
          </a:p>
        </p:txBody>
      </p:sp>
      <p:sp>
        <p:nvSpPr>
          <p:cNvPr id="32" name="Marcador de texto 27">
            <a:extLst>
              <a:ext uri="{FF2B5EF4-FFF2-40B4-BE49-F238E27FC236}">
                <a16:creationId xmlns="" xmlns:a16="http://schemas.microsoft.com/office/drawing/2014/main" id="{7E2E333F-49EB-F04C-9B25-B34AF05E1F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0468" y="3998219"/>
            <a:ext cx="3416449" cy="4243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133" b="1" i="0" baseline="0">
                <a:solidFill>
                  <a:srgbClr val="CC0C2F"/>
                </a:solidFill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Bold 16</a:t>
            </a:r>
          </a:p>
        </p:txBody>
      </p:sp>
      <p:sp>
        <p:nvSpPr>
          <p:cNvPr id="34" name="Marcador de texto 27">
            <a:extLst>
              <a:ext uri="{FF2B5EF4-FFF2-40B4-BE49-F238E27FC236}">
                <a16:creationId xmlns="" xmlns:a16="http://schemas.microsoft.com/office/drawing/2014/main" id="{C51E9C1D-6D9B-8144-B664-409615C469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73185" y="5716752"/>
            <a:ext cx="3416449" cy="6319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867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14 pt</a:t>
            </a:r>
          </a:p>
          <a:p>
            <a:pPr lvl="0"/>
            <a:endParaRPr lang="es-ES" dirty="0"/>
          </a:p>
        </p:txBody>
      </p:sp>
      <p:sp>
        <p:nvSpPr>
          <p:cNvPr id="35" name="Marcador de texto 27">
            <a:extLst>
              <a:ext uri="{FF2B5EF4-FFF2-40B4-BE49-F238E27FC236}">
                <a16:creationId xmlns="" xmlns:a16="http://schemas.microsoft.com/office/drawing/2014/main" id="{4BA96B09-B1C3-C444-9116-315E4DF598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73185" y="6422606"/>
            <a:ext cx="3416449" cy="4243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133" b="1" i="0" baseline="0">
                <a:solidFill>
                  <a:srgbClr val="CC0C2F"/>
                </a:solidFill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Bold 16</a:t>
            </a:r>
          </a:p>
        </p:txBody>
      </p:sp>
      <p:sp>
        <p:nvSpPr>
          <p:cNvPr id="36" name="Marcador de texto 27">
            <a:extLst>
              <a:ext uri="{FF2B5EF4-FFF2-40B4-BE49-F238E27FC236}">
                <a16:creationId xmlns="" xmlns:a16="http://schemas.microsoft.com/office/drawing/2014/main" id="{6BA8E748-4392-F54A-B774-3BCE2DC847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0468" y="5716752"/>
            <a:ext cx="3416449" cy="6319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867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14 pt</a:t>
            </a:r>
          </a:p>
          <a:p>
            <a:pPr lvl="0"/>
            <a:endParaRPr lang="es-ES" dirty="0"/>
          </a:p>
        </p:txBody>
      </p:sp>
      <p:sp>
        <p:nvSpPr>
          <p:cNvPr id="37" name="Marcador de texto 27">
            <a:extLst>
              <a:ext uri="{FF2B5EF4-FFF2-40B4-BE49-F238E27FC236}">
                <a16:creationId xmlns="" xmlns:a16="http://schemas.microsoft.com/office/drawing/2014/main" id="{288A0064-6245-6240-9644-58D07577AD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0468" y="6422606"/>
            <a:ext cx="3416449" cy="4243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133" b="1" i="0" baseline="0">
                <a:solidFill>
                  <a:srgbClr val="CC0C2F"/>
                </a:solidFill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Bold 16</a:t>
            </a:r>
          </a:p>
        </p:txBody>
      </p:sp>
    </p:spTree>
    <p:extLst>
      <p:ext uri="{BB962C8B-B14F-4D97-AF65-F5344CB8AC3E}">
        <p14:creationId xmlns:p14="http://schemas.microsoft.com/office/powerpoint/2010/main" val="3537066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A2B5A06A-1089-0840-932D-CFF87617C2E4}"/>
              </a:ext>
            </a:extLst>
          </p:cNvPr>
          <p:cNvSpPr/>
          <p:nvPr userDrawn="1"/>
        </p:nvSpPr>
        <p:spPr>
          <a:xfrm>
            <a:off x="0" y="2288744"/>
            <a:ext cx="16256000" cy="6855257"/>
          </a:xfrm>
          <a:prstGeom prst="rect">
            <a:avLst/>
          </a:prstGeom>
          <a:solidFill>
            <a:srgbClr val="F7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25" name="Título 24">
            <a:extLst>
              <a:ext uri="{FF2B5EF4-FFF2-40B4-BE49-F238E27FC236}">
                <a16:creationId xmlns="" xmlns:a16="http://schemas.microsoft.com/office/drawing/2014/main" id="{192C5D36-0E53-4141-BAB4-1D44F1331C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632" y="1360622"/>
            <a:ext cx="10853675" cy="92812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800" b="0" i="0" baseline="0">
                <a:latin typeface="Safiro SemiBold" pitchFamily="2" charset="77"/>
              </a:defRPr>
            </a:lvl1pPr>
          </a:lstStyle>
          <a:p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36 pt</a:t>
            </a:r>
          </a:p>
        </p:txBody>
      </p:sp>
      <p:sp>
        <p:nvSpPr>
          <p:cNvPr id="36" name="Marcador de texto 27">
            <a:extLst>
              <a:ext uri="{FF2B5EF4-FFF2-40B4-BE49-F238E27FC236}">
                <a16:creationId xmlns="" xmlns:a16="http://schemas.microsoft.com/office/drawing/2014/main" id="{6BA8E748-4392-F54A-B774-3BCE2DC847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08107" y="2878536"/>
            <a:ext cx="2850872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133"/>
              </a:lnSpc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pic>
        <p:nvPicPr>
          <p:cNvPr id="52" name="Imagen 51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EBBE7507-5617-D640-97B1-5708761798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561724" y="334176"/>
            <a:ext cx="338667" cy="330405"/>
          </a:xfrm>
          <a:prstGeom prst="rect">
            <a:avLst/>
          </a:prstGeom>
        </p:spPr>
      </p:pic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1069C6C1-8CC0-2640-86D8-D5112B1BEBE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47211" y="2870200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61" name="Marcador de posición de imagen 2">
            <a:extLst>
              <a:ext uri="{FF2B5EF4-FFF2-40B4-BE49-F238E27FC236}">
                <a16:creationId xmlns="" xmlns:a16="http://schemas.microsoft.com/office/drawing/2014/main" id="{C47E5EEA-CF35-1B4B-80C6-5BFC902E53E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7211" y="4383689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62" name="Marcador de posición de imagen 2">
            <a:extLst>
              <a:ext uri="{FF2B5EF4-FFF2-40B4-BE49-F238E27FC236}">
                <a16:creationId xmlns="" xmlns:a16="http://schemas.microsoft.com/office/drawing/2014/main" id="{AFCBA41D-C034-B04C-8572-7B024D60921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47211" y="5981263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63" name="Marcador de posición de imagen 2">
            <a:extLst>
              <a:ext uri="{FF2B5EF4-FFF2-40B4-BE49-F238E27FC236}">
                <a16:creationId xmlns="" xmlns:a16="http://schemas.microsoft.com/office/drawing/2014/main" id="{8EBC60E6-71D1-F948-9251-C53440F42D4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7211" y="7522780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70" name="Marcador de posición de imagen 2">
            <a:extLst>
              <a:ext uri="{FF2B5EF4-FFF2-40B4-BE49-F238E27FC236}">
                <a16:creationId xmlns="" xmlns:a16="http://schemas.microsoft.com/office/drawing/2014/main" id="{4BF1B58E-44A6-3F46-9FB4-54A367F0E8B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532315" y="4383689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71" name="Marcador de posición de imagen 2">
            <a:extLst>
              <a:ext uri="{FF2B5EF4-FFF2-40B4-BE49-F238E27FC236}">
                <a16:creationId xmlns="" xmlns:a16="http://schemas.microsoft.com/office/drawing/2014/main" id="{281F1764-D3A5-DA45-A161-04E56440FC1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532315" y="5981263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72" name="Marcador de posición de imagen 2">
            <a:extLst>
              <a:ext uri="{FF2B5EF4-FFF2-40B4-BE49-F238E27FC236}">
                <a16:creationId xmlns="" xmlns:a16="http://schemas.microsoft.com/office/drawing/2014/main" id="{F07BC4B2-F80C-C245-9BDB-80067A1CC15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532315" y="7522780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76" name="Marcador de posición de imagen 2">
            <a:extLst>
              <a:ext uri="{FF2B5EF4-FFF2-40B4-BE49-F238E27FC236}">
                <a16:creationId xmlns="" xmlns:a16="http://schemas.microsoft.com/office/drawing/2014/main" id="{ACF1046C-025F-7C41-9BDC-AB1497C2EAE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546328" y="2870200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79" name="Marcador de posición de imagen 2">
            <a:extLst>
              <a:ext uri="{FF2B5EF4-FFF2-40B4-BE49-F238E27FC236}">
                <a16:creationId xmlns="" xmlns:a16="http://schemas.microsoft.com/office/drawing/2014/main" id="{E7C3D601-5054-6E48-8593-AE2DFF442D6D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0717419" y="4383689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80" name="Marcador de posición de imagen 2">
            <a:extLst>
              <a:ext uri="{FF2B5EF4-FFF2-40B4-BE49-F238E27FC236}">
                <a16:creationId xmlns="" xmlns:a16="http://schemas.microsoft.com/office/drawing/2014/main" id="{395367DE-DEC0-BD4D-AE72-08CB2029A9D8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10717419" y="5981263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81" name="Marcador de posición de imagen 2">
            <a:extLst>
              <a:ext uri="{FF2B5EF4-FFF2-40B4-BE49-F238E27FC236}">
                <a16:creationId xmlns="" xmlns:a16="http://schemas.microsoft.com/office/drawing/2014/main" id="{7643A3E4-3B08-5B4B-8266-7E174384BE4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0717419" y="7522780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85" name="Marcador de posición de imagen 2">
            <a:extLst>
              <a:ext uri="{FF2B5EF4-FFF2-40B4-BE49-F238E27FC236}">
                <a16:creationId xmlns="" xmlns:a16="http://schemas.microsoft.com/office/drawing/2014/main" id="{2D013C5A-2757-C043-AA54-4C79612C2088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10731432" y="2870200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29" name="Marcador de texto 27">
            <a:extLst>
              <a:ext uri="{FF2B5EF4-FFF2-40B4-BE49-F238E27FC236}">
                <a16:creationId xmlns="" xmlns:a16="http://schemas.microsoft.com/office/drawing/2014/main" id="{87562BC1-A9C3-934B-8B57-7DD69643E55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208107" y="3212213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30" name="Marcador de texto 27">
            <a:extLst>
              <a:ext uri="{FF2B5EF4-FFF2-40B4-BE49-F238E27FC236}">
                <a16:creationId xmlns="" xmlns:a16="http://schemas.microsoft.com/office/drawing/2014/main" id="{1E48B1E9-A360-7740-80AC-D416955A364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05748" y="2878536"/>
            <a:ext cx="2850872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133"/>
              </a:lnSpc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31" name="Marcador de texto 27">
            <a:extLst>
              <a:ext uri="{FF2B5EF4-FFF2-40B4-BE49-F238E27FC236}">
                <a16:creationId xmlns="" xmlns:a16="http://schemas.microsoft.com/office/drawing/2014/main" id="{7419B1D7-891D-824F-8A35-DFC42BDBDFC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405748" y="3225047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32" name="Marcador de texto 27">
            <a:extLst>
              <a:ext uri="{FF2B5EF4-FFF2-40B4-BE49-F238E27FC236}">
                <a16:creationId xmlns="" xmlns:a16="http://schemas.microsoft.com/office/drawing/2014/main" id="{419DF4A5-35E1-E249-B25A-9F6E98F26B8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2603389" y="2878536"/>
            <a:ext cx="2850872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133"/>
              </a:lnSpc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33" name="Marcador de texto 27">
            <a:extLst>
              <a:ext uri="{FF2B5EF4-FFF2-40B4-BE49-F238E27FC236}">
                <a16:creationId xmlns="" xmlns:a16="http://schemas.microsoft.com/office/drawing/2014/main" id="{7EB220EA-4907-2B46-B49A-BAC2BB71C7E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2603389" y="3225047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34" name="Marcador de texto 27">
            <a:extLst>
              <a:ext uri="{FF2B5EF4-FFF2-40B4-BE49-F238E27FC236}">
                <a16:creationId xmlns="" xmlns:a16="http://schemas.microsoft.com/office/drawing/2014/main" id="{80679FD3-474F-E649-878F-F2B60F4E1BA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208107" y="4380077"/>
            <a:ext cx="2850872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133"/>
              </a:lnSpc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35" name="Marcador de texto 27">
            <a:extLst>
              <a:ext uri="{FF2B5EF4-FFF2-40B4-BE49-F238E27FC236}">
                <a16:creationId xmlns="" xmlns:a16="http://schemas.microsoft.com/office/drawing/2014/main" id="{BB1193BD-7B3D-DD44-A95B-1A1B4F8EDFD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208107" y="4713755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37" name="Marcador de texto 27">
            <a:extLst>
              <a:ext uri="{FF2B5EF4-FFF2-40B4-BE49-F238E27FC236}">
                <a16:creationId xmlns="" xmlns:a16="http://schemas.microsoft.com/office/drawing/2014/main" id="{7890A241-C0AF-F043-97BD-D21525E75FE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405748" y="4380077"/>
            <a:ext cx="2850872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133"/>
              </a:lnSpc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38" name="Marcador de texto 27">
            <a:extLst>
              <a:ext uri="{FF2B5EF4-FFF2-40B4-BE49-F238E27FC236}">
                <a16:creationId xmlns="" xmlns:a16="http://schemas.microsoft.com/office/drawing/2014/main" id="{265B7DAF-14DD-3B44-858D-74BD7D6DD31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405748" y="4726588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39" name="Marcador de texto 27">
            <a:extLst>
              <a:ext uri="{FF2B5EF4-FFF2-40B4-BE49-F238E27FC236}">
                <a16:creationId xmlns="" xmlns:a16="http://schemas.microsoft.com/office/drawing/2014/main" id="{6C9F3046-C253-A94B-BCA1-335D3D989EB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2603389" y="4380078"/>
            <a:ext cx="2850872" cy="656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40" name="Marcador de texto 27">
            <a:extLst>
              <a:ext uri="{FF2B5EF4-FFF2-40B4-BE49-F238E27FC236}">
                <a16:creationId xmlns="" xmlns:a16="http://schemas.microsoft.com/office/drawing/2014/main" id="{DBE0BB10-E424-FF4A-8879-51CF65DFD29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2603389" y="4790755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41" name="Marcador de texto 27">
            <a:extLst>
              <a:ext uri="{FF2B5EF4-FFF2-40B4-BE49-F238E27FC236}">
                <a16:creationId xmlns="" xmlns:a16="http://schemas.microsoft.com/office/drawing/2014/main" id="{8A4A1E49-76A0-0647-A23B-78CF0FCDA91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208107" y="5984288"/>
            <a:ext cx="2850872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133"/>
              </a:lnSpc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42" name="Marcador de texto 27">
            <a:extLst>
              <a:ext uri="{FF2B5EF4-FFF2-40B4-BE49-F238E27FC236}">
                <a16:creationId xmlns="" xmlns:a16="http://schemas.microsoft.com/office/drawing/2014/main" id="{86761F9B-13AC-134B-95B1-515906CE14D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208107" y="6317965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43" name="Marcador de texto 27">
            <a:extLst>
              <a:ext uri="{FF2B5EF4-FFF2-40B4-BE49-F238E27FC236}">
                <a16:creationId xmlns="" xmlns:a16="http://schemas.microsoft.com/office/drawing/2014/main" id="{32667542-0746-7B4C-8601-0625BE0B738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05748" y="5984288"/>
            <a:ext cx="2850872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133"/>
              </a:lnSpc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44" name="Marcador de texto 27">
            <a:extLst>
              <a:ext uri="{FF2B5EF4-FFF2-40B4-BE49-F238E27FC236}">
                <a16:creationId xmlns="" xmlns:a16="http://schemas.microsoft.com/office/drawing/2014/main" id="{3F63EE56-811A-1845-8FE2-83292A8F282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405748" y="6330799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45" name="Marcador de texto 27">
            <a:extLst>
              <a:ext uri="{FF2B5EF4-FFF2-40B4-BE49-F238E27FC236}">
                <a16:creationId xmlns="" xmlns:a16="http://schemas.microsoft.com/office/drawing/2014/main" id="{15A8BCB1-4571-4948-9107-27E0B50C464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2603389" y="5984288"/>
            <a:ext cx="2850872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133"/>
              </a:lnSpc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46" name="Marcador de texto 27">
            <a:extLst>
              <a:ext uri="{FF2B5EF4-FFF2-40B4-BE49-F238E27FC236}">
                <a16:creationId xmlns="" xmlns:a16="http://schemas.microsoft.com/office/drawing/2014/main" id="{39AE43EC-86CC-4148-A543-FC7142567A7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2603389" y="6330799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47" name="Marcador de texto 27">
            <a:extLst>
              <a:ext uri="{FF2B5EF4-FFF2-40B4-BE49-F238E27FC236}">
                <a16:creationId xmlns="" xmlns:a16="http://schemas.microsoft.com/office/drawing/2014/main" id="{4E4AD7E0-B55E-5447-8F76-3F31EF74AB7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208107" y="7524331"/>
            <a:ext cx="2850872" cy="656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48" name="Marcador de texto 27">
            <a:extLst>
              <a:ext uri="{FF2B5EF4-FFF2-40B4-BE49-F238E27FC236}">
                <a16:creationId xmlns="" xmlns:a16="http://schemas.microsoft.com/office/drawing/2014/main" id="{FA4B7B4F-BA8A-5D4C-AA8D-DAF7885CBDC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2208107" y="7922175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49" name="Marcador de texto 27">
            <a:extLst>
              <a:ext uri="{FF2B5EF4-FFF2-40B4-BE49-F238E27FC236}">
                <a16:creationId xmlns="" xmlns:a16="http://schemas.microsoft.com/office/drawing/2014/main" id="{95176C4A-8234-2448-B6CA-0A44544349C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7405748" y="7524331"/>
            <a:ext cx="2850872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133"/>
              </a:lnSpc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50" name="Marcador de texto 27">
            <a:extLst>
              <a:ext uri="{FF2B5EF4-FFF2-40B4-BE49-F238E27FC236}">
                <a16:creationId xmlns="" xmlns:a16="http://schemas.microsoft.com/office/drawing/2014/main" id="{6E1545DD-F2E2-EF42-BFA5-5ECF9ED60C06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7405748" y="7870841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51" name="Marcador de texto 27">
            <a:extLst>
              <a:ext uri="{FF2B5EF4-FFF2-40B4-BE49-F238E27FC236}">
                <a16:creationId xmlns="" xmlns:a16="http://schemas.microsoft.com/office/drawing/2014/main" id="{D257E612-107C-414A-9904-E1EB2D207378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2603389" y="7524331"/>
            <a:ext cx="2850872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133"/>
              </a:lnSpc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53" name="Marcador de texto 27">
            <a:extLst>
              <a:ext uri="{FF2B5EF4-FFF2-40B4-BE49-F238E27FC236}">
                <a16:creationId xmlns="" xmlns:a16="http://schemas.microsoft.com/office/drawing/2014/main" id="{A83C0979-C58A-2448-A21C-3A611F50207A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2603389" y="7870841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</p:spTree>
    <p:extLst>
      <p:ext uri="{BB962C8B-B14F-4D97-AF65-F5344CB8AC3E}">
        <p14:creationId xmlns:p14="http://schemas.microsoft.com/office/powerpoint/2010/main" val="1278605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A2B5A06A-1089-0840-932D-CFF87617C2E4}"/>
              </a:ext>
            </a:extLst>
          </p:cNvPr>
          <p:cNvSpPr/>
          <p:nvPr userDrawn="1"/>
        </p:nvSpPr>
        <p:spPr>
          <a:xfrm>
            <a:off x="0" y="2288744"/>
            <a:ext cx="16256000" cy="6855257"/>
          </a:xfrm>
          <a:prstGeom prst="rect">
            <a:avLst/>
          </a:prstGeom>
          <a:solidFill>
            <a:srgbClr val="F7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25" name="Título 24">
            <a:extLst>
              <a:ext uri="{FF2B5EF4-FFF2-40B4-BE49-F238E27FC236}">
                <a16:creationId xmlns="" xmlns:a16="http://schemas.microsoft.com/office/drawing/2014/main" id="{192C5D36-0E53-4141-BAB4-1D44F1331C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632" y="1360622"/>
            <a:ext cx="10853675" cy="92812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800" b="0" i="0" baseline="0">
                <a:latin typeface="Safiro SemiBold" pitchFamily="2" charset="77"/>
              </a:defRPr>
            </a:lvl1pPr>
          </a:lstStyle>
          <a:p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36 pt</a:t>
            </a:r>
          </a:p>
        </p:txBody>
      </p:sp>
      <p:pic>
        <p:nvPicPr>
          <p:cNvPr id="52" name="Imagen 51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EBBE7507-5617-D640-97B1-5708761798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561724" y="334176"/>
            <a:ext cx="338667" cy="33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55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A2B5A06A-1089-0840-932D-CFF87617C2E4}"/>
              </a:ext>
            </a:extLst>
          </p:cNvPr>
          <p:cNvSpPr/>
          <p:nvPr userDrawn="1"/>
        </p:nvSpPr>
        <p:spPr>
          <a:xfrm>
            <a:off x="0" y="2288744"/>
            <a:ext cx="16256000" cy="6855257"/>
          </a:xfrm>
          <a:prstGeom prst="rect">
            <a:avLst/>
          </a:prstGeom>
          <a:solidFill>
            <a:srgbClr val="F7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25" name="Título 24">
            <a:extLst>
              <a:ext uri="{FF2B5EF4-FFF2-40B4-BE49-F238E27FC236}">
                <a16:creationId xmlns="" xmlns:a16="http://schemas.microsoft.com/office/drawing/2014/main" id="{192C5D36-0E53-4141-BAB4-1D44F1331C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632" y="1360622"/>
            <a:ext cx="10853675" cy="92812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800" b="0" i="0" baseline="0">
                <a:latin typeface="Safiro SemiBold" pitchFamily="2" charset="77"/>
              </a:defRPr>
            </a:lvl1pPr>
          </a:lstStyle>
          <a:p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36 pt</a:t>
            </a:r>
          </a:p>
        </p:txBody>
      </p:sp>
      <p:pic>
        <p:nvPicPr>
          <p:cNvPr id="52" name="Imagen 51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EBBE7507-5617-D640-97B1-5708761798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561724" y="334176"/>
            <a:ext cx="338667" cy="33040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A14232E9-EC52-FB4D-9B24-C3D08EA13FD3}"/>
              </a:ext>
            </a:extLst>
          </p:cNvPr>
          <p:cNvSpPr/>
          <p:nvPr userDrawn="1"/>
        </p:nvSpPr>
        <p:spPr>
          <a:xfrm>
            <a:off x="0" y="2315317"/>
            <a:ext cx="4064000" cy="6845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6" name="Marcador de texto 27">
            <a:extLst>
              <a:ext uri="{FF2B5EF4-FFF2-40B4-BE49-F238E27FC236}">
                <a16:creationId xmlns="" xmlns:a16="http://schemas.microsoft.com/office/drawing/2014/main" id="{746A88C5-B691-B04B-BDC8-2834D4413F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19904" y="2810953"/>
            <a:ext cx="461899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600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9" name="Marcador de texto 27">
            <a:extLst>
              <a:ext uri="{FF2B5EF4-FFF2-40B4-BE49-F238E27FC236}">
                <a16:creationId xmlns="" xmlns:a16="http://schemas.microsoft.com/office/drawing/2014/main" id="{2B411328-0574-384B-AF82-60EE01B285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64896" y="3904034"/>
            <a:ext cx="2327563" cy="65045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4267" baseline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</a:t>
            </a:r>
          </a:p>
        </p:txBody>
      </p:sp>
      <p:sp>
        <p:nvSpPr>
          <p:cNvPr id="10" name="Marcador de texto 27">
            <a:extLst>
              <a:ext uri="{FF2B5EF4-FFF2-40B4-BE49-F238E27FC236}">
                <a16:creationId xmlns="" xmlns:a16="http://schemas.microsoft.com/office/drawing/2014/main" id="{4C5B9051-6936-AE4A-A188-65864D7945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64896" y="4562682"/>
            <a:ext cx="2327563" cy="65045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12" name="Marcador de texto 27">
            <a:extLst>
              <a:ext uri="{FF2B5EF4-FFF2-40B4-BE49-F238E27FC236}">
                <a16:creationId xmlns="" xmlns:a16="http://schemas.microsoft.com/office/drawing/2014/main" id="{FF996D48-A318-3241-86BD-44032769B2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26801" y="2739019"/>
            <a:ext cx="4134923" cy="65045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667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</a:t>
            </a:r>
          </a:p>
        </p:txBody>
      </p:sp>
      <p:sp>
        <p:nvSpPr>
          <p:cNvPr id="13" name="Marcador de texto 27">
            <a:extLst>
              <a:ext uri="{FF2B5EF4-FFF2-40B4-BE49-F238E27FC236}">
                <a16:creationId xmlns="" xmlns:a16="http://schemas.microsoft.com/office/drawing/2014/main" id="{95B6CB21-E984-EB4A-9633-FD837F20DB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426801" y="3729942"/>
            <a:ext cx="4134923" cy="65045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71172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A2B5A06A-1089-0840-932D-CFF87617C2E4}"/>
              </a:ext>
            </a:extLst>
          </p:cNvPr>
          <p:cNvSpPr/>
          <p:nvPr userDrawn="1"/>
        </p:nvSpPr>
        <p:spPr>
          <a:xfrm>
            <a:off x="0" y="2288744"/>
            <a:ext cx="16256000" cy="6855257"/>
          </a:xfrm>
          <a:prstGeom prst="rect">
            <a:avLst/>
          </a:prstGeom>
          <a:solidFill>
            <a:srgbClr val="F7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25" name="Título 24">
            <a:extLst>
              <a:ext uri="{FF2B5EF4-FFF2-40B4-BE49-F238E27FC236}">
                <a16:creationId xmlns="" xmlns:a16="http://schemas.microsoft.com/office/drawing/2014/main" id="{192C5D36-0E53-4141-BAB4-1D44F1331C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632" y="1360622"/>
            <a:ext cx="10853675" cy="92812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800" b="0" i="0" baseline="0">
                <a:latin typeface="Safiro SemiBold" pitchFamily="2" charset="77"/>
              </a:defRPr>
            </a:lvl1pPr>
          </a:lstStyle>
          <a:p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36 pt</a:t>
            </a:r>
          </a:p>
        </p:txBody>
      </p:sp>
      <p:pic>
        <p:nvPicPr>
          <p:cNvPr id="52" name="Imagen 51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EBBE7507-5617-D640-97B1-5708761798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561724" y="334176"/>
            <a:ext cx="338667" cy="330405"/>
          </a:xfrm>
          <a:prstGeom prst="rect">
            <a:avLst/>
          </a:prstGeom>
        </p:spPr>
      </p:pic>
      <p:sp>
        <p:nvSpPr>
          <p:cNvPr id="6" name="Marcador de texto 27">
            <a:extLst>
              <a:ext uri="{FF2B5EF4-FFF2-40B4-BE49-F238E27FC236}">
                <a16:creationId xmlns="" xmlns:a16="http://schemas.microsoft.com/office/drawing/2014/main" id="{746A88C5-B691-B04B-BDC8-2834D4413F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19903" y="2810954"/>
            <a:ext cx="530802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600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ca-ES" noProof="1">
                <a:solidFill>
                  <a:prstClr val="black"/>
                </a:solidFill>
                <a:cs typeface="Arial" panose="020B0604020202020204" pitchFamily="34" charset="0"/>
              </a:rPr>
              <a:t>Text introducció Arial Normal 12 pt.</a:t>
            </a:r>
            <a:endParaRPr lang="es-ES" dirty="0"/>
          </a:p>
        </p:txBody>
      </p:sp>
      <p:sp>
        <p:nvSpPr>
          <p:cNvPr id="12" name="Marcador de texto 27">
            <a:extLst>
              <a:ext uri="{FF2B5EF4-FFF2-40B4-BE49-F238E27FC236}">
                <a16:creationId xmlns="" xmlns:a16="http://schemas.microsoft.com/office/drawing/2014/main" id="{FF996D48-A318-3241-86BD-44032769B2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7241" y="2739019"/>
            <a:ext cx="5224483" cy="4924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667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20 pt</a:t>
            </a:r>
          </a:p>
        </p:txBody>
      </p:sp>
      <p:sp>
        <p:nvSpPr>
          <p:cNvPr id="13" name="Marcador de texto 27">
            <a:extLst>
              <a:ext uri="{FF2B5EF4-FFF2-40B4-BE49-F238E27FC236}">
                <a16:creationId xmlns="" xmlns:a16="http://schemas.microsoft.com/office/drawing/2014/main" id="{95B6CB21-E984-EB4A-9633-FD837F20DB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37241" y="3189667"/>
            <a:ext cx="5224481" cy="65045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333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Text </a:t>
            </a:r>
            <a:r>
              <a:rPr lang="es-ES" dirty="0" err="1"/>
              <a:t>introducció</a:t>
            </a:r>
            <a:r>
              <a:rPr lang="es-ES" dirty="0"/>
              <a:t> Arial Normal 10 pt.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5565B46E-16DB-9D4E-B7DA-E217D01FD740}"/>
              </a:ext>
            </a:extLst>
          </p:cNvPr>
          <p:cNvSpPr/>
          <p:nvPr userDrawn="1"/>
        </p:nvSpPr>
        <p:spPr>
          <a:xfrm>
            <a:off x="-29013" y="8669867"/>
            <a:ext cx="4080313" cy="474133"/>
          </a:xfrm>
          <a:prstGeom prst="rect">
            <a:avLst/>
          </a:prstGeom>
          <a:solidFill>
            <a:srgbClr val="CC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94E0BF52-A73F-9840-B195-80DE3F33B49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2288743"/>
            <a:ext cx="4051300" cy="638112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70865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A2B5A06A-1089-0840-932D-CFF87617C2E4}"/>
              </a:ext>
            </a:extLst>
          </p:cNvPr>
          <p:cNvSpPr/>
          <p:nvPr userDrawn="1"/>
        </p:nvSpPr>
        <p:spPr>
          <a:xfrm>
            <a:off x="0" y="2288744"/>
            <a:ext cx="16256000" cy="6855257"/>
          </a:xfrm>
          <a:prstGeom prst="rect">
            <a:avLst/>
          </a:prstGeom>
          <a:solidFill>
            <a:srgbClr val="F7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25" name="Título 24">
            <a:extLst>
              <a:ext uri="{FF2B5EF4-FFF2-40B4-BE49-F238E27FC236}">
                <a16:creationId xmlns="" xmlns:a16="http://schemas.microsoft.com/office/drawing/2014/main" id="{192C5D36-0E53-4141-BAB4-1D44F1331C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632" y="1360622"/>
            <a:ext cx="10853675" cy="92812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800" b="0" i="0" baseline="0">
                <a:latin typeface="Safiro SemiBold" pitchFamily="2" charset="77"/>
              </a:defRPr>
            </a:lvl1pPr>
          </a:lstStyle>
          <a:p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36 pt</a:t>
            </a:r>
          </a:p>
        </p:txBody>
      </p:sp>
      <p:pic>
        <p:nvPicPr>
          <p:cNvPr id="52" name="Imagen 51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EBBE7507-5617-D640-97B1-5708761798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561724" y="334176"/>
            <a:ext cx="338667" cy="330405"/>
          </a:xfrm>
          <a:prstGeom prst="rect">
            <a:avLst/>
          </a:prstGeom>
        </p:spPr>
      </p:pic>
      <p:sp>
        <p:nvSpPr>
          <p:cNvPr id="6" name="Marcador de texto 27">
            <a:extLst>
              <a:ext uri="{FF2B5EF4-FFF2-40B4-BE49-F238E27FC236}">
                <a16:creationId xmlns="" xmlns:a16="http://schemas.microsoft.com/office/drawing/2014/main" id="{746A88C5-B691-B04B-BDC8-2834D4413F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0970" y="2810954"/>
            <a:ext cx="530802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600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ca-ES" noProof="1">
                <a:solidFill>
                  <a:prstClr val="black"/>
                </a:solidFill>
                <a:cs typeface="Arial" panose="020B0604020202020204" pitchFamily="34" charset="0"/>
              </a:rPr>
              <a:t>Text introducció Arial Normal 12 pt.</a:t>
            </a:r>
            <a:endParaRPr lang="es-ES" dirty="0"/>
          </a:p>
        </p:txBody>
      </p:sp>
      <p:sp>
        <p:nvSpPr>
          <p:cNvPr id="12" name="Marcador de texto 27">
            <a:extLst>
              <a:ext uri="{FF2B5EF4-FFF2-40B4-BE49-F238E27FC236}">
                <a16:creationId xmlns="" xmlns:a16="http://schemas.microsoft.com/office/drawing/2014/main" id="{FF996D48-A318-3241-86BD-44032769B2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3633" y="2739019"/>
            <a:ext cx="5224483" cy="4924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667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20 pt</a:t>
            </a:r>
          </a:p>
        </p:txBody>
      </p:sp>
      <p:sp>
        <p:nvSpPr>
          <p:cNvPr id="13" name="Marcador de texto 27">
            <a:extLst>
              <a:ext uri="{FF2B5EF4-FFF2-40B4-BE49-F238E27FC236}">
                <a16:creationId xmlns="" xmlns:a16="http://schemas.microsoft.com/office/drawing/2014/main" id="{95B6CB21-E984-EB4A-9633-FD837F20DB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3633" y="3189667"/>
            <a:ext cx="5224481" cy="65045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333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Text </a:t>
            </a:r>
            <a:r>
              <a:rPr lang="es-ES" dirty="0" err="1"/>
              <a:t>introducció</a:t>
            </a:r>
            <a:r>
              <a:rPr lang="es-ES" dirty="0"/>
              <a:t> Arial Normal 10 pt.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5565B46E-16DB-9D4E-B7DA-E217D01FD740}"/>
              </a:ext>
            </a:extLst>
          </p:cNvPr>
          <p:cNvSpPr/>
          <p:nvPr userDrawn="1"/>
        </p:nvSpPr>
        <p:spPr>
          <a:xfrm>
            <a:off x="12175688" y="8669867"/>
            <a:ext cx="4080313" cy="474133"/>
          </a:xfrm>
          <a:prstGeom prst="rect">
            <a:avLst/>
          </a:prstGeom>
          <a:solidFill>
            <a:srgbClr val="CC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94E0BF52-A73F-9840-B195-80DE3F33B49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204701" y="2288743"/>
            <a:ext cx="4051300" cy="638112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62273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C86F44A5-155A-B641-B084-4B216A366B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061"/>
            <a:ext cx="16254117" cy="914294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CF06C8E4-0756-FB40-A8F9-A3573ADA25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64029" y="7865664"/>
            <a:ext cx="4044305" cy="893320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1CE872E3-E358-3848-9B86-B5E75430C5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64029" y="4354318"/>
            <a:ext cx="4044305" cy="43536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667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2667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2667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2667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2667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url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01167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5B4ED75-E50B-504F-8078-375C62F0B5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5AF3DCC3-B593-414F-A9EA-79E95B3BE9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17D4CF7B-328C-D845-9578-704D12425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9FF2-E0C4-CE45-9876-CEF81B880042}" type="datetimeFigureOut">
              <a:rPr lang="es-ES" smtClean="0">
                <a:solidFill>
                  <a:prstClr val="black"/>
                </a:solidFill>
              </a:rPr>
              <a:pPr/>
              <a:t>24/03/2026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3E53AFE-22C6-1149-8E56-8FBBCC8EF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E926E05-5ABE-804A-AA2A-79C510EBF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915E-F058-DC42-A72E-7C5FA39B257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154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03370D0D-3137-5F4F-8C5C-A67137074924}"/>
              </a:ext>
            </a:extLst>
          </p:cNvPr>
          <p:cNvSpPr/>
          <p:nvPr userDrawn="1"/>
        </p:nvSpPr>
        <p:spPr>
          <a:xfrm>
            <a:off x="-1" y="1"/>
            <a:ext cx="16256000" cy="46164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>
              <a:solidFill>
                <a:prstClr val="white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1F02EAF6-36C2-4E47-A250-22CD18B82DE7}"/>
              </a:ext>
            </a:extLst>
          </p:cNvPr>
          <p:cNvSpPr/>
          <p:nvPr userDrawn="1"/>
        </p:nvSpPr>
        <p:spPr>
          <a:xfrm rot="5400000">
            <a:off x="-2071167" y="2071166"/>
            <a:ext cx="4616468" cy="474133"/>
          </a:xfrm>
          <a:prstGeom prst="rect">
            <a:avLst/>
          </a:prstGeom>
          <a:solidFill>
            <a:srgbClr val="CC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>
              <a:solidFill>
                <a:srgbClr val="CE0F2D"/>
              </a:solidFill>
            </a:endParaRPr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="" xmlns:a16="http://schemas.microsoft.com/office/drawing/2014/main" id="{609C4EDA-93E9-B344-A019-204422216D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616451"/>
            <a:ext cx="16256000" cy="452754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s-ES" dirty="0"/>
          </a:p>
        </p:txBody>
      </p:sp>
      <p:sp>
        <p:nvSpPr>
          <p:cNvPr id="18" name="Marcador de texto 17">
            <a:extLst>
              <a:ext uri="{FF2B5EF4-FFF2-40B4-BE49-F238E27FC236}">
                <a16:creationId xmlns="" xmlns:a16="http://schemas.microsoft.com/office/drawing/2014/main" id="{3D5FE0F3-717A-6041-98FB-21E468F14C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2500" y="2764211"/>
            <a:ext cx="14700907" cy="813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5333" baseline="0">
                <a:solidFill>
                  <a:schemeClr val="bg1"/>
                </a:solidFill>
                <a:latin typeface="Safiro SemiBold" pitchFamily="2" charset="77"/>
              </a:defRPr>
            </a:lvl1pPr>
            <a:lvl2pPr marL="0" indent="0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2pPr>
            <a:lvl3pPr marL="1219170" indent="0">
              <a:buFontTx/>
              <a:buNone/>
              <a:defRPr>
                <a:solidFill>
                  <a:schemeClr val="bg1"/>
                </a:solidFill>
              </a:defRPr>
            </a:lvl3pPr>
            <a:lvl4pPr marL="1828754" indent="0">
              <a:buFontTx/>
              <a:buNone/>
              <a:defRPr>
                <a:solidFill>
                  <a:schemeClr val="bg1"/>
                </a:solidFill>
              </a:defRPr>
            </a:lvl4pPr>
            <a:lvl5pPr marL="2438339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40 pt</a:t>
            </a:r>
          </a:p>
        </p:txBody>
      </p:sp>
      <p:sp>
        <p:nvSpPr>
          <p:cNvPr id="19" name="Marcador de texto 17">
            <a:extLst>
              <a:ext uri="{FF2B5EF4-FFF2-40B4-BE49-F238E27FC236}">
                <a16:creationId xmlns="" xmlns:a16="http://schemas.microsoft.com/office/drawing/2014/main" id="{E224D48A-996C-124F-A1D0-FD258F5194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2500" y="3520954"/>
            <a:ext cx="14700907" cy="813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5333" baseline="0">
                <a:solidFill>
                  <a:schemeClr val="bg1"/>
                </a:solidFill>
                <a:latin typeface="Safiro" pitchFamily="2" charset="77"/>
              </a:defRPr>
            </a:lvl1pPr>
            <a:lvl2pPr marL="0" indent="0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2pPr>
            <a:lvl3pPr marL="1219170" indent="0">
              <a:buFontTx/>
              <a:buNone/>
              <a:defRPr>
                <a:solidFill>
                  <a:schemeClr val="bg1"/>
                </a:solidFill>
              </a:defRPr>
            </a:lvl3pPr>
            <a:lvl4pPr marL="1828754" indent="0">
              <a:buFontTx/>
              <a:buNone/>
              <a:defRPr>
                <a:solidFill>
                  <a:schemeClr val="bg1"/>
                </a:solidFill>
              </a:defRPr>
            </a:lvl4pPr>
            <a:lvl5pPr marL="2438339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Regular 40 pt</a:t>
            </a:r>
          </a:p>
        </p:txBody>
      </p:sp>
    </p:spTree>
    <p:extLst>
      <p:ext uri="{BB962C8B-B14F-4D97-AF65-F5344CB8AC3E}">
        <p14:creationId xmlns:p14="http://schemas.microsoft.com/office/powerpoint/2010/main" val="5846852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A2B5A06A-1089-0840-932D-CFF87617C2E4}"/>
              </a:ext>
            </a:extLst>
          </p:cNvPr>
          <p:cNvSpPr/>
          <p:nvPr userDrawn="1"/>
        </p:nvSpPr>
        <p:spPr>
          <a:xfrm>
            <a:off x="4051920" y="2288743"/>
            <a:ext cx="12204080" cy="6918677"/>
          </a:xfrm>
          <a:prstGeom prst="rect">
            <a:avLst/>
          </a:prstGeom>
          <a:solidFill>
            <a:srgbClr val="F7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26" name="Marcador de posición de imagen 2">
            <a:extLst>
              <a:ext uri="{FF2B5EF4-FFF2-40B4-BE49-F238E27FC236}">
                <a16:creationId xmlns="" xmlns:a16="http://schemas.microsoft.com/office/drawing/2014/main" id="{3CA9AE1C-9911-9E44-AC88-FB1F9B327B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-2"/>
            <a:ext cx="4051920" cy="87266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s-ES"/>
          </a:p>
        </p:txBody>
      </p:sp>
      <p:sp>
        <p:nvSpPr>
          <p:cNvPr id="25" name="Título 24">
            <a:extLst>
              <a:ext uri="{FF2B5EF4-FFF2-40B4-BE49-F238E27FC236}">
                <a16:creationId xmlns="" xmlns:a16="http://schemas.microsoft.com/office/drawing/2014/main" id="{192C5D36-0E53-4141-BAB4-1D44F1331C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1360" y="1366553"/>
            <a:ext cx="10853675" cy="92219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800" b="0" i="0" baseline="0">
                <a:latin typeface="Safiro SemiBold" pitchFamily="2" charset="77"/>
              </a:defRPr>
            </a:lvl1pPr>
          </a:lstStyle>
          <a:p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36 pt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B8500F04-DBF7-8045-BA9C-707895833A7B}"/>
              </a:ext>
            </a:extLst>
          </p:cNvPr>
          <p:cNvSpPr/>
          <p:nvPr userDrawn="1"/>
        </p:nvSpPr>
        <p:spPr>
          <a:xfrm>
            <a:off x="-29013" y="8733287"/>
            <a:ext cx="4080933" cy="474133"/>
          </a:xfrm>
          <a:prstGeom prst="rect">
            <a:avLst/>
          </a:prstGeom>
          <a:solidFill>
            <a:srgbClr val="CC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28" name="Marcador de texto 27">
            <a:extLst>
              <a:ext uri="{FF2B5EF4-FFF2-40B4-BE49-F238E27FC236}">
                <a16:creationId xmlns="" xmlns:a16="http://schemas.microsoft.com/office/drawing/2014/main" id="{0A7D9BC2-575D-3B43-BD4D-B6FB2D9C8F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19904" y="2810954"/>
            <a:ext cx="461899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600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12 pt</a:t>
            </a:r>
          </a:p>
        </p:txBody>
      </p:sp>
      <p:sp>
        <p:nvSpPr>
          <p:cNvPr id="33" name="Marcador de texto 32">
            <a:extLst>
              <a:ext uri="{FF2B5EF4-FFF2-40B4-BE49-F238E27FC236}">
                <a16:creationId xmlns="" xmlns:a16="http://schemas.microsoft.com/office/drawing/2014/main" id="{0812FAC4-FCB3-EE40-8926-C9F4AA94D8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337800" y="2815185"/>
            <a:ext cx="4937235" cy="20518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333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333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333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333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pic>
        <p:nvPicPr>
          <p:cNvPr id="34" name="Imagen 33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1D3FF037-AC8D-0147-A647-9F1ED02836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561724" y="334176"/>
            <a:ext cx="338667" cy="33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1406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A2B5A06A-1089-0840-932D-CFF87617C2E4}"/>
              </a:ext>
            </a:extLst>
          </p:cNvPr>
          <p:cNvSpPr/>
          <p:nvPr userDrawn="1"/>
        </p:nvSpPr>
        <p:spPr>
          <a:xfrm>
            <a:off x="0" y="2288743"/>
            <a:ext cx="12204080" cy="6918677"/>
          </a:xfrm>
          <a:prstGeom prst="rect">
            <a:avLst/>
          </a:prstGeom>
          <a:solidFill>
            <a:srgbClr val="F7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26" name="Marcador de posición de imagen 2">
            <a:extLst>
              <a:ext uri="{FF2B5EF4-FFF2-40B4-BE49-F238E27FC236}">
                <a16:creationId xmlns="" xmlns:a16="http://schemas.microsoft.com/office/drawing/2014/main" id="{3CA9AE1C-9911-9E44-AC88-FB1F9B327B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2204080" y="-2"/>
            <a:ext cx="4051920" cy="87266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s-ES"/>
          </a:p>
        </p:txBody>
      </p:sp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B8500F04-DBF7-8045-BA9C-707895833A7B}"/>
              </a:ext>
            </a:extLst>
          </p:cNvPr>
          <p:cNvSpPr/>
          <p:nvPr userDrawn="1"/>
        </p:nvSpPr>
        <p:spPr>
          <a:xfrm>
            <a:off x="12175067" y="8733287"/>
            <a:ext cx="4080933" cy="474133"/>
          </a:xfrm>
          <a:prstGeom prst="rect">
            <a:avLst/>
          </a:prstGeom>
          <a:solidFill>
            <a:srgbClr val="CC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25" name="Título 24">
            <a:extLst>
              <a:ext uri="{FF2B5EF4-FFF2-40B4-BE49-F238E27FC236}">
                <a16:creationId xmlns="" xmlns:a16="http://schemas.microsoft.com/office/drawing/2014/main" id="{192C5D36-0E53-4141-BAB4-1D44F1331C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632" y="1360622"/>
            <a:ext cx="10853675" cy="92812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800" b="0" i="0" baseline="0">
                <a:latin typeface="Safiro SemiBold" pitchFamily="2" charset="77"/>
              </a:defRPr>
            </a:lvl1pPr>
          </a:lstStyle>
          <a:p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36 pt</a:t>
            </a:r>
          </a:p>
        </p:txBody>
      </p:sp>
      <p:sp>
        <p:nvSpPr>
          <p:cNvPr id="28" name="Marcador de texto 27">
            <a:extLst>
              <a:ext uri="{FF2B5EF4-FFF2-40B4-BE49-F238E27FC236}">
                <a16:creationId xmlns="" xmlns:a16="http://schemas.microsoft.com/office/drawing/2014/main" id="{0A7D9BC2-575D-3B43-BD4D-B6FB2D9C8F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73185" y="3292365"/>
            <a:ext cx="3416449" cy="6319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867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14 pt</a:t>
            </a:r>
          </a:p>
          <a:p>
            <a:pPr lvl="0"/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FB94A0DA-2082-FD4B-8873-3A9F16CB34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2370" y="3134942"/>
            <a:ext cx="808445" cy="80844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294A17E0-694F-A243-80BA-7DDD608CF9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3878" y="5584426"/>
            <a:ext cx="808445" cy="80844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FEC55ACD-3B8F-C64E-A47E-7DBF4BE64A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735915" y="3134942"/>
            <a:ext cx="808445" cy="80844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066C15AA-C3D5-6547-9665-03CC016CC8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735915" y="5584426"/>
            <a:ext cx="808445" cy="808445"/>
          </a:xfrm>
          <a:prstGeom prst="rect">
            <a:avLst/>
          </a:prstGeom>
        </p:spPr>
      </p:pic>
      <p:sp>
        <p:nvSpPr>
          <p:cNvPr id="27" name="Marcador de texto 27">
            <a:extLst>
              <a:ext uri="{FF2B5EF4-FFF2-40B4-BE49-F238E27FC236}">
                <a16:creationId xmlns="" xmlns:a16="http://schemas.microsoft.com/office/drawing/2014/main" id="{FB970307-D648-7147-949F-A077DF132A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73185" y="3998219"/>
            <a:ext cx="3416449" cy="4243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133" b="1" i="0" baseline="0">
                <a:solidFill>
                  <a:srgbClr val="CC0C2F"/>
                </a:solidFill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Bold 16</a:t>
            </a:r>
          </a:p>
        </p:txBody>
      </p:sp>
      <p:sp>
        <p:nvSpPr>
          <p:cNvPr id="31" name="Marcador de texto 27">
            <a:extLst>
              <a:ext uri="{FF2B5EF4-FFF2-40B4-BE49-F238E27FC236}">
                <a16:creationId xmlns="" xmlns:a16="http://schemas.microsoft.com/office/drawing/2014/main" id="{2A081F3D-E31B-1C46-A7B8-333ABC7E94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0468" y="3292365"/>
            <a:ext cx="3416449" cy="6319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867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14 pt</a:t>
            </a:r>
          </a:p>
          <a:p>
            <a:pPr lvl="0"/>
            <a:endParaRPr lang="es-ES" dirty="0"/>
          </a:p>
        </p:txBody>
      </p:sp>
      <p:sp>
        <p:nvSpPr>
          <p:cNvPr id="32" name="Marcador de texto 27">
            <a:extLst>
              <a:ext uri="{FF2B5EF4-FFF2-40B4-BE49-F238E27FC236}">
                <a16:creationId xmlns="" xmlns:a16="http://schemas.microsoft.com/office/drawing/2014/main" id="{7E2E333F-49EB-F04C-9B25-B34AF05E1F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0468" y="3998219"/>
            <a:ext cx="3416449" cy="4243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133" b="1" i="0" baseline="0">
                <a:solidFill>
                  <a:srgbClr val="CC0C2F"/>
                </a:solidFill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Bold 16</a:t>
            </a:r>
          </a:p>
        </p:txBody>
      </p:sp>
      <p:sp>
        <p:nvSpPr>
          <p:cNvPr id="34" name="Marcador de texto 27">
            <a:extLst>
              <a:ext uri="{FF2B5EF4-FFF2-40B4-BE49-F238E27FC236}">
                <a16:creationId xmlns="" xmlns:a16="http://schemas.microsoft.com/office/drawing/2014/main" id="{C51E9C1D-6D9B-8144-B664-409615C469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73185" y="5716752"/>
            <a:ext cx="3416449" cy="6319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867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14 pt</a:t>
            </a:r>
          </a:p>
          <a:p>
            <a:pPr lvl="0"/>
            <a:endParaRPr lang="es-ES" dirty="0"/>
          </a:p>
        </p:txBody>
      </p:sp>
      <p:sp>
        <p:nvSpPr>
          <p:cNvPr id="35" name="Marcador de texto 27">
            <a:extLst>
              <a:ext uri="{FF2B5EF4-FFF2-40B4-BE49-F238E27FC236}">
                <a16:creationId xmlns="" xmlns:a16="http://schemas.microsoft.com/office/drawing/2014/main" id="{4BA96B09-B1C3-C444-9116-315E4DF598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73185" y="6422606"/>
            <a:ext cx="3416449" cy="4243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133" b="1" i="0" baseline="0">
                <a:solidFill>
                  <a:srgbClr val="CC0C2F"/>
                </a:solidFill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Bold 16</a:t>
            </a:r>
          </a:p>
        </p:txBody>
      </p:sp>
      <p:sp>
        <p:nvSpPr>
          <p:cNvPr id="36" name="Marcador de texto 27">
            <a:extLst>
              <a:ext uri="{FF2B5EF4-FFF2-40B4-BE49-F238E27FC236}">
                <a16:creationId xmlns="" xmlns:a16="http://schemas.microsoft.com/office/drawing/2014/main" id="{6BA8E748-4392-F54A-B774-3BCE2DC847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0468" y="5716752"/>
            <a:ext cx="3416449" cy="6319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867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14 pt</a:t>
            </a:r>
          </a:p>
          <a:p>
            <a:pPr lvl="0"/>
            <a:endParaRPr lang="es-ES" dirty="0"/>
          </a:p>
        </p:txBody>
      </p:sp>
      <p:sp>
        <p:nvSpPr>
          <p:cNvPr id="37" name="Marcador de texto 27">
            <a:extLst>
              <a:ext uri="{FF2B5EF4-FFF2-40B4-BE49-F238E27FC236}">
                <a16:creationId xmlns="" xmlns:a16="http://schemas.microsoft.com/office/drawing/2014/main" id="{288A0064-6245-6240-9644-58D07577AD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0468" y="6422606"/>
            <a:ext cx="3416449" cy="4243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133" b="1" i="0" baseline="0">
                <a:solidFill>
                  <a:srgbClr val="CC0C2F"/>
                </a:solidFill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Bold 16</a:t>
            </a:r>
          </a:p>
        </p:txBody>
      </p:sp>
    </p:spTree>
    <p:extLst>
      <p:ext uri="{BB962C8B-B14F-4D97-AF65-F5344CB8AC3E}">
        <p14:creationId xmlns:p14="http://schemas.microsoft.com/office/powerpoint/2010/main" val="11119135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A2B5A06A-1089-0840-932D-CFF87617C2E4}"/>
              </a:ext>
            </a:extLst>
          </p:cNvPr>
          <p:cNvSpPr/>
          <p:nvPr userDrawn="1"/>
        </p:nvSpPr>
        <p:spPr>
          <a:xfrm>
            <a:off x="0" y="2288744"/>
            <a:ext cx="16256000" cy="6855257"/>
          </a:xfrm>
          <a:prstGeom prst="rect">
            <a:avLst/>
          </a:prstGeom>
          <a:solidFill>
            <a:srgbClr val="F7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25" name="Título 24">
            <a:extLst>
              <a:ext uri="{FF2B5EF4-FFF2-40B4-BE49-F238E27FC236}">
                <a16:creationId xmlns="" xmlns:a16="http://schemas.microsoft.com/office/drawing/2014/main" id="{192C5D36-0E53-4141-BAB4-1D44F1331C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632" y="1360622"/>
            <a:ext cx="10853675" cy="92812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800" b="0" i="0" baseline="0">
                <a:latin typeface="Safiro SemiBold" pitchFamily="2" charset="77"/>
              </a:defRPr>
            </a:lvl1pPr>
          </a:lstStyle>
          <a:p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36 pt</a:t>
            </a:r>
          </a:p>
        </p:txBody>
      </p:sp>
      <p:sp>
        <p:nvSpPr>
          <p:cNvPr id="36" name="Marcador de texto 27">
            <a:extLst>
              <a:ext uri="{FF2B5EF4-FFF2-40B4-BE49-F238E27FC236}">
                <a16:creationId xmlns="" xmlns:a16="http://schemas.microsoft.com/office/drawing/2014/main" id="{6BA8E748-4392-F54A-B774-3BCE2DC847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08107" y="2878536"/>
            <a:ext cx="2850872" cy="273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133"/>
              </a:lnSpc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pic>
        <p:nvPicPr>
          <p:cNvPr id="52" name="Imagen 51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EBBE7507-5617-D640-97B1-5708761798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561724" y="334176"/>
            <a:ext cx="338667" cy="330405"/>
          </a:xfrm>
          <a:prstGeom prst="rect">
            <a:avLst/>
          </a:prstGeom>
        </p:spPr>
      </p:pic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1069C6C1-8CC0-2640-86D8-D5112B1BEBE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47211" y="2870200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61" name="Marcador de posición de imagen 2">
            <a:extLst>
              <a:ext uri="{FF2B5EF4-FFF2-40B4-BE49-F238E27FC236}">
                <a16:creationId xmlns="" xmlns:a16="http://schemas.microsoft.com/office/drawing/2014/main" id="{C47E5EEA-CF35-1B4B-80C6-5BFC902E53E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7211" y="4383689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62" name="Marcador de posición de imagen 2">
            <a:extLst>
              <a:ext uri="{FF2B5EF4-FFF2-40B4-BE49-F238E27FC236}">
                <a16:creationId xmlns="" xmlns:a16="http://schemas.microsoft.com/office/drawing/2014/main" id="{AFCBA41D-C034-B04C-8572-7B024D60921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47211" y="5981263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63" name="Marcador de posición de imagen 2">
            <a:extLst>
              <a:ext uri="{FF2B5EF4-FFF2-40B4-BE49-F238E27FC236}">
                <a16:creationId xmlns="" xmlns:a16="http://schemas.microsoft.com/office/drawing/2014/main" id="{8EBC60E6-71D1-F948-9251-C53440F42D4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7211" y="7522780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70" name="Marcador de posición de imagen 2">
            <a:extLst>
              <a:ext uri="{FF2B5EF4-FFF2-40B4-BE49-F238E27FC236}">
                <a16:creationId xmlns="" xmlns:a16="http://schemas.microsoft.com/office/drawing/2014/main" id="{4BF1B58E-44A6-3F46-9FB4-54A367F0E8B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532315" y="4383689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71" name="Marcador de posición de imagen 2">
            <a:extLst>
              <a:ext uri="{FF2B5EF4-FFF2-40B4-BE49-F238E27FC236}">
                <a16:creationId xmlns="" xmlns:a16="http://schemas.microsoft.com/office/drawing/2014/main" id="{281F1764-D3A5-DA45-A161-04E56440FC1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532315" y="5981263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72" name="Marcador de posición de imagen 2">
            <a:extLst>
              <a:ext uri="{FF2B5EF4-FFF2-40B4-BE49-F238E27FC236}">
                <a16:creationId xmlns="" xmlns:a16="http://schemas.microsoft.com/office/drawing/2014/main" id="{F07BC4B2-F80C-C245-9BDB-80067A1CC15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532315" y="7522780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76" name="Marcador de posición de imagen 2">
            <a:extLst>
              <a:ext uri="{FF2B5EF4-FFF2-40B4-BE49-F238E27FC236}">
                <a16:creationId xmlns="" xmlns:a16="http://schemas.microsoft.com/office/drawing/2014/main" id="{ACF1046C-025F-7C41-9BDC-AB1497C2EAE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546328" y="2870200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79" name="Marcador de posición de imagen 2">
            <a:extLst>
              <a:ext uri="{FF2B5EF4-FFF2-40B4-BE49-F238E27FC236}">
                <a16:creationId xmlns="" xmlns:a16="http://schemas.microsoft.com/office/drawing/2014/main" id="{E7C3D601-5054-6E48-8593-AE2DFF442D6D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0717419" y="4383689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80" name="Marcador de posición de imagen 2">
            <a:extLst>
              <a:ext uri="{FF2B5EF4-FFF2-40B4-BE49-F238E27FC236}">
                <a16:creationId xmlns="" xmlns:a16="http://schemas.microsoft.com/office/drawing/2014/main" id="{395367DE-DEC0-BD4D-AE72-08CB2029A9D8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10717419" y="5981263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81" name="Marcador de posición de imagen 2">
            <a:extLst>
              <a:ext uri="{FF2B5EF4-FFF2-40B4-BE49-F238E27FC236}">
                <a16:creationId xmlns="" xmlns:a16="http://schemas.microsoft.com/office/drawing/2014/main" id="{7643A3E4-3B08-5B4B-8266-7E174384BE4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0717419" y="7522780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85" name="Marcador de posición de imagen 2">
            <a:extLst>
              <a:ext uri="{FF2B5EF4-FFF2-40B4-BE49-F238E27FC236}">
                <a16:creationId xmlns="" xmlns:a16="http://schemas.microsoft.com/office/drawing/2014/main" id="{2D013C5A-2757-C043-AA54-4C79612C2088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10731432" y="2870200"/>
            <a:ext cx="1598083" cy="9842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aseline="0"/>
            </a:lvl1pPr>
          </a:lstStyle>
          <a:p>
            <a:endParaRPr lang="es-ES" dirty="0"/>
          </a:p>
        </p:txBody>
      </p:sp>
      <p:sp>
        <p:nvSpPr>
          <p:cNvPr id="29" name="Marcador de texto 27">
            <a:extLst>
              <a:ext uri="{FF2B5EF4-FFF2-40B4-BE49-F238E27FC236}">
                <a16:creationId xmlns="" xmlns:a16="http://schemas.microsoft.com/office/drawing/2014/main" id="{87562BC1-A9C3-934B-8B57-7DD69643E55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208107" y="3212213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30" name="Marcador de texto 27">
            <a:extLst>
              <a:ext uri="{FF2B5EF4-FFF2-40B4-BE49-F238E27FC236}">
                <a16:creationId xmlns="" xmlns:a16="http://schemas.microsoft.com/office/drawing/2014/main" id="{1E48B1E9-A360-7740-80AC-D416955A364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05748" y="2878536"/>
            <a:ext cx="2850872" cy="273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133"/>
              </a:lnSpc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31" name="Marcador de texto 27">
            <a:extLst>
              <a:ext uri="{FF2B5EF4-FFF2-40B4-BE49-F238E27FC236}">
                <a16:creationId xmlns="" xmlns:a16="http://schemas.microsoft.com/office/drawing/2014/main" id="{7419B1D7-891D-824F-8A35-DFC42BDBDFC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405748" y="3225047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32" name="Marcador de texto 27">
            <a:extLst>
              <a:ext uri="{FF2B5EF4-FFF2-40B4-BE49-F238E27FC236}">
                <a16:creationId xmlns="" xmlns:a16="http://schemas.microsoft.com/office/drawing/2014/main" id="{419DF4A5-35E1-E249-B25A-9F6E98F26B8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2603389" y="2878536"/>
            <a:ext cx="2850872" cy="273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133"/>
              </a:lnSpc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33" name="Marcador de texto 27">
            <a:extLst>
              <a:ext uri="{FF2B5EF4-FFF2-40B4-BE49-F238E27FC236}">
                <a16:creationId xmlns="" xmlns:a16="http://schemas.microsoft.com/office/drawing/2014/main" id="{7EB220EA-4907-2B46-B49A-BAC2BB71C7E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2603389" y="3225047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34" name="Marcador de texto 27">
            <a:extLst>
              <a:ext uri="{FF2B5EF4-FFF2-40B4-BE49-F238E27FC236}">
                <a16:creationId xmlns="" xmlns:a16="http://schemas.microsoft.com/office/drawing/2014/main" id="{80679FD3-474F-E649-878F-F2B60F4E1BA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208107" y="4380077"/>
            <a:ext cx="2850872" cy="273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133"/>
              </a:lnSpc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35" name="Marcador de texto 27">
            <a:extLst>
              <a:ext uri="{FF2B5EF4-FFF2-40B4-BE49-F238E27FC236}">
                <a16:creationId xmlns="" xmlns:a16="http://schemas.microsoft.com/office/drawing/2014/main" id="{BB1193BD-7B3D-DD44-A95B-1A1B4F8EDFD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208107" y="4713755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37" name="Marcador de texto 27">
            <a:extLst>
              <a:ext uri="{FF2B5EF4-FFF2-40B4-BE49-F238E27FC236}">
                <a16:creationId xmlns="" xmlns:a16="http://schemas.microsoft.com/office/drawing/2014/main" id="{7890A241-C0AF-F043-97BD-D21525E75FE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405748" y="4380077"/>
            <a:ext cx="2850872" cy="273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133"/>
              </a:lnSpc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38" name="Marcador de texto 27">
            <a:extLst>
              <a:ext uri="{FF2B5EF4-FFF2-40B4-BE49-F238E27FC236}">
                <a16:creationId xmlns="" xmlns:a16="http://schemas.microsoft.com/office/drawing/2014/main" id="{265B7DAF-14DD-3B44-858D-74BD7D6DD31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405748" y="4726588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39" name="Marcador de texto 27">
            <a:extLst>
              <a:ext uri="{FF2B5EF4-FFF2-40B4-BE49-F238E27FC236}">
                <a16:creationId xmlns="" xmlns:a16="http://schemas.microsoft.com/office/drawing/2014/main" id="{6C9F3046-C253-A94B-BCA1-335D3D989EB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2603389" y="4380078"/>
            <a:ext cx="2850872" cy="328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40" name="Marcador de texto 27">
            <a:extLst>
              <a:ext uri="{FF2B5EF4-FFF2-40B4-BE49-F238E27FC236}">
                <a16:creationId xmlns="" xmlns:a16="http://schemas.microsoft.com/office/drawing/2014/main" id="{DBE0BB10-E424-FF4A-8879-51CF65DFD29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2603389" y="4790755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41" name="Marcador de texto 27">
            <a:extLst>
              <a:ext uri="{FF2B5EF4-FFF2-40B4-BE49-F238E27FC236}">
                <a16:creationId xmlns="" xmlns:a16="http://schemas.microsoft.com/office/drawing/2014/main" id="{8A4A1E49-76A0-0647-A23B-78CF0FCDA91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208107" y="5984288"/>
            <a:ext cx="2850872" cy="273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133"/>
              </a:lnSpc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42" name="Marcador de texto 27">
            <a:extLst>
              <a:ext uri="{FF2B5EF4-FFF2-40B4-BE49-F238E27FC236}">
                <a16:creationId xmlns="" xmlns:a16="http://schemas.microsoft.com/office/drawing/2014/main" id="{86761F9B-13AC-134B-95B1-515906CE14D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208107" y="6317965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43" name="Marcador de texto 27">
            <a:extLst>
              <a:ext uri="{FF2B5EF4-FFF2-40B4-BE49-F238E27FC236}">
                <a16:creationId xmlns="" xmlns:a16="http://schemas.microsoft.com/office/drawing/2014/main" id="{32667542-0746-7B4C-8601-0625BE0B738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05748" y="5984288"/>
            <a:ext cx="2850872" cy="273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133"/>
              </a:lnSpc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44" name="Marcador de texto 27">
            <a:extLst>
              <a:ext uri="{FF2B5EF4-FFF2-40B4-BE49-F238E27FC236}">
                <a16:creationId xmlns="" xmlns:a16="http://schemas.microsoft.com/office/drawing/2014/main" id="{3F63EE56-811A-1845-8FE2-83292A8F282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405748" y="6330799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45" name="Marcador de texto 27">
            <a:extLst>
              <a:ext uri="{FF2B5EF4-FFF2-40B4-BE49-F238E27FC236}">
                <a16:creationId xmlns="" xmlns:a16="http://schemas.microsoft.com/office/drawing/2014/main" id="{15A8BCB1-4571-4948-9107-27E0B50C464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2603389" y="5984288"/>
            <a:ext cx="2850872" cy="273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133"/>
              </a:lnSpc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46" name="Marcador de texto 27">
            <a:extLst>
              <a:ext uri="{FF2B5EF4-FFF2-40B4-BE49-F238E27FC236}">
                <a16:creationId xmlns="" xmlns:a16="http://schemas.microsoft.com/office/drawing/2014/main" id="{39AE43EC-86CC-4148-A543-FC7142567A7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2603389" y="6330799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47" name="Marcador de texto 27">
            <a:extLst>
              <a:ext uri="{FF2B5EF4-FFF2-40B4-BE49-F238E27FC236}">
                <a16:creationId xmlns="" xmlns:a16="http://schemas.microsoft.com/office/drawing/2014/main" id="{4E4AD7E0-B55E-5447-8F76-3F31EF74AB7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208107" y="7524331"/>
            <a:ext cx="2850872" cy="328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48" name="Marcador de texto 27">
            <a:extLst>
              <a:ext uri="{FF2B5EF4-FFF2-40B4-BE49-F238E27FC236}">
                <a16:creationId xmlns="" xmlns:a16="http://schemas.microsoft.com/office/drawing/2014/main" id="{FA4B7B4F-BA8A-5D4C-AA8D-DAF7885CBDC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2208107" y="7922175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49" name="Marcador de texto 27">
            <a:extLst>
              <a:ext uri="{FF2B5EF4-FFF2-40B4-BE49-F238E27FC236}">
                <a16:creationId xmlns="" xmlns:a16="http://schemas.microsoft.com/office/drawing/2014/main" id="{95176C4A-8234-2448-B6CA-0A44544349C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7405748" y="7524331"/>
            <a:ext cx="2850872" cy="273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133"/>
              </a:lnSpc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50" name="Marcador de texto 27">
            <a:extLst>
              <a:ext uri="{FF2B5EF4-FFF2-40B4-BE49-F238E27FC236}">
                <a16:creationId xmlns="" xmlns:a16="http://schemas.microsoft.com/office/drawing/2014/main" id="{6E1545DD-F2E2-EF42-BFA5-5ECF9ED60C06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7405748" y="7870841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  <p:sp>
        <p:nvSpPr>
          <p:cNvPr id="51" name="Marcador de texto 27">
            <a:extLst>
              <a:ext uri="{FF2B5EF4-FFF2-40B4-BE49-F238E27FC236}">
                <a16:creationId xmlns="" xmlns:a16="http://schemas.microsoft.com/office/drawing/2014/main" id="{D257E612-107C-414A-9904-E1EB2D207378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2603389" y="7524331"/>
            <a:ext cx="2850872" cy="273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133"/>
              </a:lnSpc>
              <a:buFontTx/>
              <a:buNone/>
              <a:defRPr sz="2133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</a:t>
            </a:r>
          </a:p>
        </p:txBody>
      </p:sp>
      <p:sp>
        <p:nvSpPr>
          <p:cNvPr id="53" name="Marcador de texto 27">
            <a:extLst>
              <a:ext uri="{FF2B5EF4-FFF2-40B4-BE49-F238E27FC236}">
                <a16:creationId xmlns="" xmlns:a16="http://schemas.microsoft.com/office/drawing/2014/main" id="{A83C0979-C58A-2448-A21C-3A611F50207A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2603389" y="7870841"/>
            <a:ext cx="2850872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333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Arial Regular 10 pt</a:t>
            </a:r>
          </a:p>
        </p:txBody>
      </p:sp>
    </p:spTree>
    <p:extLst>
      <p:ext uri="{BB962C8B-B14F-4D97-AF65-F5344CB8AC3E}">
        <p14:creationId xmlns:p14="http://schemas.microsoft.com/office/powerpoint/2010/main" val="25235657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A2B5A06A-1089-0840-932D-CFF87617C2E4}"/>
              </a:ext>
            </a:extLst>
          </p:cNvPr>
          <p:cNvSpPr/>
          <p:nvPr userDrawn="1"/>
        </p:nvSpPr>
        <p:spPr>
          <a:xfrm>
            <a:off x="0" y="2288744"/>
            <a:ext cx="16256000" cy="6855257"/>
          </a:xfrm>
          <a:prstGeom prst="rect">
            <a:avLst/>
          </a:prstGeom>
          <a:solidFill>
            <a:srgbClr val="F7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25" name="Título 24">
            <a:extLst>
              <a:ext uri="{FF2B5EF4-FFF2-40B4-BE49-F238E27FC236}">
                <a16:creationId xmlns="" xmlns:a16="http://schemas.microsoft.com/office/drawing/2014/main" id="{192C5D36-0E53-4141-BAB4-1D44F1331C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632" y="1360622"/>
            <a:ext cx="10853675" cy="92812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800" b="0" i="0" baseline="0">
                <a:latin typeface="Safiro SemiBold" pitchFamily="2" charset="77"/>
              </a:defRPr>
            </a:lvl1pPr>
          </a:lstStyle>
          <a:p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36 pt</a:t>
            </a:r>
          </a:p>
        </p:txBody>
      </p:sp>
      <p:pic>
        <p:nvPicPr>
          <p:cNvPr id="52" name="Imagen 51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EBBE7507-5617-D640-97B1-5708761798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561724" y="334176"/>
            <a:ext cx="338667" cy="33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3015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A2B5A06A-1089-0840-932D-CFF87617C2E4}"/>
              </a:ext>
            </a:extLst>
          </p:cNvPr>
          <p:cNvSpPr/>
          <p:nvPr userDrawn="1"/>
        </p:nvSpPr>
        <p:spPr>
          <a:xfrm>
            <a:off x="0" y="2288744"/>
            <a:ext cx="16256000" cy="6855257"/>
          </a:xfrm>
          <a:prstGeom prst="rect">
            <a:avLst/>
          </a:prstGeom>
          <a:solidFill>
            <a:srgbClr val="F7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25" name="Título 24">
            <a:extLst>
              <a:ext uri="{FF2B5EF4-FFF2-40B4-BE49-F238E27FC236}">
                <a16:creationId xmlns="" xmlns:a16="http://schemas.microsoft.com/office/drawing/2014/main" id="{192C5D36-0E53-4141-BAB4-1D44F1331C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632" y="1360622"/>
            <a:ext cx="10853675" cy="92812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800" b="0" i="0" baseline="0">
                <a:latin typeface="Safiro SemiBold" pitchFamily="2" charset="77"/>
              </a:defRPr>
            </a:lvl1pPr>
          </a:lstStyle>
          <a:p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36 pt</a:t>
            </a:r>
          </a:p>
        </p:txBody>
      </p:sp>
      <p:pic>
        <p:nvPicPr>
          <p:cNvPr id="52" name="Imagen 51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EBBE7507-5617-D640-97B1-5708761798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561724" y="334176"/>
            <a:ext cx="338667" cy="33040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A14232E9-EC52-FB4D-9B24-C3D08EA13FD3}"/>
              </a:ext>
            </a:extLst>
          </p:cNvPr>
          <p:cNvSpPr/>
          <p:nvPr userDrawn="1"/>
        </p:nvSpPr>
        <p:spPr>
          <a:xfrm>
            <a:off x="0" y="2315317"/>
            <a:ext cx="4064000" cy="6845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6" name="Marcador de texto 27">
            <a:extLst>
              <a:ext uri="{FF2B5EF4-FFF2-40B4-BE49-F238E27FC236}">
                <a16:creationId xmlns="" xmlns:a16="http://schemas.microsoft.com/office/drawing/2014/main" id="{746A88C5-B691-B04B-BDC8-2834D4413F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19904" y="2810953"/>
            <a:ext cx="461899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600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9" name="Marcador de texto 27">
            <a:extLst>
              <a:ext uri="{FF2B5EF4-FFF2-40B4-BE49-F238E27FC236}">
                <a16:creationId xmlns="" xmlns:a16="http://schemas.microsoft.com/office/drawing/2014/main" id="{2B411328-0574-384B-AF82-60EE01B285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64896" y="3904034"/>
            <a:ext cx="2327563" cy="65045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4267" baseline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</a:t>
            </a:r>
          </a:p>
        </p:txBody>
      </p:sp>
      <p:sp>
        <p:nvSpPr>
          <p:cNvPr id="10" name="Marcador de texto 27">
            <a:extLst>
              <a:ext uri="{FF2B5EF4-FFF2-40B4-BE49-F238E27FC236}">
                <a16:creationId xmlns="" xmlns:a16="http://schemas.microsoft.com/office/drawing/2014/main" id="{4C5B9051-6936-AE4A-A188-65864D7945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64896" y="4562682"/>
            <a:ext cx="2327563" cy="65045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12" name="Marcador de texto 27">
            <a:extLst>
              <a:ext uri="{FF2B5EF4-FFF2-40B4-BE49-F238E27FC236}">
                <a16:creationId xmlns="" xmlns:a16="http://schemas.microsoft.com/office/drawing/2014/main" id="{FF996D48-A318-3241-86BD-44032769B2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26801" y="2739019"/>
            <a:ext cx="4134923" cy="65045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667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</a:t>
            </a:r>
          </a:p>
        </p:txBody>
      </p:sp>
      <p:sp>
        <p:nvSpPr>
          <p:cNvPr id="13" name="Marcador de texto 27">
            <a:extLst>
              <a:ext uri="{FF2B5EF4-FFF2-40B4-BE49-F238E27FC236}">
                <a16:creationId xmlns="" xmlns:a16="http://schemas.microsoft.com/office/drawing/2014/main" id="{95B6CB21-E984-EB4A-9633-FD837F20DB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426801" y="3729942"/>
            <a:ext cx="4134923" cy="65045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073539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A2B5A06A-1089-0840-932D-CFF87617C2E4}"/>
              </a:ext>
            </a:extLst>
          </p:cNvPr>
          <p:cNvSpPr/>
          <p:nvPr userDrawn="1"/>
        </p:nvSpPr>
        <p:spPr>
          <a:xfrm>
            <a:off x="0" y="2288744"/>
            <a:ext cx="16256000" cy="6855257"/>
          </a:xfrm>
          <a:prstGeom prst="rect">
            <a:avLst/>
          </a:prstGeom>
          <a:solidFill>
            <a:srgbClr val="F7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25" name="Título 24">
            <a:extLst>
              <a:ext uri="{FF2B5EF4-FFF2-40B4-BE49-F238E27FC236}">
                <a16:creationId xmlns="" xmlns:a16="http://schemas.microsoft.com/office/drawing/2014/main" id="{192C5D36-0E53-4141-BAB4-1D44F1331C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632" y="1360622"/>
            <a:ext cx="10853675" cy="92812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800" b="0" i="0" baseline="0">
                <a:latin typeface="Safiro SemiBold" pitchFamily="2" charset="77"/>
              </a:defRPr>
            </a:lvl1pPr>
          </a:lstStyle>
          <a:p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36 pt</a:t>
            </a:r>
          </a:p>
        </p:txBody>
      </p:sp>
      <p:pic>
        <p:nvPicPr>
          <p:cNvPr id="52" name="Imagen 51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EBBE7507-5617-D640-97B1-5708761798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561724" y="334176"/>
            <a:ext cx="338667" cy="330405"/>
          </a:xfrm>
          <a:prstGeom prst="rect">
            <a:avLst/>
          </a:prstGeom>
        </p:spPr>
      </p:pic>
      <p:sp>
        <p:nvSpPr>
          <p:cNvPr id="6" name="Marcador de texto 27">
            <a:extLst>
              <a:ext uri="{FF2B5EF4-FFF2-40B4-BE49-F238E27FC236}">
                <a16:creationId xmlns="" xmlns:a16="http://schemas.microsoft.com/office/drawing/2014/main" id="{746A88C5-B691-B04B-BDC8-2834D4413F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19903" y="2810954"/>
            <a:ext cx="530802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600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ca-ES" noProof="1">
                <a:solidFill>
                  <a:prstClr val="black"/>
                </a:solidFill>
                <a:cs typeface="Arial" panose="020B0604020202020204" pitchFamily="34" charset="0"/>
              </a:rPr>
              <a:t>Text introducció Arial Normal 12 pt.</a:t>
            </a:r>
            <a:endParaRPr lang="es-ES" dirty="0"/>
          </a:p>
        </p:txBody>
      </p:sp>
      <p:sp>
        <p:nvSpPr>
          <p:cNvPr id="12" name="Marcador de texto 27">
            <a:extLst>
              <a:ext uri="{FF2B5EF4-FFF2-40B4-BE49-F238E27FC236}">
                <a16:creationId xmlns="" xmlns:a16="http://schemas.microsoft.com/office/drawing/2014/main" id="{FF996D48-A318-3241-86BD-44032769B2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7241" y="2739019"/>
            <a:ext cx="5224483" cy="4924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667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20 pt</a:t>
            </a:r>
          </a:p>
        </p:txBody>
      </p:sp>
      <p:sp>
        <p:nvSpPr>
          <p:cNvPr id="13" name="Marcador de texto 27">
            <a:extLst>
              <a:ext uri="{FF2B5EF4-FFF2-40B4-BE49-F238E27FC236}">
                <a16:creationId xmlns="" xmlns:a16="http://schemas.microsoft.com/office/drawing/2014/main" id="{95B6CB21-E984-EB4A-9633-FD837F20DB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37241" y="3189667"/>
            <a:ext cx="5224481" cy="65045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333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Text </a:t>
            </a:r>
            <a:r>
              <a:rPr lang="es-ES" dirty="0" err="1"/>
              <a:t>introducció</a:t>
            </a:r>
            <a:r>
              <a:rPr lang="es-ES" dirty="0"/>
              <a:t> Arial Normal 10 pt.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5565B46E-16DB-9D4E-B7DA-E217D01FD740}"/>
              </a:ext>
            </a:extLst>
          </p:cNvPr>
          <p:cNvSpPr/>
          <p:nvPr userDrawn="1"/>
        </p:nvSpPr>
        <p:spPr>
          <a:xfrm>
            <a:off x="-29013" y="8669867"/>
            <a:ext cx="4080313" cy="474133"/>
          </a:xfrm>
          <a:prstGeom prst="rect">
            <a:avLst/>
          </a:prstGeom>
          <a:solidFill>
            <a:srgbClr val="CC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94E0BF52-A73F-9840-B195-80DE3F33B49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2288743"/>
            <a:ext cx="4051300" cy="638112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79948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A2B5A06A-1089-0840-932D-CFF87617C2E4}"/>
              </a:ext>
            </a:extLst>
          </p:cNvPr>
          <p:cNvSpPr/>
          <p:nvPr userDrawn="1"/>
        </p:nvSpPr>
        <p:spPr>
          <a:xfrm>
            <a:off x="0" y="2288744"/>
            <a:ext cx="16256000" cy="6855257"/>
          </a:xfrm>
          <a:prstGeom prst="rect">
            <a:avLst/>
          </a:prstGeom>
          <a:solidFill>
            <a:srgbClr val="F7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25" name="Título 24">
            <a:extLst>
              <a:ext uri="{FF2B5EF4-FFF2-40B4-BE49-F238E27FC236}">
                <a16:creationId xmlns="" xmlns:a16="http://schemas.microsoft.com/office/drawing/2014/main" id="{192C5D36-0E53-4141-BAB4-1D44F1331C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632" y="1360622"/>
            <a:ext cx="10853675" cy="92812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800" b="0" i="0" baseline="0">
                <a:latin typeface="Safiro SemiBold" pitchFamily="2" charset="77"/>
              </a:defRPr>
            </a:lvl1pPr>
          </a:lstStyle>
          <a:p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36 pt</a:t>
            </a:r>
          </a:p>
        </p:txBody>
      </p:sp>
      <p:pic>
        <p:nvPicPr>
          <p:cNvPr id="52" name="Imagen 51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EBBE7507-5617-D640-97B1-5708761798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561724" y="334176"/>
            <a:ext cx="338667" cy="330405"/>
          </a:xfrm>
          <a:prstGeom prst="rect">
            <a:avLst/>
          </a:prstGeom>
        </p:spPr>
      </p:pic>
      <p:sp>
        <p:nvSpPr>
          <p:cNvPr id="6" name="Marcador de texto 27">
            <a:extLst>
              <a:ext uri="{FF2B5EF4-FFF2-40B4-BE49-F238E27FC236}">
                <a16:creationId xmlns="" xmlns:a16="http://schemas.microsoft.com/office/drawing/2014/main" id="{746A88C5-B691-B04B-BDC8-2834D4413F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0970" y="2810954"/>
            <a:ext cx="530802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600" baseline="0"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ca-ES" noProof="1">
                <a:solidFill>
                  <a:prstClr val="black"/>
                </a:solidFill>
                <a:cs typeface="Arial" panose="020B0604020202020204" pitchFamily="34" charset="0"/>
              </a:rPr>
              <a:t>Text introducció Arial Normal 12 pt.</a:t>
            </a:r>
            <a:endParaRPr lang="es-ES" dirty="0"/>
          </a:p>
        </p:txBody>
      </p:sp>
      <p:sp>
        <p:nvSpPr>
          <p:cNvPr id="12" name="Marcador de texto 27">
            <a:extLst>
              <a:ext uri="{FF2B5EF4-FFF2-40B4-BE49-F238E27FC236}">
                <a16:creationId xmlns="" xmlns:a16="http://schemas.microsoft.com/office/drawing/2014/main" id="{FF996D48-A318-3241-86BD-44032769B2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3633" y="2739019"/>
            <a:ext cx="5224483" cy="4924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667" baseline="0">
                <a:solidFill>
                  <a:srgbClr val="CC0C2F"/>
                </a:solidFill>
                <a:latin typeface="Safiro SemiBold" pitchFamily="2" charset="77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Safiro</a:t>
            </a:r>
            <a:r>
              <a:rPr lang="es-ES" dirty="0"/>
              <a:t> </a:t>
            </a:r>
            <a:r>
              <a:rPr lang="es-ES" dirty="0" err="1"/>
              <a:t>Semibold</a:t>
            </a:r>
            <a:r>
              <a:rPr lang="es-ES" dirty="0"/>
              <a:t> 20 pt</a:t>
            </a:r>
          </a:p>
        </p:txBody>
      </p:sp>
      <p:sp>
        <p:nvSpPr>
          <p:cNvPr id="13" name="Marcador de texto 27">
            <a:extLst>
              <a:ext uri="{FF2B5EF4-FFF2-40B4-BE49-F238E27FC236}">
                <a16:creationId xmlns="" xmlns:a16="http://schemas.microsoft.com/office/drawing/2014/main" id="{95B6CB21-E984-EB4A-9633-FD837F20DB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3633" y="3189667"/>
            <a:ext cx="5224481" cy="65045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333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1600" baseline="0"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1600" baseline="0"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1600" baseline="0"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16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Text </a:t>
            </a:r>
            <a:r>
              <a:rPr lang="es-ES" dirty="0" err="1"/>
              <a:t>introducció</a:t>
            </a:r>
            <a:r>
              <a:rPr lang="es-ES" dirty="0"/>
              <a:t> Arial Normal 10 pt.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5565B46E-16DB-9D4E-B7DA-E217D01FD740}"/>
              </a:ext>
            </a:extLst>
          </p:cNvPr>
          <p:cNvSpPr/>
          <p:nvPr userDrawn="1"/>
        </p:nvSpPr>
        <p:spPr>
          <a:xfrm>
            <a:off x="12175688" y="8669867"/>
            <a:ext cx="4080313" cy="474133"/>
          </a:xfrm>
          <a:prstGeom prst="rect">
            <a:avLst/>
          </a:prstGeom>
          <a:solidFill>
            <a:srgbClr val="CC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94E0BF52-A73F-9840-B195-80DE3F33B49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204701" y="2288743"/>
            <a:ext cx="4051300" cy="638112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2192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C86F44A5-155A-B641-B084-4B216A366B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061"/>
            <a:ext cx="16254117" cy="914294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CF06C8E4-0756-FB40-A8F9-A3573ADA25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64029" y="7865664"/>
            <a:ext cx="4044305" cy="893320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1CE872E3-E358-3848-9B86-B5E75430C5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64029" y="4354318"/>
            <a:ext cx="4044305" cy="43536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667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609585" indent="0">
              <a:buFontTx/>
              <a:buNone/>
              <a:defRPr sz="2667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219170" indent="0">
              <a:buFontTx/>
              <a:buNone/>
              <a:defRPr sz="2667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828754" indent="0">
              <a:buFontTx/>
              <a:buNone/>
              <a:defRPr sz="2667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438339" indent="0">
              <a:buFontTx/>
              <a:buNone/>
              <a:defRPr sz="2667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 err="1"/>
              <a:t>url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3460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5B4ED75-E50B-504F-8078-375C62F0B5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5AF3DCC3-B593-414F-A9EA-79E95B3BE9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17D4CF7B-328C-D845-9578-704D12425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9FF2-E0C4-CE45-9876-CEF81B880042}" type="datetimeFigureOut">
              <a:rPr lang="es-ES" smtClean="0">
                <a:solidFill>
                  <a:prstClr val="black"/>
                </a:solidFill>
              </a:rPr>
              <a:pPr/>
              <a:t>24/03/2026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3E53AFE-22C6-1149-8E56-8FBBCC8EF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E926E05-5ABE-804A-AA2A-79C510EBF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915E-F058-DC42-A72E-7C5FA39B257D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911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41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5861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D87F3CAE-5CFE-BA4F-8425-7793DB031341}"/>
              </a:ext>
            </a:extLst>
          </p:cNvPr>
          <p:cNvSpPr/>
          <p:nvPr/>
        </p:nvSpPr>
        <p:spPr>
          <a:xfrm>
            <a:off x="4620" y="110"/>
            <a:ext cx="16256000" cy="46164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4E955845-3B65-A34D-9916-FA75AA7BC39E}"/>
              </a:ext>
            </a:extLst>
          </p:cNvPr>
          <p:cNvSpPr txBox="1"/>
          <p:nvPr/>
        </p:nvSpPr>
        <p:spPr>
          <a:xfrm>
            <a:off x="572370" y="2283355"/>
            <a:ext cx="13457503" cy="135934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333"/>
              </a:lnSpc>
            </a:pPr>
            <a:r>
              <a:rPr lang="ca-ES" sz="5333" dirty="0">
                <a:solidFill>
                  <a:prstClr val="white"/>
                </a:solidFill>
                <a:cs typeface="Arial" panose="020B0604020202020204" pitchFamily="34" charset="0"/>
              </a:rPr>
              <a:t>ANÁLISI D’ARQUITECTURES SEO </a:t>
            </a:r>
          </a:p>
          <a:p>
            <a:pPr>
              <a:lnSpc>
                <a:spcPts val="5333"/>
              </a:lnSpc>
            </a:pPr>
            <a:r>
              <a:rPr lang="ca-ES" sz="5333" dirty="0">
                <a:solidFill>
                  <a:prstClr val="white"/>
                </a:solidFill>
                <a:latin typeface="Safiro SemiBold" pitchFamily="50" charset="0"/>
                <a:cs typeface="Arial"/>
              </a:rPr>
              <a:t>SEO Tradicional</a:t>
            </a:r>
            <a:endParaRPr lang="ca-ES" sz="5333" dirty="0">
              <a:solidFill>
                <a:prstClr val="white"/>
              </a:solidFill>
              <a:latin typeface="Safiro" pitchFamily="50" charset="0"/>
              <a:cs typeface="Arial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2A2ED31C-521E-A54E-BD87-01F188D4AEAC}"/>
              </a:ext>
            </a:extLst>
          </p:cNvPr>
          <p:cNvSpPr txBox="1"/>
          <p:nvPr/>
        </p:nvSpPr>
        <p:spPr>
          <a:xfrm>
            <a:off x="547115" y="275421"/>
            <a:ext cx="870402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2400" dirty="0">
                <a:solidFill>
                  <a:prstClr val="white"/>
                </a:solidFill>
                <a:cs typeface="Arial" panose="020B0604020202020204" pitchFamily="34" charset="0"/>
              </a:rPr>
              <a:t>ANÁLISI D’ARQUITECTURES SEO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148D00FA-12FF-6542-BEF4-DF3FCEC3E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20" y="8178800"/>
            <a:ext cx="16256000" cy="965200"/>
          </a:xfrm>
          <a:prstGeom prst="rect">
            <a:avLst/>
          </a:prstGeom>
        </p:spPr>
      </p:pic>
      <p:pic>
        <p:nvPicPr>
          <p:cNvPr id="5" name="Marcador de posición de imagen 14">
            <a:extLst>
              <a:ext uri="{FF2B5EF4-FFF2-40B4-BE49-F238E27FC236}">
                <a16:creationId xmlns="" xmlns:a16="http://schemas.microsoft.com/office/drawing/2014/main" id="{416EC033-E024-0D61-DE56-68224C7A6A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" r="153"/>
          <a:stretch>
            <a:fillRect/>
          </a:stretch>
        </p:blipFill>
        <p:spPr>
          <a:xfrm>
            <a:off x="0" y="4616451"/>
            <a:ext cx="16256000" cy="4527549"/>
          </a:xfrm>
        </p:spPr>
      </p:pic>
      <p:pic>
        <p:nvPicPr>
          <p:cNvPr id="7" name="Imatge 6">
            <a:extLst>
              <a:ext uri="{FF2B5EF4-FFF2-40B4-BE49-F238E27FC236}">
                <a16:creationId xmlns="" xmlns:a16="http://schemas.microsoft.com/office/drawing/2014/main" id="{B023694B-83C7-AB9A-4E73-FF9F5728231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1319"/>
          <a:stretch>
            <a:fillRect/>
          </a:stretch>
        </p:blipFill>
        <p:spPr>
          <a:xfrm>
            <a:off x="4620" y="4616704"/>
            <a:ext cx="16256000" cy="356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600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F6F8FC">
              <a:alpha val="60000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876300" y="2679700"/>
            <a:ext cx="14490700" cy="2717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4" name="AutoShape 4"/>
          <p:cNvSpPr/>
          <p:nvPr/>
        </p:nvSpPr>
        <p:spPr>
          <a:xfrm>
            <a:off x="889000" y="2692400"/>
            <a:ext cx="3378200" cy="444500"/>
          </a:xfrm>
          <a:prstGeom prst="rect">
            <a:avLst/>
          </a:prstGeom>
          <a:solidFill>
            <a:srgbClr val="CCE0F9"/>
          </a:solidFill>
          <a:ln w="12700">
            <a:solidFill>
              <a:srgbClr val="34547E"/>
            </a:solidFill>
          </a:ln>
        </p:spPr>
      </p:sp>
      <p:sp>
        <p:nvSpPr>
          <p:cNvPr id="5" name="AutoShape 5"/>
          <p:cNvSpPr/>
          <p:nvPr/>
        </p:nvSpPr>
        <p:spPr>
          <a:xfrm>
            <a:off x="4279900" y="2692400"/>
            <a:ext cx="6426200" cy="444500"/>
          </a:xfrm>
          <a:prstGeom prst="rect">
            <a:avLst/>
          </a:prstGeom>
          <a:solidFill>
            <a:srgbClr val="CCE0F9"/>
          </a:solidFill>
          <a:ln w="12700">
            <a:solidFill>
              <a:srgbClr val="34547E"/>
            </a:solidFill>
          </a:ln>
        </p:spPr>
      </p:sp>
      <p:sp>
        <p:nvSpPr>
          <p:cNvPr id="6" name="AutoShape 6"/>
          <p:cNvSpPr/>
          <p:nvPr/>
        </p:nvSpPr>
        <p:spPr>
          <a:xfrm>
            <a:off x="10706100" y="2692400"/>
            <a:ext cx="4648200" cy="444500"/>
          </a:xfrm>
          <a:prstGeom prst="rect">
            <a:avLst/>
          </a:prstGeom>
          <a:solidFill>
            <a:srgbClr val="CCE0F9"/>
          </a:solidFill>
          <a:ln w="12700">
            <a:solidFill>
              <a:srgbClr val="34547E"/>
            </a:solidFill>
          </a:ln>
        </p:spPr>
      </p:sp>
      <p:sp>
        <p:nvSpPr>
          <p:cNvPr id="7" name="AutoShape 7"/>
          <p:cNvSpPr/>
          <p:nvPr/>
        </p:nvSpPr>
        <p:spPr>
          <a:xfrm>
            <a:off x="889000" y="3149600"/>
            <a:ext cx="3378200" cy="7493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8" name="AutoShape 8"/>
          <p:cNvSpPr/>
          <p:nvPr/>
        </p:nvSpPr>
        <p:spPr>
          <a:xfrm>
            <a:off x="4279900" y="3149600"/>
            <a:ext cx="6426200" cy="7493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9" name="AutoShape 9"/>
          <p:cNvSpPr/>
          <p:nvPr/>
        </p:nvSpPr>
        <p:spPr>
          <a:xfrm>
            <a:off x="10706100" y="3149600"/>
            <a:ext cx="4648200" cy="7493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10" name="AutoShape 10"/>
          <p:cNvSpPr/>
          <p:nvPr/>
        </p:nvSpPr>
        <p:spPr>
          <a:xfrm>
            <a:off x="889000" y="3898900"/>
            <a:ext cx="3378200" cy="7493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11" name="AutoShape 11"/>
          <p:cNvSpPr/>
          <p:nvPr/>
        </p:nvSpPr>
        <p:spPr>
          <a:xfrm>
            <a:off x="4279900" y="3898900"/>
            <a:ext cx="6426200" cy="7493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12" name="AutoShape 12"/>
          <p:cNvSpPr/>
          <p:nvPr/>
        </p:nvSpPr>
        <p:spPr>
          <a:xfrm>
            <a:off x="10706100" y="3898900"/>
            <a:ext cx="4648200" cy="7493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13" name="AutoShape 13"/>
          <p:cNvSpPr/>
          <p:nvPr/>
        </p:nvSpPr>
        <p:spPr>
          <a:xfrm>
            <a:off x="889000" y="4648200"/>
            <a:ext cx="3378200" cy="7493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14" name="AutoShape 14"/>
          <p:cNvSpPr/>
          <p:nvPr/>
        </p:nvSpPr>
        <p:spPr>
          <a:xfrm>
            <a:off x="4279900" y="4648200"/>
            <a:ext cx="6426200" cy="7493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15" name="AutoShape 15"/>
          <p:cNvSpPr/>
          <p:nvPr/>
        </p:nvSpPr>
        <p:spPr>
          <a:xfrm>
            <a:off x="10706100" y="4648200"/>
            <a:ext cx="4648200" cy="7493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16" name="AutoShape 16"/>
          <p:cNvSpPr/>
          <p:nvPr/>
        </p:nvSpPr>
        <p:spPr>
          <a:xfrm>
            <a:off x="876300" y="6756400"/>
            <a:ext cx="14490700" cy="18161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17" name="AutoShape 17"/>
          <p:cNvSpPr/>
          <p:nvPr/>
        </p:nvSpPr>
        <p:spPr>
          <a:xfrm>
            <a:off x="889000" y="6769100"/>
            <a:ext cx="1854200" cy="444500"/>
          </a:xfrm>
          <a:prstGeom prst="rect">
            <a:avLst/>
          </a:prstGeom>
          <a:solidFill>
            <a:srgbClr val="CCE0F9"/>
          </a:solidFill>
          <a:ln w="12700">
            <a:solidFill>
              <a:srgbClr val="34547E"/>
            </a:solidFill>
          </a:ln>
        </p:spPr>
      </p:sp>
      <p:sp>
        <p:nvSpPr>
          <p:cNvPr id="18" name="AutoShape 18"/>
          <p:cNvSpPr/>
          <p:nvPr/>
        </p:nvSpPr>
        <p:spPr>
          <a:xfrm>
            <a:off x="2755900" y="6769100"/>
            <a:ext cx="9347200" cy="444500"/>
          </a:xfrm>
          <a:prstGeom prst="rect">
            <a:avLst/>
          </a:prstGeom>
          <a:solidFill>
            <a:srgbClr val="CCE0F9"/>
          </a:solidFill>
          <a:ln w="12700">
            <a:solidFill>
              <a:srgbClr val="34547E"/>
            </a:solidFill>
          </a:ln>
        </p:spPr>
      </p:sp>
      <p:sp>
        <p:nvSpPr>
          <p:cNvPr id="19" name="AutoShape 19"/>
          <p:cNvSpPr/>
          <p:nvPr/>
        </p:nvSpPr>
        <p:spPr>
          <a:xfrm>
            <a:off x="12115800" y="6769100"/>
            <a:ext cx="3238500" cy="444500"/>
          </a:xfrm>
          <a:prstGeom prst="rect">
            <a:avLst/>
          </a:prstGeom>
          <a:solidFill>
            <a:srgbClr val="CCE0F9"/>
          </a:solidFill>
          <a:ln w="12700">
            <a:solidFill>
              <a:srgbClr val="34547E"/>
            </a:solidFill>
          </a:ln>
        </p:spPr>
      </p:sp>
      <p:sp>
        <p:nvSpPr>
          <p:cNvPr id="20" name="AutoShape 20"/>
          <p:cNvSpPr/>
          <p:nvPr/>
        </p:nvSpPr>
        <p:spPr>
          <a:xfrm>
            <a:off x="889000" y="7226300"/>
            <a:ext cx="1854200" cy="4445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21" name="AutoShape 21"/>
          <p:cNvSpPr/>
          <p:nvPr/>
        </p:nvSpPr>
        <p:spPr>
          <a:xfrm>
            <a:off x="2755900" y="7226300"/>
            <a:ext cx="9347200" cy="4445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22" name="AutoShape 22"/>
          <p:cNvSpPr/>
          <p:nvPr/>
        </p:nvSpPr>
        <p:spPr>
          <a:xfrm>
            <a:off x="12115800" y="7226300"/>
            <a:ext cx="3238500" cy="4445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23" name="AutoShape 23"/>
          <p:cNvSpPr/>
          <p:nvPr/>
        </p:nvSpPr>
        <p:spPr>
          <a:xfrm>
            <a:off x="889000" y="7670800"/>
            <a:ext cx="1854200" cy="4445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24" name="AutoShape 24"/>
          <p:cNvSpPr/>
          <p:nvPr/>
        </p:nvSpPr>
        <p:spPr>
          <a:xfrm>
            <a:off x="2755900" y="7670800"/>
            <a:ext cx="9347200" cy="4445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25" name="AutoShape 25"/>
          <p:cNvSpPr/>
          <p:nvPr/>
        </p:nvSpPr>
        <p:spPr>
          <a:xfrm>
            <a:off x="12115800" y="7670800"/>
            <a:ext cx="3238500" cy="4445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26" name="AutoShape 26"/>
          <p:cNvSpPr/>
          <p:nvPr/>
        </p:nvSpPr>
        <p:spPr>
          <a:xfrm>
            <a:off x="889000" y="8115300"/>
            <a:ext cx="1854200" cy="4445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27" name="AutoShape 27"/>
          <p:cNvSpPr/>
          <p:nvPr/>
        </p:nvSpPr>
        <p:spPr>
          <a:xfrm>
            <a:off x="2755900" y="8115300"/>
            <a:ext cx="9347200" cy="4445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28" name="AutoShape 28"/>
          <p:cNvSpPr/>
          <p:nvPr/>
        </p:nvSpPr>
        <p:spPr>
          <a:xfrm>
            <a:off x="12115800" y="8115300"/>
            <a:ext cx="3238500" cy="4445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29" name="TextBox 29"/>
          <p:cNvSpPr txBox="1"/>
          <p:nvPr/>
        </p:nvSpPr>
        <p:spPr>
          <a:xfrm>
            <a:off x="876300" y="546100"/>
            <a:ext cx="14490700" cy="482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3100" b="1">
                <a:solidFill>
                  <a:srgbClr val="34547E"/>
                </a:solidFill>
                <a:latin typeface="&quot;Yeseva One&quot;"/>
              </a:rPr>
              <a:t>4. SEO per a cerques per veu i contingut multimèdia</a:t>
            </a:r>
            <a:endParaRPr lang="en-US" sz="1100"/>
          </a:p>
        </p:txBody>
      </p:sp>
      <p:sp>
        <p:nvSpPr>
          <p:cNvPr id="30" name="TextBox 30"/>
          <p:cNvSpPr txBox="1"/>
          <p:nvPr/>
        </p:nvSpPr>
        <p:spPr>
          <a:xfrm>
            <a:off x="876300" y="1257300"/>
            <a:ext cx="14490700" cy="355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300" b="1">
                <a:solidFill>
                  <a:srgbClr val="34547E"/>
                </a:solidFill>
                <a:latin typeface="&quot;Yeseva One&quot;"/>
              </a:rPr>
              <a:t>4.1 Cerques per veu</a:t>
            </a:r>
            <a:endParaRPr lang="en-US" sz="1100"/>
          </a:p>
        </p:txBody>
      </p:sp>
      <p:sp>
        <p:nvSpPr>
          <p:cNvPr id="31" name="TextBox 31"/>
          <p:cNvSpPr txBox="1"/>
          <p:nvPr/>
        </p:nvSpPr>
        <p:spPr>
          <a:xfrm>
            <a:off x="876300" y="5638800"/>
            <a:ext cx="14490700" cy="355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300" b="1">
                <a:solidFill>
                  <a:srgbClr val="34547E"/>
                </a:solidFill>
                <a:latin typeface="&quot;Yeseva One&quot;"/>
              </a:rPr>
              <a:t>4.2 Contingut multimèdia</a:t>
            </a:r>
            <a:endParaRPr lang="en-US" sz="1100"/>
          </a:p>
        </p:txBody>
      </p:sp>
      <p:sp>
        <p:nvSpPr>
          <p:cNvPr id="32" name="TextBox 32"/>
          <p:cNvSpPr txBox="1"/>
          <p:nvPr/>
        </p:nvSpPr>
        <p:spPr>
          <a:xfrm>
            <a:off x="876300" y="1854200"/>
            <a:ext cx="14490700" cy="596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34547E"/>
                </a:solidFill>
                <a:latin typeface="&quot;Yeseva One&quot;"/>
              </a:rPr>
              <a:t>Les cerques per veu són llargues, conversacionals i en forma de pregunta. Per optimitzar-les, el contingut ha d'estar en format pregunta-resposta.</a:t>
            </a:r>
            <a:endParaRPr lang="en-US" sz="1100"/>
          </a:p>
        </p:txBody>
      </p:sp>
      <p:sp>
        <p:nvSpPr>
          <p:cNvPr id="33" name="TextBox 33"/>
          <p:cNvSpPr txBox="1"/>
          <p:nvPr/>
        </p:nvSpPr>
        <p:spPr>
          <a:xfrm>
            <a:off x="977900" y="2768600"/>
            <a:ext cx="32004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34547E"/>
                </a:solidFill>
                <a:latin typeface="&quot;Yeseva One&quot;"/>
              </a:rPr>
              <a:t>Cerca escrita</a:t>
            </a:r>
            <a:endParaRPr lang="en-US" sz="1100"/>
          </a:p>
        </p:txBody>
      </p:sp>
      <p:sp>
        <p:nvSpPr>
          <p:cNvPr id="34" name="TextBox 34"/>
          <p:cNvSpPr txBox="1"/>
          <p:nvPr/>
        </p:nvSpPr>
        <p:spPr>
          <a:xfrm>
            <a:off x="4368800" y="2768600"/>
            <a:ext cx="62357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34547E"/>
                </a:solidFill>
                <a:latin typeface="&quot;Yeseva One&quot;"/>
              </a:rPr>
              <a:t>Cerca per veu</a:t>
            </a:r>
            <a:endParaRPr lang="en-US" sz="1100"/>
          </a:p>
        </p:txBody>
      </p:sp>
      <p:sp>
        <p:nvSpPr>
          <p:cNvPr id="35" name="TextBox 35"/>
          <p:cNvSpPr txBox="1"/>
          <p:nvPr/>
        </p:nvSpPr>
        <p:spPr>
          <a:xfrm>
            <a:off x="10795000" y="2768600"/>
            <a:ext cx="44577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34547E"/>
                </a:solidFill>
                <a:latin typeface="&quot;Yeseva One&quot;"/>
              </a:rPr>
              <a:t>Contingut ideal</a:t>
            </a:r>
            <a:endParaRPr lang="en-US" sz="1100"/>
          </a:p>
        </p:txBody>
      </p:sp>
      <p:sp>
        <p:nvSpPr>
          <p:cNvPr id="36" name="TextBox 36"/>
          <p:cNvSpPr txBox="1"/>
          <p:nvPr/>
        </p:nvSpPr>
        <p:spPr>
          <a:xfrm>
            <a:off x="977900" y="3213100"/>
            <a:ext cx="3200400" cy="596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34547E"/>
                </a:solidFill>
                <a:latin typeface="&quot;Yeseva One&quot;"/>
              </a:rPr>
              <a:t>roba sostenible Barcelona</a:t>
            </a:r>
            <a:endParaRPr lang="en-US" sz="1100"/>
          </a:p>
        </p:txBody>
      </p:sp>
      <p:sp>
        <p:nvSpPr>
          <p:cNvPr id="37" name="TextBox 37"/>
          <p:cNvSpPr txBox="1"/>
          <p:nvPr/>
        </p:nvSpPr>
        <p:spPr>
          <a:xfrm>
            <a:off x="4368800" y="3213100"/>
            <a:ext cx="62357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34547E"/>
                </a:solidFill>
                <a:latin typeface="&quot;Yeseva One&quot;"/>
              </a:rPr>
              <a:t>"On puc comprar roba sostenible a Barcelona?"</a:t>
            </a:r>
            <a:endParaRPr lang="en-US" sz="1100"/>
          </a:p>
        </p:txBody>
      </p:sp>
      <p:sp>
        <p:nvSpPr>
          <p:cNvPr id="38" name="TextBox 38"/>
          <p:cNvSpPr txBox="1"/>
          <p:nvPr/>
        </p:nvSpPr>
        <p:spPr>
          <a:xfrm>
            <a:off x="10795000" y="3213100"/>
            <a:ext cx="4457700" cy="596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34547E"/>
                </a:solidFill>
                <a:latin typeface="&quot;Yeseva One&quot;"/>
              </a:rPr>
              <a:t>ClothingStore Schema + adreça Born</a:t>
            </a:r>
            <a:endParaRPr lang="en-US" sz="1100"/>
          </a:p>
        </p:txBody>
      </p:sp>
      <p:sp>
        <p:nvSpPr>
          <p:cNvPr id="39" name="TextBox 39"/>
          <p:cNvSpPr txBox="1"/>
          <p:nvPr/>
        </p:nvSpPr>
        <p:spPr>
          <a:xfrm>
            <a:off x="977900" y="3975100"/>
            <a:ext cx="32004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34547E"/>
                </a:solidFill>
                <a:latin typeface="&quot;Yeseva One&quot;"/>
              </a:rPr>
              <a:t>cotó orgànic GOTS</a:t>
            </a:r>
            <a:endParaRPr lang="en-US" sz="1100"/>
          </a:p>
        </p:txBody>
      </p:sp>
      <p:sp>
        <p:nvSpPr>
          <p:cNvPr id="40" name="TextBox 40"/>
          <p:cNvSpPr txBox="1"/>
          <p:nvPr/>
        </p:nvSpPr>
        <p:spPr>
          <a:xfrm>
            <a:off x="4368800" y="3975100"/>
            <a:ext cx="6235700" cy="596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34547E"/>
                </a:solidFill>
                <a:latin typeface="&quot;Yeseva One&quot;"/>
              </a:rPr>
              <a:t>"Què vol dir que una samarreta és de cotó orgànic?"</a:t>
            </a:r>
            <a:endParaRPr lang="en-US" sz="1100"/>
          </a:p>
        </p:txBody>
      </p:sp>
      <p:sp>
        <p:nvSpPr>
          <p:cNvPr id="41" name="TextBox 41"/>
          <p:cNvSpPr txBox="1"/>
          <p:nvPr/>
        </p:nvSpPr>
        <p:spPr>
          <a:xfrm>
            <a:off x="10795000" y="3975100"/>
            <a:ext cx="44577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34547E"/>
                </a:solidFill>
                <a:latin typeface="&quot;Yeseva One&quot;"/>
              </a:rPr>
              <a:t>Article QAE + FAQPage</a:t>
            </a:r>
            <a:endParaRPr lang="en-US" sz="1100"/>
          </a:p>
        </p:txBody>
      </p:sp>
      <p:sp>
        <p:nvSpPr>
          <p:cNvPr id="42" name="TextBox 42"/>
          <p:cNvSpPr txBox="1"/>
          <p:nvPr/>
        </p:nvSpPr>
        <p:spPr>
          <a:xfrm>
            <a:off x="977900" y="4724400"/>
            <a:ext cx="32004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34547E"/>
                </a:solidFill>
                <a:latin typeface="&quot;Yeseva One&quot;"/>
              </a:rPr>
              <a:t>talla samarreta</a:t>
            </a:r>
            <a:endParaRPr lang="en-US" sz="1100"/>
          </a:p>
        </p:txBody>
      </p:sp>
      <p:sp>
        <p:nvSpPr>
          <p:cNvPr id="43" name="TextBox 43"/>
          <p:cNvSpPr txBox="1"/>
          <p:nvPr/>
        </p:nvSpPr>
        <p:spPr>
          <a:xfrm>
            <a:off x="4368800" y="4724400"/>
            <a:ext cx="6235700" cy="596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34547E"/>
                </a:solidFill>
                <a:latin typeface="&quot;Yeseva One&quot;"/>
              </a:rPr>
              <a:t>"Quina talla de samarreta necessito si faig una M?"</a:t>
            </a:r>
            <a:endParaRPr lang="en-US" sz="1100"/>
          </a:p>
        </p:txBody>
      </p:sp>
      <p:sp>
        <p:nvSpPr>
          <p:cNvPr id="44" name="TextBox 44"/>
          <p:cNvSpPr txBox="1"/>
          <p:nvPr/>
        </p:nvSpPr>
        <p:spPr>
          <a:xfrm>
            <a:off x="10795000" y="4724400"/>
            <a:ext cx="44577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34547E"/>
                </a:solidFill>
                <a:latin typeface="&quot;Yeseva One&quot;"/>
              </a:rPr>
              <a:t>FAQPage amb guia de talles</a:t>
            </a:r>
            <a:endParaRPr lang="en-US" sz="1100"/>
          </a:p>
        </p:txBody>
      </p:sp>
      <p:sp>
        <p:nvSpPr>
          <p:cNvPr id="45" name="TextBox 45"/>
          <p:cNvSpPr txBox="1"/>
          <p:nvPr/>
        </p:nvSpPr>
        <p:spPr>
          <a:xfrm>
            <a:off x="876300" y="6235700"/>
            <a:ext cx="144907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34547E"/>
                </a:solidFill>
                <a:latin typeface="&quot;Yeseva One&quot;"/>
              </a:rPr>
              <a:t>Tipus de contingut multimèdia recomanat per SEO visual i cerca per veu.</a:t>
            </a:r>
            <a:endParaRPr lang="en-US" sz="1100"/>
          </a:p>
        </p:txBody>
      </p:sp>
      <p:sp>
        <p:nvSpPr>
          <p:cNvPr id="46" name="TextBox 46"/>
          <p:cNvSpPr txBox="1"/>
          <p:nvPr/>
        </p:nvSpPr>
        <p:spPr>
          <a:xfrm>
            <a:off x="977900" y="6845300"/>
            <a:ext cx="16764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34547E"/>
                </a:solidFill>
                <a:latin typeface="&quot;Yeseva One&quot;"/>
              </a:rPr>
              <a:t>Tipus</a:t>
            </a:r>
            <a:endParaRPr lang="en-US" sz="1100"/>
          </a:p>
        </p:txBody>
      </p:sp>
      <p:sp>
        <p:nvSpPr>
          <p:cNvPr id="47" name="TextBox 47"/>
          <p:cNvSpPr txBox="1"/>
          <p:nvPr/>
        </p:nvSpPr>
        <p:spPr>
          <a:xfrm>
            <a:off x="2844800" y="6845300"/>
            <a:ext cx="91694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34547E"/>
                </a:solidFill>
                <a:latin typeface="&quot;Yeseva One&quot;"/>
              </a:rPr>
              <a:t>Contingut ideal</a:t>
            </a:r>
            <a:endParaRPr lang="en-US" sz="1100"/>
          </a:p>
        </p:txBody>
      </p:sp>
      <p:sp>
        <p:nvSpPr>
          <p:cNvPr id="48" name="TextBox 48"/>
          <p:cNvSpPr txBox="1"/>
          <p:nvPr/>
        </p:nvSpPr>
        <p:spPr>
          <a:xfrm>
            <a:off x="12204700" y="6845300"/>
            <a:ext cx="30480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34547E"/>
                </a:solidFill>
                <a:latin typeface="&quot;Yeseva One&quot;"/>
              </a:rPr>
              <a:t>Schema</a:t>
            </a:r>
            <a:endParaRPr lang="en-US" sz="1100"/>
          </a:p>
        </p:txBody>
      </p:sp>
      <p:sp>
        <p:nvSpPr>
          <p:cNvPr id="49" name="TextBox 49"/>
          <p:cNvSpPr txBox="1"/>
          <p:nvPr/>
        </p:nvSpPr>
        <p:spPr>
          <a:xfrm>
            <a:off x="977900" y="7289800"/>
            <a:ext cx="16764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34547E"/>
                </a:solidFill>
                <a:latin typeface="&quot;Yeseva One&quot;"/>
              </a:rPr>
              <a:t>Vídeo</a:t>
            </a:r>
            <a:endParaRPr lang="en-US" sz="1100"/>
          </a:p>
        </p:txBody>
      </p:sp>
      <p:sp>
        <p:nvSpPr>
          <p:cNvPr id="50" name="TextBox 50"/>
          <p:cNvSpPr txBox="1"/>
          <p:nvPr/>
        </p:nvSpPr>
        <p:spPr>
          <a:xfrm>
            <a:off x="2844800" y="7289800"/>
            <a:ext cx="91694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34547E"/>
                </a:solidFill>
                <a:latin typeface="&quot;Yeseva One&quot;"/>
              </a:rPr>
              <a:t>Making-of taller Poblenou, lookbooks, com combinar</a:t>
            </a:r>
            <a:endParaRPr lang="en-US" sz="1100"/>
          </a:p>
        </p:txBody>
      </p:sp>
      <p:sp>
        <p:nvSpPr>
          <p:cNvPr id="51" name="TextBox 51"/>
          <p:cNvSpPr txBox="1"/>
          <p:nvPr/>
        </p:nvSpPr>
        <p:spPr>
          <a:xfrm>
            <a:off x="12204700" y="7289800"/>
            <a:ext cx="30480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34547E"/>
                </a:solidFill>
                <a:latin typeface="&quot;Yeseva One&quot;"/>
              </a:rPr>
              <a:t>VideoObject</a:t>
            </a:r>
            <a:endParaRPr lang="en-US" sz="1100"/>
          </a:p>
        </p:txBody>
      </p:sp>
      <p:sp>
        <p:nvSpPr>
          <p:cNvPr id="52" name="TextBox 52"/>
          <p:cNvSpPr txBox="1"/>
          <p:nvPr/>
        </p:nvSpPr>
        <p:spPr>
          <a:xfrm>
            <a:off x="977900" y="7747000"/>
            <a:ext cx="16764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34547E"/>
                </a:solidFill>
                <a:latin typeface="&quot;Yeseva One&quot;"/>
              </a:rPr>
              <a:t>Imatges</a:t>
            </a:r>
            <a:endParaRPr lang="en-US" sz="1100"/>
          </a:p>
        </p:txBody>
      </p:sp>
      <p:sp>
        <p:nvSpPr>
          <p:cNvPr id="53" name="TextBox 53"/>
          <p:cNvSpPr txBox="1"/>
          <p:nvPr/>
        </p:nvSpPr>
        <p:spPr>
          <a:xfrm>
            <a:off x="2844800" y="7747000"/>
            <a:ext cx="91694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34547E"/>
                </a:solidFill>
                <a:latin typeface="&quot;Yeseva One&quot;"/>
              </a:rPr>
              <a:t>Fotos producte amb model, flatlays, textura</a:t>
            </a:r>
            <a:endParaRPr lang="en-US" sz="1100"/>
          </a:p>
        </p:txBody>
      </p:sp>
      <p:sp>
        <p:nvSpPr>
          <p:cNvPr id="54" name="TextBox 54"/>
          <p:cNvSpPr txBox="1"/>
          <p:nvPr/>
        </p:nvSpPr>
        <p:spPr>
          <a:xfrm>
            <a:off x="12204700" y="7747000"/>
            <a:ext cx="30480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34547E"/>
                </a:solidFill>
                <a:latin typeface="&quot;Yeseva One&quot;"/>
              </a:rPr>
              <a:t>ImageObject + alt</a:t>
            </a:r>
            <a:endParaRPr lang="en-US" sz="1100"/>
          </a:p>
        </p:txBody>
      </p:sp>
      <p:sp>
        <p:nvSpPr>
          <p:cNvPr id="55" name="TextBox 55"/>
          <p:cNvSpPr txBox="1"/>
          <p:nvPr/>
        </p:nvSpPr>
        <p:spPr>
          <a:xfrm>
            <a:off x="977900" y="8191500"/>
            <a:ext cx="16764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34547E"/>
                </a:solidFill>
                <a:latin typeface="&quot;Yeseva One&quot;"/>
              </a:rPr>
              <a:t>Pinterest</a:t>
            </a:r>
            <a:endParaRPr lang="en-US" sz="1100"/>
          </a:p>
        </p:txBody>
      </p:sp>
      <p:sp>
        <p:nvSpPr>
          <p:cNvPr id="56" name="TextBox 56"/>
          <p:cNvSpPr txBox="1"/>
          <p:nvPr/>
        </p:nvSpPr>
        <p:spPr>
          <a:xfrm>
            <a:off x="2844800" y="8191500"/>
            <a:ext cx="91694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34547E"/>
                </a:solidFill>
                <a:latin typeface="&quot;Yeseva One&quot;"/>
              </a:rPr>
              <a:t>Pins amb looks i enllaç a producte (SEO visual)</a:t>
            </a:r>
            <a:endParaRPr lang="en-US" sz="1100"/>
          </a:p>
        </p:txBody>
      </p:sp>
      <p:sp>
        <p:nvSpPr>
          <p:cNvPr id="57" name="TextBox 57"/>
          <p:cNvSpPr txBox="1"/>
          <p:nvPr/>
        </p:nvSpPr>
        <p:spPr>
          <a:xfrm>
            <a:off x="12204700" y="8191500"/>
            <a:ext cx="30480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34547E"/>
                </a:solidFill>
                <a:latin typeface="&quot;Yeseva One&quot;"/>
              </a:rPr>
              <a:t>—</a:t>
            </a:r>
            <a:endParaRPr lang="en-US" sz="1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F6F8FC">
              <a:alpha val="60000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876300" y="2603500"/>
            <a:ext cx="12700" cy="1130300"/>
          </a:xfrm>
          <a:prstGeom prst="rect">
            <a:avLst/>
          </a:prstGeom>
          <a:solidFill>
            <a:srgbClr val="3A5E8E"/>
          </a:solidFill>
        </p:spPr>
      </p:sp>
      <p:sp>
        <p:nvSpPr>
          <p:cNvPr id="4" name="AutoShape 4"/>
          <p:cNvSpPr/>
          <p:nvPr/>
        </p:nvSpPr>
        <p:spPr>
          <a:xfrm>
            <a:off x="876300" y="4762500"/>
            <a:ext cx="14490700" cy="33909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5" name="AutoShape 5"/>
          <p:cNvSpPr/>
          <p:nvPr/>
        </p:nvSpPr>
        <p:spPr>
          <a:xfrm>
            <a:off x="889000" y="4775200"/>
            <a:ext cx="3441700" cy="558800"/>
          </a:xfrm>
          <a:prstGeom prst="rect">
            <a:avLst/>
          </a:prstGeom>
          <a:solidFill>
            <a:srgbClr val="CCE0F9"/>
          </a:solidFill>
          <a:ln w="12700">
            <a:solidFill>
              <a:srgbClr val="34547E"/>
            </a:solidFill>
          </a:ln>
        </p:spPr>
      </p:sp>
      <p:sp>
        <p:nvSpPr>
          <p:cNvPr id="6" name="AutoShape 6"/>
          <p:cNvSpPr/>
          <p:nvPr/>
        </p:nvSpPr>
        <p:spPr>
          <a:xfrm>
            <a:off x="4343400" y="4775200"/>
            <a:ext cx="4483100" cy="558800"/>
          </a:xfrm>
          <a:prstGeom prst="rect">
            <a:avLst/>
          </a:prstGeom>
          <a:solidFill>
            <a:srgbClr val="CCE0F9"/>
          </a:solidFill>
          <a:ln w="12700">
            <a:solidFill>
              <a:srgbClr val="34547E"/>
            </a:solidFill>
          </a:ln>
        </p:spPr>
      </p:sp>
      <p:sp>
        <p:nvSpPr>
          <p:cNvPr id="7" name="AutoShape 7"/>
          <p:cNvSpPr/>
          <p:nvPr/>
        </p:nvSpPr>
        <p:spPr>
          <a:xfrm>
            <a:off x="8839200" y="4775200"/>
            <a:ext cx="6515100" cy="558800"/>
          </a:xfrm>
          <a:prstGeom prst="rect">
            <a:avLst/>
          </a:prstGeom>
          <a:solidFill>
            <a:srgbClr val="CCE0F9"/>
          </a:solidFill>
          <a:ln w="12700">
            <a:solidFill>
              <a:srgbClr val="34547E"/>
            </a:solidFill>
          </a:ln>
        </p:spPr>
      </p:sp>
      <p:sp>
        <p:nvSpPr>
          <p:cNvPr id="8" name="AutoShape 8"/>
          <p:cNvSpPr/>
          <p:nvPr/>
        </p:nvSpPr>
        <p:spPr>
          <a:xfrm>
            <a:off x="889000" y="5334000"/>
            <a:ext cx="34417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9" name="AutoShape 9"/>
          <p:cNvSpPr/>
          <p:nvPr/>
        </p:nvSpPr>
        <p:spPr>
          <a:xfrm>
            <a:off x="4343400" y="5334000"/>
            <a:ext cx="44831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10" name="AutoShape 10"/>
          <p:cNvSpPr/>
          <p:nvPr/>
        </p:nvSpPr>
        <p:spPr>
          <a:xfrm>
            <a:off x="8839200" y="5334000"/>
            <a:ext cx="65151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11" name="AutoShape 11"/>
          <p:cNvSpPr/>
          <p:nvPr/>
        </p:nvSpPr>
        <p:spPr>
          <a:xfrm>
            <a:off x="889000" y="5892800"/>
            <a:ext cx="34417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12" name="AutoShape 12"/>
          <p:cNvSpPr/>
          <p:nvPr/>
        </p:nvSpPr>
        <p:spPr>
          <a:xfrm>
            <a:off x="4343400" y="5892800"/>
            <a:ext cx="44831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13" name="AutoShape 13"/>
          <p:cNvSpPr/>
          <p:nvPr/>
        </p:nvSpPr>
        <p:spPr>
          <a:xfrm>
            <a:off x="8839200" y="5892800"/>
            <a:ext cx="65151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14" name="AutoShape 14"/>
          <p:cNvSpPr/>
          <p:nvPr/>
        </p:nvSpPr>
        <p:spPr>
          <a:xfrm>
            <a:off x="889000" y="6451600"/>
            <a:ext cx="34417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15" name="AutoShape 15"/>
          <p:cNvSpPr/>
          <p:nvPr/>
        </p:nvSpPr>
        <p:spPr>
          <a:xfrm>
            <a:off x="4343400" y="6451600"/>
            <a:ext cx="44831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16" name="AutoShape 16"/>
          <p:cNvSpPr/>
          <p:nvPr/>
        </p:nvSpPr>
        <p:spPr>
          <a:xfrm>
            <a:off x="8839200" y="6451600"/>
            <a:ext cx="65151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17" name="AutoShape 17"/>
          <p:cNvSpPr/>
          <p:nvPr/>
        </p:nvSpPr>
        <p:spPr>
          <a:xfrm>
            <a:off x="889000" y="7010400"/>
            <a:ext cx="34417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18" name="AutoShape 18"/>
          <p:cNvSpPr/>
          <p:nvPr/>
        </p:nvSpPr>
        <p:spPr>
          <a:xfrm>
            <a:off x="4343400" y="7010400"/>
            <a:ext cx="44831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19" name="AutoShape 19"/>
          <p:cNvSpPr/>
          <p:nvPr/>
        </p:nvSpPr>
        <p:spPr>
          <a:xfrm>
            <a:off x="8839200" y="7010400"/>
            <a:ext cx="65151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20" name="AutoShape 20"/>
          <p:cNvSpPr/>
          <p:nvPr/>
        </p:nvSpPr>
        <p:spPr>
          <a:xfrm>
            <a:off x="889000" y="7581900"/>
            <a:ext cx="34417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21" name="AutoShape 21"/>
          <p:cNvSpPr/>
          <p:nvPr/>
        </p:nvSpPr>
        <p:spPr>
          <a:xfrm>
            <a:off x="4343400" y="7581900"/>
            <a:ext cx="44831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22" name="AutoShape 22"/>
          <p:cNvSpPr/>
          <p:nvPr/>
        </p:nvSpPr>
        <p:spPr>
          <a:xfrm>
            <a:off x="8839200" y="7581900"/>
            <a:ext cx="65151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23" name="TextBox 23"/>
          <p:cNvSpPr txBox="1"/>
          <p:nvPr/>
        </p:nvSpPr>
        <p:spPr>
          <a:xfrm>
            <a:off x="876300" y="977900"/>
            <a:ext cx="14490700" cy="596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3900" b="1">
                <a:solidFill>
                  <a:srgbClr val="34547E"/>
                </a:solidFill>
                <a:latin typeface="&quot;Yeseva One&quot;"/>
              </a:rPr>
              <a:t>5. Anàlisi i monitoratge amb IA</a:t>
            </a:r>
            <a:endParaRPr lang="en-US" sz="1100"/>
          </a:p>
        </p:txBody>
      </p:sp>
      <p:sp>
        <p:nvSpPr>
          <p:cNvPr id="24" name="TextBox 24"/>
          <p:cNvSpPr txBox="1"/>
          <p:nvPr/>
        </p:nvSpPr>
        <p:spPr>
          <a:xfrm>
            <a:off x="876300" y="1866900"/>
            <a:ext cx="14490700" cy="444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900" b="1">
                <a:solidFill>
                  <a:srgbClr val="34547E"/>
                </a:solidFill>
                <a:latin typeface="&quot;Yeseva One&quot;"/>
              </a:rPr>
              <a:t>PROMPT 7 — Analitzar dades Search Console</a:t>
            </a:r>
            <a:endParaRPr lang="en-US" sz="1100"/>
          </a:p>
        </p:txBody>
      </p:sp>
      <p:sp>
        <p:nvSpPr>
          <p:cNvPr id="25" name="TextBox 25"/>
          <p:cNvSpPr txBox="1"/>
          <p:nvPr/>
        </p:nvSpPr>
        <p:spPr>
          <a:xfrm>
            <a:off x="876300" y="4025900"/>
            <a:ext cx="14490700" cy="444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900" b="1">
                <a:solidFill>
                  <a:srgbClr val="34547E"/>
                </a:solidFill>
                <a:latin typeface="&quot;Yeseva One&quot;"/>
              </a:rPr>
              <a:t>5.2 Detecció d'errors amb IA</a:t>
            </a:r>
            <a:endParaRPr lang="en-US" sz="1100"/>
          </a:p>
        </p:txBody>
      </p:sp>
      <p:sp>
        <p:nvSpPr>
          <p:cNvPr id="26" name="TextBox 26"/>
          <p:cNvSpPr txBox="1"/>
          <p:nvPr/>
        </p:nvSpPr>
        <p:spPr>
          <a:xfrm>
            <a:off x="1130300" y="2603500"/>
            <a:ext cx="14236700" cy="1130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Actua com un analista SEO per a e-commerce de moda. Dades Search Console de ModaBCN.cat: Respon: 1) Keywords creixents, 2) Impressions altes + CTR baix, 3) Posicions 8-15, 4) 5 accions per millorar, 5) Estacionalitat (rebaixes, temporades, Black Friday).</a:t>
            </a:r>
            <a:endParaRPr lang="en-US" sz="1100"/>
          </a:p>
        </p:txBody>
      </p:sp>
      <p:sp>
        <p:nvSpPr>
          <p:cNvPr id="27" name="TextBox 27"/>
          <p:cNvSpPr txBox="1"/>
          <p:nvPr/>
        </p:nvSpPr>
        <p:spPr>
          <a:xfrm>
            <a:off x="977900" y="4864100"/>
            <a:ext cx="32639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Error</a:t>
            </a:r>
            <a:endParaRPr lang="en-US" sz="1100"/>
          </a:p>
        </p:txBody>
      </p:sp>
      <p:sp>
        <p:nvSpPr>
          <p:cNvPr id="28" name="TextBox 28"/>
          <p:cNvSpPr txBox="1"/>
          <p:nvPr/>
        </p:nvSpPr>
        <p:spPr>
          <a:xfrm>
            <a:off x="4432300" y="4864100"/>
            <a:ext cx="43053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Com detectar</a:t>
            </a:r>
            <a:endParaRPr lang="en-US" sz="1100"/>
          </a:p>
        </p:txBody>
      </p:sp>
      <p:sp>
        <p:nvSpPr>
          <p:cNvPr id="29" name="TextBox 29"/>
          <p:cNvSpPr txBox="1"/>
          <p:nvPr/>
        </p:nvSpPr>
        <p:spPr>
          <a:xfrm>
            <a:off x="8928100" y="4864100"/>
            <a:ext cx="63246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Solució amb IA</a:t>
            </a:r>
            <a:endParaRPr lang="en-US" sz="1100"/>
          </a:p>
        </p:txBody>
      </p:sp>
      <p:sp>
        <p:nvSpPr>
          <p:cNvPr id="30" name="TextBox 30"/>
          <p:cNvSpPr txBox="1"/>
          <p:nvPr/>
        </p:nvSpPr>
        <p:spPr>
          <a:xfrm>
            <a:off x="977900" y="5422900"/>
            <a:ext cx="32639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Contingut duplicat</a:t>
            </a:r>
            <a:endParaRPr lang="en-US" sz="1100"/>
          </a:p>
        </p:txBody>
      </p:sp>
      <p:sp>
        <p:nvSpPr>
          <p:cNvPr id="31" name="TextBox 31"/>
          <p:cNvSpPr txBox="1"/>
          <p:nvPr/>
        </p:nvSpPr>
        <p:spPr>
          <a:xfrm>
            <a:off x="4432300" y="5422900"/>
            <a:ext cx="43053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Screaming Frog &gt; Duplicates</a:t>
            </a:r>
            <a:endParaRPr lang="en-US" sz="1100"/>
          </a:p>
        </p:txBody>
      </p:sp>
      <p:sp>
        <p:nvSpPr>
          <p:cNvPr id="32" name="TextBox 32"/>
          <p:cNvSpPr txBox="1"/>
          <p:nvPr/>
        </p:nvSpPr>
        <p:spPr>
          <a:xfrm>
            <a:off x="8928100" y="5422900"/>
            <a:ext cx="63246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Claude: Reescriu metes ModaBCN úniques</a:t>
            </a:r>
            <a:endParaRPr lang="en-US" sz="1100"/>
          </a:p>
        </p:txBody>
      </p:sp>
      <p:sp>
        <p:nvSpPr>
          <p:cNvPr id="33" name="TextBox 33"/>
          <p:cNvSpPr txBox="1"/>
          <p:nvPr/>
        </p:nvSpPr>
        <p:spPr>
          <a:xfrm>
            <a:off x="977900" y="5981700"/>
            <a:ext cx="32639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Pàgines no indexades</a:t>
            </a:r>
            <a:endParaRPr lang="en-US" sz="1100"/>
          </a:p>
        </p:txBody>
      </p:sp>
      <p:sp>
        <p:nvSpPr>
          <p:cNvPr id="34" name="TextBox 34"/>
          <p:cNvSpPr txBox="1"/>
          <p:nvPr/>
        </p:nvSpPr>
        <p:spPr>
          <a:xfrm>
            <a:off x="4432300" y="5981700"/>
            <a:ext cx="43053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Search Console &gt; Pàgines</a:t>
            </a:r>
            <a:endParaRPr lang="en-US" sz="1100"/>
          </a:p>
        </p:txBody>
      </p:sp>
      <p:sp>
        <p:nvSpPr>
          <p:cNvPr id="35" name="TextBox 35"/>
          <p:cNvSpPr txBox="1"/>
          <p:nvPr/>
        </p:nvSpPr>
        <p:spPr>
          <a:xfrm>
            <a:off x="8928100" y="5981700"/>
            <a:ext cx="63246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Claude: Per què no indexa ModaBCN?</a:t>
            </a:r>
            <a:endParaRPr lang="en-US" sz="1100"/>
          </a:p>
        </p:txBody>
      </p:sp>
      <p:sp>
        <p:nvSpPr>
          <p:cNvPr id="36" name="TextBox 36"/>
          <p:cNvSpPr txBox="1"/>
          <p:nvPr/>
        </p:nvSpPr>
        <p:spPr>
          <a:xfrm>
            <a:off x="977900" y="6540500"/>
            <a:ext cx="32639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Titles llargs/curts</a:t>
            </a:r>
            <a:endParaRPr lang="en-US" sz="1100"/>
          </a:p>
        </p:txBody>
      </p:sp>
      <p:sp>
        <p:nvSpPr>
          <p:cNvPr id="37" name="TextBox 37"/>
          <p:cNvSpPr txBox="1"/>
          <p:nvPr/>
        </p:nvSpPr>
        <p:spPr>
          <a:xfrm>
            <a:off x="4432300" y="6540500"/>
            <a:ext cx="43053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Screaming Frog &gt; Titles</a:t>
            </a:r>
            <a:endParaRPr lang="en-US" sz="1100"/>
          </a:p>
        </p:txBody>
      </p:sp>
      <p:sp>
        <p:nvSpPr>
          <p:cNvPr id="38" name="TextBox 38"/>
          <p:cNvSpPr txBox="1"/>
          <p:nvPr/>
        </p:nvSpPr>
        <p:spPr>
          <a:xfrm>
            <a:off x="8928100" y="6540500"/>
            <a:ext cx="63246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Claude: Optimitza 50-60 caràcters</a:t>
            </a:r>
            <a:endParaRPr lang="en-US" sz="1100"/>
          </a:p>
        </p:txBody>
      </p:sp>
      <p:sp>
        <p:nvSpPr>
          <p:cNvPr id="39" name="TextBox 39"/>
          <p:cNvSpPr txBox="1"/>
          <p:nvPr/>
        </p:nvSpPr>
        <p:spPr>
          <a:xfrm>
            <a:off x="977900" y="7112000"/>
            <a:ext cx="32639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Schema invàlid</a:t>
            </a:r>
            <a:endParaRPr lang="en-US" sz="1100"/>
          </a:p>
        </p:txBody>
      </p:sp>
      <p:sp>
        <p:nvSpPr>
          <p:cNvPr id="40" name="TextBox 40"/>
          <p:cNvSpPr txBox="1"/>
          <p:nvPr/>
        </p:nvSpPr>
        <p:spPr>
          <a:xfrm>
            <a:off x="4432300" y="7112000"/>
            <a:ext cx="43053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Rich Results Test</a:t>
            </a:r>
            <a:endParaRPr lang="en-US" sz="1100"/>
          </a:p>
        </p:txBody>
      </p:sp>
      <p:sp>
        <p:nvSpPr>
          <p:cNvPr id="41" name="TextBox 41"/>
          <p:cNvSpPr txBox="1"/>
          <p:nvPr/>
        </p:nvSpPr>
        <p:spPr>
          <a:xfrm>
            <a:off x="8928100" y="7112000"/>
            <a:ext cx="63246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Claude: Corregeix JSON-LD</a:t>
            </a:r>
            <a:endParaRPr lang="en-US" sz="1100"/>
          </a:p>
        </p:txBody>
      </p:sp>
      <p:sp>
        <p:nvSpPr>
          <p:cNvPr id="42" name="TextBox 42"/>
          <p:cNvSpPr txBox="1"/>
          <p:nvPr/>
        </p:nvSpPr>
        <p:spPr>
          <a:xfrm>
            <a:off x="977900" y="7670800"/>
            <a:ext cx="32639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Velocitat lenta</a:t>
            </a:r>
            <a:endParaRPr lang="en-US" sz="1100"/>
          </a:p>
        </p:txBody>
      </p:sp>
      <p:sp>
        <p:nvSpPr>
          <p:cNvPr id="43" name="TextBox 43"/>
          <p:cNvSpPr txBox="1"/>
          <p:nvPr/>
        </p:nvSpPr>
        <p:spPr>
          <a:xfrm>
            <a:off x="4432300" y="7670800"/>
            <a:ext cx="43053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PageSpeed Insights</a:t>
            </a:r>
            <a:endParaRPr lang="en-US" sz="1100"/>
          </a:p>
        </p:txBody>
      </p:sp>
      <p:sp>
        <p:nvSpPr>
          <p:cNvPr id="44" name="TextBox 44"/>
          <p:cNvSpPr txBox="1"/>
          <p:nvPr/>
        </p:nvSpPr>
        <p:spPr>
          <a:xfrm>
            <a:off x="8928100" y="7670800"/>
            <a:ext cx="63246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Claude: Millorar LCP</a:t>
            </a:r>
            <a:endParaRPr lang="en-US"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F6F8FC">
              <a:alpha val="60000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876300" y="2057400"/>
            <a:ext cx="14490700" cy="14732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4" name="AutoShape 4"/>
          <p:cNvSpPr/>
          <p:nvPr/>
        </p:nvSpPr>
        <p:spPr>
          <a:xfrm>
            <a:off x="876300" y="2057400"/>
            <a:ext cx="14490700" cy="1473200"/>
          </a:xfrm>
          <a:prstGeom prst="rect">
            <a:avLst/>
          </a:prstGeom>
          <a:solidFill>
            <a:srgbClr val="CCE0F9"/>
          </a:solidFill>
        </p:spPr>
      </p:sp>
      <p:sp>
        <p:nvSpPr>
          <p:cNvPr id="5" name="AutoShape 5"/>
          <p:cNvSpPr/>
          <p:nvPr/>
        </p:nvSpPr>
        <p:spPr>
          <a:xfrm>
            <a:off x="876300" y="4343400"/>
            <a:ext cx="12700" cy="4025900"/>
          </a:xfrm>
          <a:prstGeom prst="rect">
            <a:avLst/>
          </a:prstGeom>
          <a:solidFill>
            <a:srgbClr val="3A5E8E"/>
          </a:solidFill>
        </p:spPr>
      </p:sp>
      <p:sp>
        <p:nvSpPr>
          <p:cNvPr id="6" name="TextBox 6"/>
          <p:cNvSpPr txBox="1"/>
          <p:nvPr/>
        </p:nvSpPr>
        <p:spPr>
          <a:xfrm>
            <a:off x="876300" y="533400"/>
            <a:ext cx="14490700" cy="469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3100" b="1">
                <a:solidFill>
                  <a:srgbClr val="34547E"/>
                </a:solidFill>
                <a:latin typeface="&quot;Yeseva One&quot;"/>
              </a:rPr>
              <a:t>6. L'estructura QAE: Com aparèixer a les AI Overviews</a:t>
            </a:r>
            <a:endParaRPr lang="en-US" sz="1100"/>
          </a:p>
        </p:txBody>
      </p:sp>
      <p:sp>
        <p:nvSpPr>
          <p:cNvPr id="7" name="TextBox 7"/>
          <p:cNvSpPr txBox="1"/>
          <p:nvPr/>
        </p:nvSpPr>
        <p:spPr>
          <a:xfrm>
            <a:off x="1130300" y="2247900"/>
            <a:ext cx="13982700" cy="355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300" b="1">
                <a:solidFill>
                  <a:srgbClr val="34547E"/>
                </a:solidFill>
                <a:latin typeface="&quot;Yeseva One&quot;"/>
              </a:rPr>
              <a:t>Per què funciona?</a:t>
            </a:r>
            <a:endParaRPr lang="en-US" sz="1100"/>
          </a:p>
        </p:txBody>
      </p:sp>
      <p:sp>
        <p:nvSpPr>
          <p:cNvPr id="8" name="TextBox 8"/>
          <p:cNvSpPr txBox="1"/>
          <p:nvPr/>
        </p:nvSpPr>
        <p:spPr>
          <a:xfrm>
            <a:off x="876300" y="3759200"/>
            <a:ext cx="14490700" cy="355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300" b="1">
                <a:solidFill>
                  <a:srgbClr val="34547E"/>
                </a:solidFill>
                <a:latin typeface="&quot;Yeseva One&quot;"/>
              </a:rPr>
              <a:t>Exemple QAE per a ModaBCN</a:t>
            </a:r>
            <a:endParaRPr lang="en-US" sz="1100"/>
          </a:p>
        </p:txBody>
      </p:sp>
      <p:sp>
        <p:nvSpPr>
          <p:cNvPr id="9" name="TextBox 9"/>
          <p:cNvSpPr txBox="1"/>
          <p:nvPr/>
        </p:nvSpPr>
        <p:spPr>
          <a:xfrm>
            <a:off x="1130300" y="4864100"/>
            <a:ext cx="14236700" cy="469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3100" b="1">
                <a:solidFill>
                  <a:srgbClr val="34547E"/>
                </a:solidFill>
                <a:latin typeface="&quot;Yeseva One&quot;"/>
              </a:rPr>
              <a:t>Què és el cotó orgànic certificat GOTS?</a:t>
            </a:r>
            <a:endParaRPr lang="en-US" sz="1100"/>
          </a:p>
        </p:txBody>
      </p:sp>
      <p:sp>
        <p:nvSpPr>
          <p:cNvPr id="10" name="TextBox 10"/>
          <p:cNvSpPr txBox="1"/>
          <p:nvPr/>
        </p:nvSpPr>
        <p:spPr>
          <a:xfrm>
            <a:off x="1130300" y="6680200"/>
            <a:ext cx="14236700" cy="355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300" b="1">
                <a:solidFill>
                  <a:srgbClr val="34547E"/>
                </a:solidFill>
                <a:latin typeface="&quot;Yeseva One&quot;"/>
              </a:rPr>
              <a:t>Diferència entre cotó orgànic i convencional</a:t>
            </a:r>
            <a:endParaRPr lang="en-US" sz="1100"/>
          </a:p>
        </p:txBody>
      </p:sp>
      <p:sp>
        <p:nvSpPr>
          <p:cNvPr id="11" name="TextBox 11"/>
          <p:cNvSpPr txBox="1"/>
          <p:nvPr/>
        </p:nvSpPr>
        <p:spPr>
          <a:xfrm>
            <a:off x="1130300" y="7251700"/>
            <a:ext cx="14236700" cy="584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60000"/>
              </a:lnSpc>
              <a:defRPr/>
            </a:pPr>
            <a:r>
              <a:rPr lang="en-US" sz="3900" b="1">
                <a:solidFill>
                  <a:srgbClr val="34547E"/>
                </a:solidFill>
                <a:latin typeface="&quot;Yeseva One&quot;"/>
              </a:rPr>
              <a:t>]]&gt;</a:t>
            </a:r>
            <a:endParaRPr lang="en-US" sz="1100"/>
          </a:p>
        </p:txBody>
      </p:sp>
      <p:sp>
        <p:nvSpPr>
          <p:cNvPr id="12" name="TextBox 12"/>
          <p:cNvSpPr txBox="1"/>
          <p:nvPr/>
        </p:nvSpPr>
        <p:spPr>
          <a:xfrm>
            <a:off x="876300" y="1231900"/>
            <a:ext cx="14490700" cy="584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34547E"/>
                </a:solidFill>
                <a:latin typeface="&quot;Yeseva One&quot;"/>
              </a:rPr>
              <a:t>QAE = Question, Answer, Expand. Cada secció amb H2 en format pregunta, primer paràgraf curt (40-60 paraules) amb resposta directa, després expansió amb detalls.</a:t>
            </a:r>
            <a:endParaRPr lang="en-US" sz="1100"/>
          </a:p>
        </p:txBody>
      </p:sp>
      <p:sp>
        <p:nvSpPr>
          <p:cNvPr id="13" name="TextBox 13"/>
          <p:cNvSpPr txBox="1"/>
          <p:nvPr/>
        </p:nvSpPr>
        <p:spPr>
          <a:xfrm>
            <a:off x="1130300" y="2743200"/>
            <a:ext cx="13982700" cy="584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34547E"/>
                </a:solidFill>
                <a:latin typeface="&quot;Yeseva One&quot;"/>
              </a:rPr>
              <a:t>Quan algú cerca una pregunta, Google busca el paràgraf que la respongui directament. Si el teu primer paràgraf després del H2 dona la resposta amb dades concretes, la IA l'extreu i et cita a l'AI Overview.</a:t>
            </a:r>
            <a:endParaRPr lang="en-US" sz="1100"/>
          </a:p>
        </p:txBody>
      </p:sp>
      <p:sp>
        <p:nvSpPr>
          <p:cNvPr id="14" name="TextBox 14"/>
          <p:cNvSpPr txBox="1"/>
          <p:nvPr/>
        </p:nvSpPr>
        <p:spPr>
          <a:xfrm>
            <a:off x="1130300" y="5562600"/>
            <a:ext cx="14236700" cy="8890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34547E"/>
                </a:solidFill>
                <a:latin typeface="&quot;Yeseva One&quot;"/>
              </a:rPr>
              <a:t>El cotó orgànic GOTS (Global Organic Textile Standard) és cotó cultivat sense pesticides ni fertilitzants químics, certificat per un organisme independent. Consumeix un 91% menys d'aigua que el cotó convencional. A ModaBCN, totes les samarretes porten certificat GOTS verificable.</a:t>
            </a:r>
            <a:endParaRPr lang="en-US" sz="1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F6F8FC">
              <a:alpha val="60000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876300" y="1727200"/>
            <a:ext cx="14490700" cy="39243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4" name="AutoShape 4"/>
          <p:cNvSpPr/>
          <p:nvPr/>
        </p:nvSpPr>
        <p:spPr>
          <a:xfrm>
            <a:off x="889000" y="1739900"/>
            <a:ext cx="584200" cy="431800"/>
          </a:xfrm>
          <a:prstGeom prst="rect">
            <a:avLst/>
          </a:prstGeom>
          <a:solidFill>
            <a:srgbClr val="CCE0F9"/>
          </a:solidFill>
          <a:ln w="12700">
            <a:solidFill>
              <a:srgbClr val="34547E"/>
            </a:solidFill>
          </a:ln>
        </p:spPr>
      </p:sp>
      <p:sp>
        <p:nvSpPr>
          <p:cNvPr id="5" name="AutoShape 5"/>
          <p:cNvSpPr/>
          <p:nvPr/>
        </p:nvSpPr>
        <p:spPr>
          <a:xfrm>
            <a:off x="1485900" y="1739900"/>
            <a:ext cx="12103100" cy="431800"/>
          </a:xfrm>
          <a:prstGeom prst="rect">
            <a:avLst/>
          </a:prstGeom>
          <a:solidFill>
            <a:srgbClr val="CCE0F9"/>
          </a:solidFill>
          <a:ln w="12700">
            <a:solidFill>
              <a:srgbClr val="34547E"/>
            </a:solidFill>
          </a:ln>
        </p:spPr>
      </p:sp>
      <p:sp>
        <p:nvSpPr>
          <p:cNvPr id="6" name="AutoShape 6"/>
          <p:cNvSpPr/>
          <p:nvPr/>
        </p:nvSpPr>
        <p:spPr>
          <a:xfrm>
            <a:off x="13601700" y="1739900"/>
            <a:ext cx="1752600" cy="431800"/>
          </a:xfrm>
          <a:prstGeom prst="rect">
            <a:avLst/>
          </a:prstGeom>
          <a:solidFill>
            <a:srgbClr val="CCE0F9"/>
          </a:solidFill>
          <a:ln w="12700">
            <a:solidFill>
              <a:srgbClr val="34547E"/>
            </a:solidFill>
          </a:ln>
        </p:spPr>
      </p:sp>
      <p:sp>
        <p:nvSpPr>
          <p:cNvPr id="7" name="AutoShape 7"/>
          <p:cNvSpPr/>
          <p:nvPr/>
        </p:nvSpPr>
        <p:spPr>
          <a:xfrm>
            <a:off x="889000" y="2184400"/>
            <a:ext cx="5842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8" name="AutoShape 8"/>
          <p:cNvSpPr/>
          <p:nvPr/>
        </p:nvSpPr>
        <p:spPr>
          <a:xfrm>
            <a:off x="1485900" y="2184400"/>
            <a:ext cx="121031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9" name="AutoShape 9"/>
          <p:cNvSpPr/>
          <p:nvPr/>
        </p:nvSpPr>
        <p:spPr>
          <a:xfrm>
            <a:off x="13601700" y="2184400"/>
            <a:ext cx="17526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10" name="AutoShape 10"/>
          <p:cNvSpPr/>
          <p:nvPr/>
        </p:nvSpPr>
        <p:spPr>
          <a:xfrm>
            <a:off x="889000" y="2616200"/>
            <a:ext cx="5842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11" name="AutoShape 11"/>
          <p:cNvSpPr/>
          <p:nvPr/>
        </p:nvSpPr>
        <p:spPr>
          <a:xfrm>
            <a:off x="1485900" y="2616200"/>
            <a:ext cx="121031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12" name="AutoShape 12"/>
          <p:cNvSpPr/>
          <p:nvPr/>
        </p:nvSpPr>
        <p:spPr>
          <a:xfrm>
            <a:off x="13601700" y="2616200"/>
            <a:ext cx="17526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13" name="AutoShape 13"/>
          <p:cNvSpPr/>
          <p:nvPr/>
        </p:nvSpPr>
        <p:spPr>
          <a:xfrm>
            <a:off x="889000" y="3048000"/>
            <a:ext cx="5842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14" name="AutoShape 14"/>
          <p:cNvSpPr/>
          <p:nvPr/>
        </p:nvSpPr>
        <p:spPr>
          <a:xfrm>
            <a:off x="1485900" y="3048000"/>
            <a:ext cx="121031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15" name="AutoShape 15"/>
          <p:cNvSpPr/>
          <p:nvPr/>
        </p:nvSpPr>
        <p:spPr>
          <a:xfrm>
            <a:off x="13601700" y="3048000"/>
            <a:ext cx="17526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16" name="AutoShape 16"/>
          <p:cNvSpPr/>
          <p:nvPr/>
        </p:nvSpPr>
        <p:spPr>
          <a:xfrm>
            <a:off x="889000" y="3479800"/>
            <a:ext cx="5842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17" name="AutoShape 17"/>
          <p:cNvSpPr/>
          <p:nvPr/>
        </p:nvSpPr>
        <p:spPr>
          <a:xfrm>
            <a:off x="1485900" y="3479800"/>
            <a:ext cx="121031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18" name="AutoShape 18"/>
          <p:cNvSpPr/>
          <p:nvPr/>
        </p:nvSpPr>
        <p:spPr>
          <a:xfrm>
            <a:off x="13601700" y="3479800"/>
            <a:ext cx="17526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19" name="AutoShape 19"/>
          <p:cNvSpPr/>
          <p:nvPr/>
        </p:nvSpPr>
        <p:spPr>
          <a:xfrm>
            <a:off x="889000" y="3924300"/>
            <a:ext cx="5842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20" name="AutoShape 20"/>
          <p:cNvSpPr/>
          <p:nvPr/>
        </p:nvSpPr>
        <p:spPr>
          <a:xfrm>
            <a:off x="1485900" y="3924300"/>
            <a:ext cx="121031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21" name="AutoShape 21"/>
          <p:cNvSpPr/>
          <p:nvPr/>
        </p:nvSpPr>
        <p:spPr>
          <a:xfrm>
            <a:off x="13601700" y="3924300"/>
            <a:ext cx="17526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22" name="AutoShape 22"/>
          <p:cNvSpPr/>
          <p:nvPr/>
        </p:nvSpPr>
        <p:spPr>
          <a:xfrm>
            <a:off x="889000" y="4356100"/>
            <a:ext cx="5842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23" name="AutoShape 23"/>
          <p:cNvSpPr/>
          <p:nvPr/>
        </p:nvSpPr>
        <p:spPr>
          <a:xfrm>
            <a:off x="1485900" y="4356100"/>
            <a:ext cx="121031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24" name="AutoShape 24"/>
          <p:cNvSpPr/>
          <p:nvPr/>
        </p:nvSpPr>
        <p:spPr>
          <a:xfrm>
            <a:off x="13601700" y="4356100"/>
            <a:ext cx="17526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25" name="AutoShape 25"/>
          <p:cNvSpPr/>
          <p:nvPr/>
        </p:nvSpPr>
        <p:spPr>
          <a:xfrm>
            <a:off x="889000" y="4787900"/>
            <a:ext cx="5842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26" name="AutoShape 26"/>
          <p:cNvSpPr/>
          <p:nvPr/>
        </p:nvSpPr>
        <p:spPr>
          <a:xfrm>
            <a:off x="1485900" y="4787900"/>
            <a:ext cx="121031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27" name="AutoShape 27"/>
          <p:cNvSpPr/>
          <p:nvPr/>
        </p:nvSpPr>
        <p:spPr>
          <a:xfrm>
            <a:off x="13601700" y="4787900"/>
            <a:ext cx="17526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28" name="AutoShape 28"/>
          <p:cNvSpPr/>
          <p:nvPr/>
        </p:nvSpPr>
        <p:spPr>
          <a:xfrm>
            <a:off x="889000" y="5219700"/>
            <a:ext cx="5842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29" name="AutoShape 29"/>
          <p:cNvSpPr/>
          <p:nvPr/>
        </p:nvSpPr>
        <p:spPr>
          <a:xfrm>
            <a:off x="1485900" y="5219700"/>
            <a:ext cx="121031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30" name="AutoShape 30"/>
          <p:cNvSpPr/>
          <p:nvPr/>
        </p:nvSpPr>
        <p:spPr>
          <a:xfrm>
            <a:off x="13601700" y="5219700"/>
            <a:ext cx="17526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31" name="AutoShape 31"/>
          <p:cNvSpPr/>
          <p:nvPr/>
        </p:nvSpPr>
        <p:spPr>
          <a:xfrm>
            <a:off x="876300" y="6400800"/>
            <a:ext cx="14490700" cy="21971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32" name="AutoShape 32"/>
          <p:cNvSpPr/>
          <p:nvPr/>
        </p:nvSpPr>
        <p:spPr>
          <a:xfrm>
            <a:off x="889000" y="6413500"/>
            <a:ext cx="4508500" cy="431800"/>
          </a:xfrm>
          <a:prstGeom prst="rect">
            <a:avLst/>
          </a:prstGeom>
          <a:solidFill>
            <a:srgbClr val="CCE0F9"/>
          </a:solidFill>
          <a:ln w="12700">
            <a:solidFill>
              <a:srgbClr val="34547E"/>
            </a:solidFill>
          </a:ln>
        </p:spPr>
      </p:sp>
      <p:sp>
        <p:nvSpPr>
          <p:cNvPr id="33" name="AutoShape 33"/>
          <p:cNvSpPr/>
          <p:nvPr/>
        </p:nvSpPr>
        <p:spPr>
          <a:xfrm>
            <a:off x="5410200" y="6413500"/>
            <a:ext cx="977900" cy="431800"/>
          </a:xfrm>
          <a:prstGeom prst="rect">
            <a:avLst/>
          </a:prstGeom>
          <a:solidFill>
            <a:srgbClr val="CCE0F9"/>
          </a:solidFill>
          <a:ln w="12700">
            <a:solidFill>
              <a:srgbClr val="34547E"/>
            </a:solidFill>
          </a:ln>
        </p:spPr>
      </p:sp>
      <p:sp>
        <p:nvSpPr>
          <p:cNvPr id="34" name="AutoShape 34"/>
          <p:cNvSpPr/>
          <p:nvPr/>
        </p:nvSpPr>
        <p:spPr>
          <a:xfrm>
            <a:off x="6388100" y="6413500"/>
            <a:ext cx="8953500" cy="431800"/>
          </a:xfrm>
          <a:prstGeom prst="rect">
            <a:avLst/>
          </a:prstGeom>
          <a:solidFill>
            <a:srgbClr val="CCE0F9"/>
          </a:solidFill>
          <a:ln w="12700">
            <a:solidFill>
              <a:srgbClr val="34547E"/>
            </a:solidFill>
          </a:ln>
        </p:spPr>
      </p:sp>
      <p:sp>
        <p:nvSpPr>
          <p:cNvPr id="35" name="AutoShape 35"/>
          <p:cNvSpPr/>
          <p:nvPr/>
        </p:nvSpPr>
        <p:spPr>
          <a:xfrm>
            <a:off x="889000" y="6845300"/>
            <a:ext cx="45085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36" name="AutoShape 36"/>
          <p:cNvSpPr/>
          <p:nvPr/>
        </p:nvSpPr>
        <p:spPr>
          <a:xfrm>
            <a:off x="5410200" y="6845300"/>
            <a:ext cx="9779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37" name="AutoShape 37"/>
          <p:cNvSpPr/>
          <p:nvPr/>
        </p:nvSpPr>
        <p:spPr>
          <a:xfrm>
            <a:off x="6388100" y="6845300"/>
            <a:ext cx="89535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38" name="AutoShape 38"/>
          <p:cNvSpPr/>
          <p:nvPr/>
        </p:nvSpPr>
        <p:spPr>
          <a:xfrm>
            <a:off x="889000" y="7289800"/>
            <a:ext cx="45085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39" name="AutoShape 39"/>
          <p:cNvSpPr/>
          <p:nvPr/>
        </p:nvSpPr>
        <p:spPr>
          <a:xfrm>
            <a:off x="5410200" y="7289800"/>
            <a:ext cx="9779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40" name="AutoShape 40"/>
          <p:cNvSpPr/>
          <p:nvPr/>
        </p:nvSpPr>
        <p:spPr>
          <a:xfrm>
            <a:off x="6388100" y="7289800"/>
            <a:ext cx="89535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41" name="AutoShape 41"/>
          <p:cNvSpPr/>
          <p:nvPr/>
        </p:nvSpPr>
        <p:spPr>
          <a:xfrm>
            <a:off x="889000" y="7721600"/>
            <a:ext cx="45085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42" name="AutoShape 42"/>
          <p:cNvSpPr/>
          <p:nvPr/>
        </p:nvSpPr>
        <p:spPr>
          <a:xfrm>
            <a:off x="5410200" y="7721600"/>
            <a:ext cx="9779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43" name="AutoShape 43"/>
          <p:cNvSpPr/>
          <p:nvPr/>
        </p:nvSpPr>
        <p:spPr>
          <a:xfrm>
            <a:off x="6388100" y="7721600"/>
            <a:ext cx="89535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44" name="AutoShape 44"/>
          <p:cNvSpPr/>
          <p:nvPr/>
        </p:nvSpPr>
        <p:spPr>
          <a:xfrm>
            <a:off x="889000" y="8153400"/>
            <a:ext cx="45085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45" name="AutoShape 45"/>
          <p:cNvSpPr/>
          <p:nvPr/>
        </p:nvSpPr>
        <p:spPr>
          <a:xfrm>
            <a:off x="5410200" y="8153400"/>
            <a:ext cx="9779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46" name="AutoShape 46"/>
          <p:cNvSpPr/>
          <p:nvPr/>
        </p:nvSpPr>
        <p:spPr>
          <a:xfrm>
            <a:off x="6388100" y="8153400"/>
            <a:ext cx="8953500" cy="431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47" name="TextBox 47"/>
          <p:cNvSpPr txBox="1"/>
          <p:nvPr/>
        </p:nvSpPr>
        <p:spPr>
          <a:xfrm>
            <a:off x="876300" y="533400"/>
            <a:ext cx="14490700" cy="457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3000" b="1">
                <a:solidFill>
                  <a:srgbClr val="34547E"/>
                </a:solidFill>
                <a:latin typeface="&quot;Yeseva One&quot;"/>
              </a:rPr>
              <a:t>7. Exercici pràctic final</a:t>
            </a:r>
            <a:endParaRPr lang="en-US" sz="1100"/>
          </a:p>
        </p:txBody>
      </p:sp>
      <p:sp>
        <p:nvSpPr>
          <p:cNvPr id="48" name="TextBox 48"/>
          <p:cNvSpPr txBox="1"/>
          <p:nvPr/>
        </p:nvSpPr>
        <p:spPr>
          <a:xfrm>
            <a:off x="876300" y="1219200"/>
            <a:ext cx="144907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34547E"/>
                </a:solidFill>
                <a:latin typeface="&quot;Yeseva One&quot;"/>
              </a:rPr>
              <a:t>Optimitzar ModaBCN amb IA i comparar amb el resultat manual de la Sessió 1.</a:t>
            </a:r>
            <a:endParaRPr lang="en-US" sz="1100"/>
          </a:p>
        </p:txBody>
      </p:sp>
      <p:sp>
        <p:nvSpPr>
          <p:cNvPr id="49" name="TextBox 49"/>
          <p:cNvSpPr txBox="1"/>
          <p:nvPr/>
        </p:nvSpPr>
        <p:spPr>
          <a:xfrm>
            <a:off x="977900" y="1816100"/>
            <a:ext cx="4064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34547E"/>
                </a:solidFill>
                <a:latin typeface="&quot;Yeseva One&quot;"/>
              </a:rPr>
              <a:t>#</a:t>
            </a:r>
            <a:endParaRPr lang="en-US" sz="1100"/>
          </a:p>
        </p:txBody>
      </p:sp>
      <p:sp>
        <p:nvSpPr>
          <p:cNvPr id="50" name="TextBox 50"/>
          <p:cNvSpPr txBox="1"/>
          <p:nvPr/>
        </p:nvSpPr>
        <p:spPr>
          <a:xfrm>
            <a:off x="1574800" y="1816100"/>
            <a:ext cx="119253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34547E"/>
                </a:solidFill>
                <a:latin typeface="&quot;Yeseva One&quot;"/>
              </a:rPr>
              <a:t>Lliurable</a:t>
            </a:r>
            <a:endParaRPr lang="en-US" sz="1100"/>
          </a:p>
        </p:txBody>
      </p:sp>
      <p:sp>
        <p:nvSpPr>
          <p:cNvPr id="51" name="TextBox 51"/>
          <p:cNvSpPr txBox="1"/>
          <p:nvPr/>
        </p:nvSpPr>
        <p:spPr>
          <a:xfrm>
            <a:off x="13690600" y="1816100"/>
            <a:ext cx="15621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34547E"/>
                </a:solidFill>
                <a:latin typeface="&quot;Yeseva One&quot;"/>
              </a:rPr>
              <a:t>Punt</a:t>
            </a:r>
            <a:endParaRPr lang="en-US" sz="1100"/>
          </a:p>
        </p:txBody>
      </p:sp>
      <p:sp>
        <p:nvSpPr>
          <p:cNvPr id="52" name="TextBox 52"/>
          <p:cNvSpPr txBox="1"/>
          <p:nvPr/>
        </p:nvSpPr>
        <p:spPr>
          <a:xfrm>
            <a:off x="977900" y="2247900"/>
            <a:ext cx="4064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34547E"/>
                </a:solidFill>
                <a:latin typeface="&quot;Yeseva One&quot;"/>
              </a:rPr>
              <a:t>1</a:t>
            </a:r>
            <a:endParaRPr lang="en-US" sz="1100"/>
          </a:p>
        </p:txBody>
      </p:sp>
      <p:sp>
        <p:nvSpPr>
          <p:cNvPr id="53" name="TextBox 53"/>
          <p:cNvSpPr txBox="1"/>
          <p:nvPr/>
        </p:nvSpPr>
        <p:spPr>
          <a:xfrm>
            <a:off x="1574800" y="2247900"/>
            <a:ext cx="119253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34547E"/>
                </a:solidFill>
                <a:latin typeface="&quot;Yeseva One&quot;"/>
              </a:rPr>
              <a:t>Anàlisi AI Overviews: 3 cerques sobre moda sostenible</a:t>
            </a:r>
            <a:endParaRPr lang="en-US" sz="1100"/>
          </a:p>
        </p:txBody>
      </p:sp>
      <p:sp>
        <p:nvSpPr>
          <p:cNvPr id="54" name="TextBox 54"/>
          <p:cNvSpPr txBox="1"/>
          <p:nvPr/>
        </p:nvSpPr>
        <p:spPr>
          <a:xfrm>
            <a:off x="13690600" y="2247900"/>
            <a:ext cx="15621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34547E"/>
                </a:solidFill>
                <a:latin typeface="&quot;Yeseva One&quot;"/>
              </a:rPr>
              <a:t>Punt 1</a:t>
            </a:r>
            <a:endParaRPr lang="en-US" sz="1100"/>
          </a:p>
        </p:txBody>
      </p:sp>
      <p:sp>
        <p:nvSpPr>
          <p:cNvPr id="55" name="TextBox 55"/>
          <p:cNvSpPr txBox="1"/>
          <p:nvPr/>
        </p:nvSpPr>
        <p:spPr>
          <a:xfrm>
            <a:off x="977900" y="2679700"/>
            <a:ext cx="4064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34547E"/>
                </a:solidFill>
                <a:latin typeface="&quot;Yeseva One&quot;"/>
              </a:rPr>
              <a:t>2</a:t>
            </a:r>
            <a:endParaRPr lang="en-US" sz="1100"/>
          </a:p>
        </p:txBody>
      </p:sp>
      <p:sp>
        <p:nvSpPr>
          <p:cNvPr id="56" name="TextBox 56"/>
          <p:cNvSpPr txBox="1"/>
          <p:nvPr/>
        </p:nvSpPr>
        <p:spPr>
          <a:xfrm>
            <a:off x="1574800" y="2679700"/>
            <a:ext cx="119253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34547E"/>
                </a:solidFill>
                <a:latin typeface="&quot;Yeseva One&quot;"/>
              </a:rPr>
              <a:t>5 title tags + 5 metes per a ModaBCN amb IA</a:t>
            </a:r>
            <a:endParaRPr lang="en-US" sz="1100"/>
          </a:p>
        </p:txBody>
      </p:sp>
      <p:sp>
        <p:nvSpPr>
          <p:cNvPr id="57" name="TextBox 57"/>
          <p:cNvSpPr txBox="1"/>
          <p:nvPr/>
        </p:nvSpPr>
        <p:spPr>
          <a:xfrm>
            <a:off x="13690600" y="2679700"/>
            <a:ext cx="15621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34547E"/>
                </a:solidFill>
                <a:latin typeface="&quot;Yeseva One&quot;"/>
              </a:rPr>
              <a:t>Punt 2</a:t>
            </a:r>
            <a:endParaRPr lang="en-US" sz="1100"/>
          </a:p>
        </p:txBody>
      </p:sp>
      <p:sp>
        <p:nvSpPr>
          <p:cNvPr id="58" name="TextBox 58"/>
          <p:cNvSpPr txBox="1"/>
          <p:nvPr/>
        </p:nvSpPr>
        <p:spPr>
          <a:xfrm>
            <a:off x="977900" y="3124200"/>
            <a:ext cx="4064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34547E"/>
                </a:solidFill>
                <a:latin typeface="&quot;Yeseva One&quot;"/>
              </a:rPr>
              <a:t>3</a:t>
            </a:r>
            <a:endParaRPr lang="en-US" sz="1100"/>
          </a:p>
        </p:txBody>
      </p:sp>
      <p:sp>
        <p:nvSpPr>
          <p:cNvPr id="59" name="TextBox 59"/>
          <p:cNvSpPr txBox="1"/>
          <p:nvPr/>
        </p:nvSpPr>
        <p:spPr>
          <a:xfrm>
            <a:off x="1574800" y="3124200"/>
            <a:ext cx="119253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34547E"/>
                </a:solidFill>
                <a:latin typeface="&quot;Yeseva One&quot;"/>
              </a:rPr>
              <a:t>Descripció producte 250 paraules amb QAE</a:t>
            </a:r>
            <a:endParaRPr lang="en-US" sz="1100"/>
          </a:p>
        </p:txBody>
      </p:sp>
      <p:sp>
        <p:nvSpPr>
          <p:cNvPr id="60" name="TextBox 60"/>
          <p:cNvSpPr txBox="1"/>
          <p:nvPr/>
        </p:nvSpPr>
        <p:spPr>
          <a:xfrm>
            <a:off x="13690600" y="3124200"/>
            <a:ext cx="15621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34547E"/>
                </a:solidFill>
                <a:latin typeface="&quot;Yeseva One&quot;"/>
              </a:rPr>
              <a:t>Punt 3</a:t>
            </a:r>
            <a:endParaRPr lang="en-US" sz="1100"/>
          </a:p>
        </p:txBody>
      </p:sp>
      <p:sp>
        <p:nvSpPr>
          <p:cNvPr id="61" name="TextBox 61"/>
          <p:cNvSpPr txBox="1"/>
          <p:nvPr/>
        </p:nvSpPr>
        <p:spPr>
          <a:xfrm>
            <a:off x="977900" y="3556000"/>
            <a:ext cx="4064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34547E"/>
                </a:solidFill>
                <a:latin typeface="&quot;Yeseva One&quot;"/>
              </a:rPr>
              <a:t>4</a:t>
            </a:r>
            <a:endParaRPr lang="en-US" sz="1100"/>
          </a:p>
        </p:txBody>
      </p:sp>
      <p:sp>
        <p:nvSpPr>
          <p:cNvPr id="62" name="TextBox 62"/>
          <p:cNvSpPr txBox="1"/>
          <p:nvPr/>
        </p:nvSpPr>
        <p:spPr>
          <a:xfrm>
            <a:off x="1574800" y="3556000"/>
            <a:ext cx="119253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34547E"/>
                </a:solidFill>
                <a:latin typeface="&quot;Yeseva One&quot;"/>
              </a:rPr>
              <a:t>20 keywords moda sostenible amb IA</a:t>
            </a:r>
            <a:endParaRPr lang="en-US" sz="1100"/>
          </a:p>
        </p:txBody>
      </p:sp>
      <p:sp>
        <p:nvSpPr>
          <p:cNvPr id="63" name="TextBox 63"/>
          <p:cNvSpPr txBox="1"/>
          <p:nvPr/>
        </p:nvSpPr>
        <p:spPr>
          <a:xfrm>
            <a:off x="13690600" y="3556000"/>
            <a:ext cx="15621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34547E"/>
                </a:solidFill>
                <a:latin typeface="&quot;Yeseva One&quot;"/>
              </a:rPr>
              <a:t>Punt 3</a:t>
            </a:r>
            <a:endParaRPr lang="en-US" sz="1100"/>
          </a:p>
        </p:txBody>
      </p:sp>
      <p:sp>
        <p:nvSpPr>
          <p:cNvPr id="64" name="TextBox 64"/>
          <p:cNvSpPr txBox="1"/>
          <p:nvPr/>
        </p:nvSpPr>
        <p:spPr>
          <a:xfrm>
            <a:off x="977900" y="3987800"/>
            <a:ext cx="4064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34547E"/>
                </a:solidFill>
                <a:latin typeface="&quot;Yeseva One&quot;"/>
              </a:rPr>
              <a:t>5</a:t>
            </a:r>
            <a:endParaRPr lang="en-US" sz="1100"/>
          </a:p>
        </p:txBody>
      </p:sp>
      <p:sp>
        <p:nvSpPr>
          <p:cNvPr id="65" name="TextBox 65"/>
          <p:cNvSpPr txBox="1"/>
          <p:nvPr/>
        </p:nvSpPr>
        <p:spPr>
          <a:xfrm>
            <a:off x="1574800" y="3987800"/>
            <a:ext cx="119253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34547E"/>
                </a:solidFill>
                <a:latin typeface="&quot;Yeseva One&quot;"/>
              </a:rPr>
              <a:t>Schema Product + ClothingStore + FAQPage validat</a:t>
            </a:r>
            <a:endParaRPr lang="en-US" sz="1100"/>
          </a:p>
        </p:txBody>
      </p:sp>
      <p:sp>
        <p:nvSpPr>
          <p:cNvPr id="66" name="TextBox 66"/>
          <p:cNvSpPr txBox="1"/>
          <p:nvPr/>
        </p:nvSpPr>
        <p:spPr>
          <a:xfrm>
            <a:off x="13690600" y="3987800"/>
            <a:ext cx="15621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34547E"/>
                </a:solidFill>
                <a:latin typeface="&quot;Yeseva One&quot;"/>
              </a:rPr>
              <a:t>Punt 3</a:t>
            </a:r>
            <a:endParaRPr lang="en-US" sz="1100"/>
          </a:p>
        </p:txBody>
      </p:sp>
      <p:sp>
        <p:nvSpPr>
          <p:cNvPr id="67" name="TextBox 67"/>
          <p:cNvSpPr txBox="1"/>
          <p:nvPr/>
        </p:nvSpPr>
        <p:spPr>
          <a:xfrm>
            <a:off x="977900" y="4419600"/>
            <a:ext cx="4064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34547E"/>
                </a:solidFill>
                <a:latin typeface="&quot;Yeseva One&quot;"/>
              </a:rPr>
              <a:t>6</a:t>
            </a:r>
            <a:endParaRPr lang="en-US" sz="1100"/>
          </a:p>
        </p:txBody>
      </p:sp>
      <p:sp>
        <p:nvSpPr>
          <p:cNvPr id="68" name="TextBox 68"/>
          <p:cNvSpPr txBox="1"/>
          <p:nvPr/>
        </p:nvSpPr>
        <p:spPr>
          <a:xfrm>
            <a:off x="1574800" y="4419600"/>
            <a:ext cx="119253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34547E"/>
                </a:solidFill>
                <a:latin typeface="&quot;Yeseva One&quot;"/>
              </a:rPr>
              <a:t>10 preguntes veu + FAQPage Schema</a:t>
            </a:r>
            <a:endParaRPr lang="en-US" sz="1100"/>
          </a:p>
        </p:txBody>
      </p:sp>
      <p:sp>
        <p:nvSpPr>
          <p:cNvPr id="69" name="TextBox 69"/>
          <p:cNvSpPr txBox="1"/>
          <p:nvPr/>
        </p:nvSpPr>
        <p:spPr>
          <a:xfrm>
            <a:off x="13690600" y="4419600"/>
            <a:ext cx="15621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34547E"/>
                </a:solidFill>
                <a:latin typeface="&quot;Yeseva One&quot;"/>
              </a:rPr>
              <a:t>Punt 4</a:t>
            </a:r>
            <a:endParaRPr lang="en-US" sz="1100"/>
          </a:p>
        </p:txBody>
      </p:sp>
      <p:sp>
        <p:nvSpPr>
          <p:cNvPr id="70" name="TextBox 70"/>
          <p:cNvSpPr txBox="1"/>
          <p:nvPr/>
        </p:nvSpPr>
        <p:spPr>
          <a:xfrm>
            <a:off x="977900" y="4864100"/>
            <a:ext cx="4064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34547E"/>
                </a:solidFill>
                <a:latin typeface="&quot;Yeseva One&quot;"/>
              </a:rPr>
              <a:t>7</a:t>
            </a:r>
            <a:endParaRPr lang="en-US" sz="1100"/>
          </a:p>
        </p:txBody>
      </p:sp>
      <p:sp>
        <p:nvSpPr>
          <p:cNvPr id="71" name="TextBox 71"/>
          <p:cNvSpPr txBox="1"/>
          <p:nvPr/>
        </p:nvSpPr>
        <p:spPr>
          <a:xfrm>
            <a:off x="1574800" y="4864100"/>
            <a:ext cx="119253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34547E"/>
                </a:solidFill>
                <a:latin typeface="&quot;Yeseva One&quot;"/>
              </a:rPr>
              <a:t>Pàgina HTML amb estructura QAE per a producte</a:t>
            </a:r>
            <a:endParaRPr lang="en-US" sz="1100"/>
          </a:p>
        </p:txBody>
      </p:sp>
      <p:sp>
        <p:nvSpPr>
          <p:cNvPr id="72" name="TextBox 72"/>
          <p:cNvSpPr txBox="1"/>
          <p:nvPr/>
        </p:nvSpPr>
        <p:spPr>
          <a:xfrm>
            <a:off x="13690600" y="4864100"/>
            <a:ext cx="15621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34547E"/>
                </a:solidFill>
                <a:latin typeface="&quot;Yeseva One&quot;"/>
              </a:rPr>
              <a:t>Punt 6</a:t>
            </a:r>
            <a:endParaRPr lang="en-US" sz="1100"/>
          </a:p>
        </p:txBody>
      </p:sp>
      <p:sp>
        <p:nvSpPr>
          <p:cNvPr id="73" name="TextBox 73"/>
          <p:cNvSpPr txBox="1"/>
          <p:nvPr/>
        </p:nvSpPr>
        <p:spPr>
          <a:xfrm>
            <a:off x="977900" y="5295900"/>
            <a:ext cx="4064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34547E"/>
                </a:solidFill>
                <a:latin typeface="&quot;Yeseva One&quot;"/>
              </a:rPr>
              <a:t>8</a:t>
            </a:r>
            <a:endParaRPr lang="en-US" sz="1100"/>
          </a:p>
        </p:txBody>
      </p:sp>
      <p:sp>
        <p:nvSpPr>
          <p:cNvPr id="74" name="TextBox 74"/>
          <p:cNvSpPr txBox="1"/>
          <p:nvPr/>
        </p:nvSpPr>
        <p:spPr>
          <a:xfrm>
            <a:off x="1574800" y="5295900"/>
            <a:ext cx="119253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34547E"/>
                </a:solidFill>
                <a:latin typeface="&quot;Yeseva One&quot;"/>
              </a:rPr>
              <a:t>Comparativa Sessió 1 vs Sessió 2</a:t>
            </a:r>
            <a:endParaRPr lang="en-US" sz="1100"/>
          </a:p>
        </p:txBody>
      </p:sp>
      <p:sp>
        <p:nvSpPr>
          <p:cNvPr id="75" name="TextBox 75"/>
          <p:cNvSpPr txBox="1"/>
          <p:nvPr/>
        </p:nvSpPr>
        <p:spPr>
          <a:xfrm>
            <a:off x="13690600" y="5295900"/>
            <a:ext cx="15621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34547E"/>
                </a:solidFill>
                <a:latin typeface="&quot;Yeseva One&quot;"/>
              </a:rPr>
              <a:t>Tots</a:t>
            </a:r>
            <a:endParaRPr lang="en-US" sz="1100"/>
          </a:p>
        </p:txBody>
      </p:sp>
      <p:sp>
        <p:nvSpPr>
          <p:cNvPr id="76" name="TextBox 76"/>
          <p:cNvSpPr txBox="1"/>
          <p:nvPr/>
        </p:nvSpPr>
        <p:spPr>
          <a:xfrm>
            <a:off x="876300" y="5892800"/>
            <a:ext cx="144907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34547E"/>
                </a:solidFill>
                <a:latin typeface="&quot;Yeseva One&quot;"/>
              </a:rPr>
              <a:t>Criteris d'avaluació</a:t>
            </a:r>
            <a:endParaRPr lang="en-US" sz="1100"/>
          </a:p>
        </p:txBody>
      </p:sp>
      <p:sp>
        <p:nvSpPr>
          <p:cNvPr id="77" name="TextBox 77"/>
          <p:cNvSpPr txBox="1"/>
          <p:nvPr/>
        </p:nvSpPr>
        <p:spPr>
          <a:xfrm>
            <a:off x="977900" y="6489700"/>
            <a:ext cx="43307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34547E"/>
                </a:solidFill>
                <a:latin typeface="&quot;Yeseva One&quot;"/>
              </a:rPr>
              <a:t>Criteri</a:t>
            </a:r>
            <a:endParaRPr lang="en-US" sz="1100"/>
          </a:p>
        </p:txBody>
      </p:sp>
      <p:sp>
        <p:nvSpPr>
          <p:cNvPr id="78" name="TextBox 78"/>
          <p:cNvSpPr txBox="1"/>
          <p:nvPr/>
        </p:nvSpPr>
        <p:spPr>
          <a:xfrm>
            <a:off x="5499100" y="6489700"/>
            <a:ext cx="7874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34547E"/>
                </a:solidFill>
                <a:latin typeface="&quot;Yeseva One&quot;"/>
              </a:rPr>
              <a:t>Pes</a:t>
            </a:r>
            <a:endParaRPr lang="en-US" sz="1100"/>
          </a:p>
        </p:txBody>
      </p:sp>
      <p:sp>
        <p:nvSpPr>
          <p:cNvPr id="79" name="TextBox 79"/>
          <p:cNvSpPr txBox="1"/>
          <p:nvPr/>
        </p:nvSpPr>
        <p:spPr>
          <a:xfrm>
            <a:off x="6477000" y="6489700"/>
            <a:ext cx="87757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34547E"/>
                </a:solidFill>
                <a:latin typeface="&quot;Yeseva One&quot;"/>
              </a:rPr>
              <a:t>Descripció</a:t>
            </a:r>
            <a:endParaRPr lang="en-US" sz="1100"/>
          </a:p>
        </p:txBody>
      </p:sp>
      <p:sp>
        <p:nvSpPr>
          <p:cNvPr id="80" name="TextBox 80"/>
          <p:cNvSpPr txBox="1"/>
          <p:nvPr/>
        </p:nvSpPr>
        <p:spPr>
          <a:xfrm>
            <a:off x="977900" y="6921500"/>
            <a:ext cx="43307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34547E"/>
                </a:solidFill>
                <a:latin typeface="&quot;Yeseva One&quot;"/>
              </a:rPr>
              <a:t>Ús efectiu de la IA</a:t>
            </a:r>
            <a:endParaRPr lang="en-US" sz="1100"/>
          </a:p>
        </p:txBody>
      </p:sp>
      <p:sp>
        <p:nvSpPr>
          <p:cNvPr id="81" name="TextBox 81"/>
          <p:cNvSpPr txBox="1"/>
          <p:nvPr/>
        </p:nvSpPr>
        <p:spPr>
          <a:xfrm>
            <a:off x="5499100" y="6921500"/>
            <a:ext cx="7874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34547E"/>
                </a:solidFill>
                <a:latin typeface="&quot;Yeseva One&quot;"/>
              </a:rPr>
              <a:t>30%</a:t>
            </a:r>
            <a:endParaRPr lang="en-US" sz="1100"/>
          </a:p>
        </p:txBody>
      </p:sp>
      <p:sp>
        <p:nvSpPr>
          <p:cNvPr id="82" name="TextBox 82"/>
          <p:cNvSpPr txBox="1"/>
          <p:nvPr/>
        </p:nvSpPr>
        <p:spPr>
          <a:xfrm>
            <a:off x="6477000" y="6921500"/>
            <a:ext cx="87757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34547E"/>
                </a:solidFill>
                <a:latin typeface="&quot;Yeseva One&quot;"/>
              </a:rPr>
              <a:t>Prompts ben formulats, resultats útils</a:t>
            </a:r>
            <a:endParaRPr lang="en-US" sz="1100"/>
          </a:p>
        </p:txBody>
      </p:sp>
      <p:sp>
        <p:nvSpPr>
          <p:cNvPr id="83" name="TextBox 83"/>
          <p:cNvSpPr txBox="1"/>
          <p:nvPr/>
        </p:nvSpPr>
        <p:spPr>
          <a:xfrm>
            <a:off x="977900" y="7353300"/>
            <a:ext cx="43307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34547E"/>
                </a:solidFill>
                <a:latin typeface="&quot;Yeseva One&quot;"/>
              </a:rPr>
              <a:t>Edició i personalització</a:t>
            </a:r>
            <a:endParaRPr lang="en-US" sz="1100"/>
          </a:p>
        </p:txBody>
      </p:sp>
      <p:sp>
        <p:nvSpPr>
          <p:cNvPr id="84" name="TextBox 84"/>
          <p:cNvSpPr txBox="1"/>
          <p:nvPr/>
        </p:nvSpPr>
        <p:spPr>
          <a:xfrm>
            <a:off x="5499100" y="7353300"/>
            <a:ext cx="7874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34547E"/>
                </a:solidFill>
                <a:latin typeface="&quot;Yeseva One&quot;"/>
              </a:rPr>
              <a:t>25%</a:t>
            </a:r>
            <a:endParaRPr lang="en-US" sz="1100"/>
          </a:p>
        </p:txBody>
      </p:sp>
      <p:sp>
        <p:nvSpPr>
          <p:cNvPr id="85" name="TextBox 85"/>
          <p:cNvSpPr txBox="1"/>
          <p:nvPr/>
        </p:nvSpPr>
        <p:spPr>
          <a:xfrm>
            <a:off x="6477000" y="7353300"/>
            <a:ext cx="87757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34547E"/>
                </a:solidFill>
                <a:latin typeface="&quot;Yeseva One&quot;"/>
              </a:rPr>
              <a:t>Resultat IA revisat i adaptat al cas</a:t>
            </a:r>
            <a:endParaRPr lang="en-US" sz="1100"/>
          </a:p>
        </p:txBody>
      </p:sp>
      <p:sp>
        <p:nvSpPr>
          <p:cNvPr id="86" name="TextBox 86"/>
          <p:cNvSpPr txBox="1"/>
          <p:nvPr/>
        </p:nvSpPr>
        <p:spPr>
          <a:xfrm>
            <a:off x="977900" y="7785100"/>
            <a:ext cx="43307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34547E"/>
                </a:solidFill>
                <a:latin typeface="&quot;Yeseva One&quot;"/>
              </a:rPr>
              <a:t>Qualitat tècnica</a:t>
            </a:r>
            <a:endParaRPr lang="en-US" sz="1100"/>
          </a:p>
        </p:txBody>
      </p:sp>
      <p:sp>
        <p:nvSpPr>
          <p:cNvPr id="87" name="TextBox 87"/>
          <p:cNvSpPr txBox="1"/>
          <p:nvPr/>
        </p:nvSpPr>
        <p:spPr>
          <a:xfrm>
            <a:off x="5499100" y="7785100"/>
            <a:ext cx="7874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34547E"/>
                </a:solidFill>
                <a:latin typeface="&quot;Yeseva One&quot;"/>
              </a:rPr>
              <a:t>25%</a:t>
            </a:r>
            <a:endParaRPr lang="en-US" sz="1100"/>
          </a:p>
        </p:txBody>
      </p:sp>
      <p:sp>
        <p:nvSpPr>
          <p:cNvPr id="88" name="TextBox 88"/>
          <p:cNvSpPr txBox="1"/>
          <p:nvPr/>
        </p:nvSpPr>
        <p:spPr>
          <a:xfrm>
            <a:off x="6477000" y="7785100"/>
            <a:ext cx="87757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34547E"/>
                </a:solidFill>
                <a:latin typeface="&quot;Yeseva One&quot;"/>
              </a:rPr>
              <a:t>Schema vàlid, titles correctes, QAE implementat</a:t>
            </a:r>
            <a:endParaRPr lang="en-US" sz="1100"/>
          </a:p>
        </p:txBody>
      </p:sp>
      <p:sp>
        <p:nvSpPr>
          <p:cNvPr id="89" name="TextBox 89"/>
          <p:cNvSpPr txBox="1"/>
          <p:nvPr/>
        </p:nvSpPr>
        <p:spPr>
          <a:xfrm>
            <a:off x="977900" y="8229600"/>
            <a:ext cx="43307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34547E"/>
                </a:solidFill>
                <a:latin typeface="&quot;Yeseva One&quot;"/>
              </a:rPr>
              <a:t>Comparativa S1 vs S2</a:t>
            </a:r>
            <a:endParaRPr lang="en-US" sz="1100"/>
          </a:p>
        </p:txBody>
      </p:sp>
      <p:sp>
        <p:nvSpPr>
          <p:cNvPr id="90" name="TextBox 90"/>
          <p:cNvSpPr txBox="1"/>
          <p:nvPr/>
        </p:nvSpPr>
        <p:spPr>
          <a:xfrm>
            <a:off x="5499100" y="8229600"/>
            <a:ext cx="7874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34547E"/>
                </a:solidFill>
                <a:latin typeface="&quot;Yeseva One&quot;"/>
              </a:rPr>
              <a:t>20%</a:t>
            </a:r>
            <a:endParaRPr lang="en-US" sz="1100"/>
          </a:p>
        </p:txBody>
      </p:sp>
      <p:sp>
        <p:nvSpPr>
          <p:cNvPr id="91" name="TextBox 91"/>
          <p:cNvSpPr txBox="1"/>
          <p:nvPr/>
        </p:nvSpPr>
        <p:spPr>
          <a:xfrm>
            <a:off x="6477000" y="8229600"/>
            <a:ext cx="87757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500" b="1">
                <a:solidFill>
                  <a:srgbClr val="34547E"/>
                </a:solidFill>
                <a:latin typeface="&quot;Yeseva One&quot;"/>
              </a:rPr>
              <a:t>Anàlisi honest de IA vs treball manual</a:t>
            </a:r>
            <a:endParaRPr lang="en-US" sz="1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F6F8FC">
              <a:alpha val="60000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876300" y="2476500"/>
            <a:ext cx="14490700" cy="50673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4" name="AutoShape 4"/>
          <p:cNvSpPr/>
          <p:nvPr/>
        </p:nvSpPr>
        <p:spPr>
          <a:xfrm>
            <a:off x="889000" y="2489200"/>
            <a:ext cx="4927600" cy="558800"/>
          </a:xfrm>
          <a:prstGeom prst="rect">
            <a:avLst/>
          </a:prstGeom>
          <a:solidFill>
            <a:srgbClr val="CCE0F9"/>
          </a:solidFill>
          <a:ln w="12700">
            <a:solidFill>
              <a:srgbClr val="34547E"/>
            </a:solidFill>
          </a:ln>
        </p:spPr>
      </p:sp>
      <p:sp>
        <p:nvSpPr>
          <p:cNvPr id="5" name="AutoShape 5"/>
          <p:cNvSpPr/>
          <p:nvPr/>
        </p:nvSpPr>
        <p:spPr>
          <a:xfrm>
            <a:off x="5816600" y="2489200"/>
            <a:ext cx="5156200" cy="558800"/>
          </a:xfrm>
          <a:prstGeom prst="rect">
            <a:avLst/>
          </a:prstGeom>
          <a:solidFill>
            <a:srgbClr val="CCE0F9"/>
          </a:solidFill>
          <a:ln w="12700">
            <a:solidFill>
              <a:srgbClr val="34547E"/>
            </a:solidFill>
          </a:ln>
        </p:spPr>
      </p:sp>
      <p:sp>
        <p:nvSpPr>
          <p:cNvPr id="6" name="AutoShape 6"/>
          <p:cNvSpPr/>
          <p:nvPr/>
        </p:nvSpPr>
        <p:spPr>
          <a:xfrm>
            <a:off x="10985500" y="2489200"/>
            <a:ext cx="4368800" cy="558800"/>
          </a:xfrm>
          <a:prstGeom prst="rect">
            <a:avLst/>
          </a:prstGeom>
          <a:solidFill>
            <a:srgbClr val="CCE0F9"/>
          </a:solidFill>
          <a:ln w="12700">
            <a:solidFill>
              <a:srgbClr val="34547E"/>
            </a:solidFill>
          </a:ln>
        </p:spPr>
      </p:sp>
      <p:sp>
        <p:nvSpPr>
          <p:cNvPr id="7" name="AutoShape 7"/>
          <p:cNvSpPr/>
          <p:nvPr/>
        </p:nvSpPr>
        <p:spPr>
          <a:xfrm>
            <a:off x="889000" y="3048000"/>
            <a:ext cx="49276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8" name="AutoShape 8"/>
          <p:cNvSpPr/>
          <p:nvPr/>
        </p:nvSpPr>
        <p:spPr>
          <a:xfrm>
            <a:off x="5816600" y="3048000"/>
            <a:ext cx="51562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9" name="AutoShape 9"/>
          <p:cNvSpPr/>
          <p:nvPr/>
        </p:nvSpPr>
        <p:spPr>
          <a:xfrm>
            <a:off x="10985500" y="3048000"/>
            <a:ext cx="43688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10" name="AutoShape 10"/>
          <p:cNvSpPr/>
          <p:nvPr/>
        </p:nvSpPr>
        <p:spPr>
          <a:xfrm>
            <a:off x="889000" y="3606800"/>
            <a:ext cx="49276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11" name="AutoShape 11"/>
          <p:cNvSpPr/>
          <p:nvPr/>
        </p:nvSpPr>
        <p:spPr>
          <a:xfrm>
            <a:off x="5816600" y="3606800"/>
            <a:ext cx="51562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12" name="AutoShape 12"/>
          <p:cNvSpPr/>
          <p:nvPr/>
        </p:nvSpPr>
        <p:spPr>
          <a:xfrm>
            <a:off x="10985500" y="3606800"/>
            <a:ext cx="43688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13" name="AutoShape 13"/>
          <p:cNvSpPr/>
          <p:nvPr/>
        </p:nvSpPr>
        <p:spPr>
          <a:xfrm>
            <a:off x="889000" y="4165600"/>
            <a:ext cx="49276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14" name="AutoShape 14"/>
          <p:cNvSpPr/>
          <p:nvPr/>
        </p:nvSpPr>
        <p:spPr>
          <a:xfrm>
            <a:off x="5816600" y="4165600"/>
            <a:ext cx="51562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15" name="AutoShape 15"/>
          <p:cNvSpPr/>
          <p:nvPr/>
        </p:nvSpPr>
        <p:spPr>
          <a:xfrm>
            <a:off x="10985500" y="4165600"/>
            <a:ext cx="43688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16" name="AutoShape 16"/>
          <p:cNvSpPr/>
          <p:nvPr/>
        </p:nvSpPr>
        <p:spPr>
          <a:xfrm>
            <a:off x="889000" y="4724400"/>
            <a:ext cx="49276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17" name="AutoShape 17"/>
          <p:cNvSpPr/>
          <p:nvPr/>
        </p:nvSpPr>
        <p:spPr>
          <a:xfrm>
            <a:off x="5816600" y="4724400"/>
            <a:ext cx="51562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18" name="AutoShape 18"/>
          <p:cNvSpPr/>
          <p:nvPr/>
        </p:nvSpPr>
        <p:spPr>
          <a:xfrm>
            <a:off x="10985500" y="4724400"/>
            <a:ext cx="43688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19" name="AutoShape 19"/>
          <p:cNvSpPr/>
          <p:nvPr/>
        </p:nvSpPr>
        <p:spPr>
          <a:xfrm>
            <a:off x="889000" y="5295900"/>
            <a:ext cx="49276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20" name="AutoShape 20"/>
          <p:cNvSpPr/>
          <p:nvPr/>
        </p:nvSpPr>
        <p:spPr>
          <a:xfrm>
            <a:off x="5816600" y="5295900"/>
            <a:ext cx="51562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21" name="AutoShape 21"/>
          <p:cNvSpPr/>
          <p:nvPr/>
        </p:nvSpPr>
        <p:spPr>
          <a:xfrm>
            <a:off x="10985500" y="5295900"/>
            <a:ext cx="43688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22" name="AutoShape 22"/>
          <p:cNvSpPr/>
          <p:nvPr/>
        </p:nvSpPr>
        <p:spPr>
          <a:xfrm>
            <a:off x="889000" y="5854700"/>
            <a:ext cx="49276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23" name="AutoShape 23"/>
          <p:cNvSpPr/>
          <p:nvPr/>
        </p:nvSpPr>
        <p:spPr>
          <a:xfrm>
            <a:off x="5816600" y="5854700"/>
            <a:ext cx="51562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24" name="AutoShape 24"/>
          <p:cNvSpPr/>
          <p:nvPr/>
        </p:nvSpPr>
        <p:spPr>
          <a:xfrm>
            <a:off x="10985500" y="5854700"/>
            <a:ext cx="43688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25" name="AutoShape 25"/>
          <p:cNvSpPr/>
          <p:nvPr/>
        </p:nvSpPr>
        <p:spPr>
          <a:xfrm>
            <a:off x="889000" y="6413500"/>
            <a:ext cx="49276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26" name="AutoShape 26"/>
          <p:cNvSpPr/>
          <p:nvPr/>
        </p:nvSpPr>
        <p:spPr>
          <a:xfrm>
            <a:off x="5816600" y="6413500"/>
            <a:ext cx="51562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27" name="AutoShape 27"/>
          <p:cNvSpPr/>
          <p:nvPr/>
        </p:nvSpPr>
        <p:spPr>
          <a:xfrm>
            <a:off x="10985500" y="6413500"/>
            <a:ext cx="43688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28" name="AutoShape 28"/>
          <p:cNvSpPr/>
          <p:nvPr/>
        </p:nvSpPr>
        <p:spPr>
          <a:xfrm>
            <a:off x="889000" y="6972300"/>
            <a:ext cx="49276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29" name="AutoShape 29"/>
          <p:cNvSpPr/>
          <p:nvPr/>
        </p:nvSpPr>
        <p:spPr>
          <a:xfrm>
            <a:off x="5816600" y="6972300"/>
            <a:ext cx="51562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30" name="AutoShape 30"/>
          <p:cNvSpPr/>
          <p:nvPr/>
        </p:nvSpPr>
        <p:spPr>
          <a:xfrm>
            <a:off x="10985500" y="6972300"/>
            <a:ext cx="43688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31" name="TextBox 31"/>
          <p:cNvSpPr txBox="1"/>
          <p:nvPr/>
        </p:nvSpPr>
        <p:spPr>
          <a:xfrm>
            <a:off x="876300" y="1587500"/>
            <a:ext cx="14490700" cy="596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3900" b="1">
                <a:solidFill>
                  <a:srgbClr val="34547E"/>
                </a:solidFill>
                <a:latin typeface="&quot;Yeseva One&quot;"/>
              </a:rPr>
              <a:t>8. Eines i recursos</a:t>
            </a:r>
            <a:endParaRPr lang="en-US" sz="1100"/>
          </a:p>
        </p:txBody>
      </p:sp>
      <p:sp>
        <p:nvSpPr>
          <p:cNvPr id="32" name="TextBox 32"/>
          <p:cNvSpPr txBox="1"/>
          <p:nvPr/>
        </p:nvSpPr>
        <p:spPr>
          <a:xfrm>
            <a:off x="977900" y="2578100"/>
            <a:ext cx="47371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Eina</a:t>
            </a:r>
            <a:endParaRPr lang="en-US" sz="1100"/>
          </a:p>
        </p:txBody>
      </p:sp>
      <p:sp>
        <p:nvSpPr>
          <p:cNvPr id="33" name="TextBox 33"/>
          <p:cNvSpPr txBox="1"/>
          <p:nvPr/>
        </p:nvSpPr>
        <p:spPr>
          <a:xfrm>
            <a:off x="5918200" y="2578100"/>
            <a:ext cx="49657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Funció</a:t>
            </a:r>
            <a:endParaRPr lang="en-US" sz="1100"/>
          </a:p>
        </p:txBody>
      </p:sp>
      <p:sp>
        <p:nvSpPr>
          <p:cNvPr id="34" name="TextBox 34"/>
          <p:cNvSpPr txBox="1"/>
          <p:nvPr/>
        </p:nvSpPr>
        <p:spPr>
          <a:xfrm>
            <a:off x="11074400" y="2578100"/>
            <a:ext cx="41783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Preu</a:t>
            </a:r>
            <a:endParaRPr lang="en-US" sz="1100"/>
          </a:p>
        </p:txBody>
      </p:sp>
      <p:sp>
        <p:nvSpPr>
          <p:cNvPr id="35" name="TextBox 35"/>
          <p:cNvSpPr txBox="1"/>
          <p:nvPr/>
        </p:nvSpPr>
        <p:spPr>
          <a:xfrm>
            <a:off x="977900" y="3136900"/>
            <a:ext cx="47371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Claude (claude.ai)</a:t>
            </a:r>
            <a:endParaRPr lang="en-US" sz="1100"/>
          </a:p>
        </p:txBody>
      </p:sp>
      <p:sp>
        <p:nvSpPr>
          <p:cNvPr id="36" name="TextBox 36"/>
          <p:cNvSpPr txBox="1"/>
          <p:nvPr/>
        </p:nvSpPr>
        <p:spPr>
          <a:xfrm>
            <a:off x="5918200" y="3136900"/>
            <a:ext cx="49657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Generació contingut, anàlisi</a:t>
            </a:r>
            <a:endParaRPr lang="en-US" sz="1100"/>
          </a:p>
        </p:txBody>
      </p:sp>
      <p:sp>
        <p:nvSpPr>
          <p:cNvPr id="37" name="TextBox 37"/>
          <p:cNvSpPr txBox="1"/>
          <p:nvPr/>
        </p:nvSpPr>
        <p:spPr>
          <a:xfrm>
            <a:off x="11074400" y="3136900"/>
            <a:ext cx="41783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Gratuït / 20$/mes</a:t>
            </a:r>
            <a:endParaRPr lang="en-US" sz="1100"/>
          </a:p>
        </p:txBody>
      </p:sp>
      <p:sp>
        <p:nvSpPr>
          <p:cNvPr id="38" name="TextBox 38"/>
          <p:cNvSpPr txBox="1"/>
          <p:nvPr/>
        </p:nvSpPr>
        <p:spPr>
          <a:xfrm>
            <a:off x="977900" y="3695700"/>
            <a:ext cx="47371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ChatGPT (chat.openai.com)</a:t>
            </a:r>
            <a:endParaRPr lang="en-US" sz="1100"/>
          </a:p>
        </p:txBody>
      </p:sp>
      <p:sp>
        <p:nvSpPr>
          <p:cNvPr id="39" name="TextBox 39"/>
          <p:cNvSpPr txBox="1"/>
          <p:nvPr/>
        </p:nvSpPr>
        <p:spPr>
          <a:xfrm>
            <a:off x="5918200" y="3695700"/>
            <a:ext cx="49657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Generació contingut, codi</a:t>
            </a:r>
            <a:endParaRPr lang="en-US" sz="1100"/>
          </a:p>
        </p:txBody>
      </p:sp>
      <p:sp>
        <p:nvSpPr>
          <p:cNvPr id="40" name="TextBox 40"/>
          <p:cNvSpPr txBox="1"/>
          <p:nvPr/>
        </p:nvSpPr>
        <p:spPr>
          <a:xfrm>
            <a:off x="11074400" y="3695700"/>
            <a:ext cx="41783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Gratuït / 20$/mes</a:t>
            </a:r>
            <a:endParaRPr lang="en-US" sz="1100"/>
          </a:p>
        </p:txBody>
      </p:sp>
      <p:sp>
        <p:nvSpPr>
          <p:cNvPr id="41" name="TextBox 41"/>
          <p:cNvSpPr txBox="1"/>
          <p:nvPr/>
        </p:nvSpPr>
        <p:spPr>
          <a:xfrm>
            <a:off x="977900" y="4254500"/>
            <a:ext cx="47371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Surfer SEO</a:t>
            </a:r>
            <a:endParaRPr lang="en-US" sz="1100"/>
          </a:p>
        </p:txBody>
      </p:sp>
      <p:sp>
        <p:nvSpPr>
          <p:cNvPr id="42" name="TextBox 42"/>
          <p:cNvSpPr txBox="1"/>
          <p:nvPr/>
        </p:nvSpPr>
        <p:spPr>
          <a:xfrm>
            <a:off x="5918200" y="4254500"/>
            <a:ext cx="49657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Optimització contingut NLP</a:t>
            </a:r>
            <a:endParaRPr lang="en-US" sz="1100"/>
          </a:p>
        </p:txBody>
      </p:sp>
      <p:sp>
        <p:nvSpPr>
          <p:cNvPr id="43" name="TextBox 43"/>
          <p:cNvSpPr txBox="1"/>
          <p:nvPr/>
        </p:nvSpPr>
        <p:spPr>
          <a:xfrm>
            <a:off x="11074400" y="4254500"/>
            <a:ext cx="41783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89$/mes</a:t>
            </a:r>
            <a:endParaRPr lang="en-US" sz="1100"/>
          </a:p>
        </p:txBody>
      </p:sp>
      <p:sp>
        <p:nvSpPr>
          <p:cNvPr id="44" name="TextBox 44"/>
          <p:cNvSpPr txBox="1"/>
          <p:nvPr/>
        </p:nvSpPr>
        <p:spPr>
          <a:xfrm>
            <a:off x="977900" y="4826000"/>
            <a:ext cx="47371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Screaming Frog</a:t>
            </a:r>
            <a:endParaRPr lang="en-US" sz="1100"/>
          </a:p>
        </p:txBody>
      </p:sp>
      <p:sp>
        <p:nvSpPr>
          <p:cNvPr id="45" name="TextBox 45"/>
          <p:cNvSpPr txBox="1"/>
          <p:nvPr/>
        </p:nvSpPr>
        <p:spPr>
          <a:xfrm>
            <a:off x="5918200" y="4826000"/>
            <a:ext cx="49657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Auditoria tècnica SEO</a:t>
            </a:r>
            <a:endParaRPr lang="en-US" sz="1100"/>
          </a:p>
        </p:txBody>
      </p:sp>
      <p:sp>
        <p:nvSpPr>
          <p:cNvPr id="46" name="TextBox 46"/>
          <p:cNvSpPr txBox="1"/>
          <p:nvPr/>
        </p:nvSpPr>
        <p:spPr>
          <a:xfrm>
            <a:off x="11074400" y="4826000"/>
            <a:ext cx="41783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Gratuït (500) / 259$/any</a:t>
            </a:r>
            <a:endParaRPr lang="en-US" sz="1100"/>
          </a:p>
        </p:txBody>
      </p:sp>
      <p:sp>
        <p:nvSpPr>
          <p:cNvPr id="47" name="TextBox 47"/>
          <p:cNvSpPr txBox="1"/>
          <p:nvPr/>
        </p:nvSpPr>
        <p:spPr>
          <a:xfrm>
            <a:off x="977900" y="5384800"/>
            <a:ext cx="47371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Perplexity AI</a:t>
            </a:r>
            <a:endParaRPr lang="en-US" sz="1100"/>
          </a:p>
        </p:txBody>
      </p:sp>
      <p:sp>
        <p:nvSpPr>
          <p:cNvPr id="48" name="TextBox 48"/>
          <p:cNvSpPr txBox="1"/>
          <p:nvPr/>
        </p:nvSpPr>
        <p:spPr>
          <a:xfrm>
            <a:off x="5918200" y="5384800"/>
            <a:ext cx="49657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Cerca amb IA i fonts</a:t>
            </a:r>
            <a:endParaRPr lang="en-US" sz="1100"/>
          </a:p>
        </p:txBody>
      </p:sp>
      <p:sp>
        <p:nvSpPr>
          <p:cNvPr id="49" name="TextBox 49"/>
          <p:cNvSpPr txBox="1"/>
          <p:nvPr/>
        </p:nvSpPr>
        <p:spPr>
          <a:xfrm>
            <a:off x="11074400" y="5384800"/>
            <a:ext cx="41783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Gratuït / 20$/mes</a:t>
            </a:r>
            <a:endParaRPr lang="en-US" sz="1100"/>
          </a:p>
        </p:txBody>
      </p:sp>
      <p:sp>
        <p:nvSpPr>
          <p:cNvPr id="50" name="TextBox 50"/>
          <p:cNvSpPr txBox="1"/>
          <p:nvPr/>
        </p:nvSpPr>
        <p:spPr>
          <a:xfrm>
            <a:off x="977900" y="5943600"/>
            <a:ext cx="47371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Frase.io</a:t>
            </a:r>
            <a:endParaRPr lang="en-US" sz="1100"/>
          </a:p>
        </p:txBody>
      </p:sp>
      <p:sp>
        <p:nvSpPr>
          <p:cNvPr id="51" name="TextBox 51"/>
          <p:cNvSpPr txBox="1"/>
          <p:nvPr/>
        </p:nvSpPr>
        <p:spPr>
          <a:xfrm>
            <a:off x="5918200" y="5943600"/>
            <a:ext cx="49657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Briefs i contingut SEO</a:t>
            </a:r>
            <a:endParaRPr lang="en-US" sz="1100"/>
          </a:p>
        </p:txBody>
      </p:sp>
      <p:sp>
        <p:nvSpPr>
          <p:cNvPr id="52" name="TextBox 52"/>
          <p:cNvSpPr txBox="1"/>
          <p:nvPr/>
        </p:nvSpPr>
        <p:spPr>
          <a:xfrm>
            <a:off x="11074400" y="5943600"/>
            <a:ext cx="41783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15$/mes</a:t>
            </a:r>
            <a:endParaRPr lang="en-US" sz="1100"/>
          </a:p>
        </p:txBody>
      </p:sp>
      <p:sp>
        <p:nvSpPr>
          <p:cNvPr id="53" name="TextBox 53"/>
          <p:cNvSpPr txBox="1"/>
          <p:nvPr/>
        </p:nvSpPr>
        <p:spPr>
          <a:xfrm>
            <a:off x="977900" y="6502400"/>
            <a:ext cx="47371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Google Rich Results Test</a:t>
            </a:r>
            <a:endParaRPr lang="en-US" sz="1100"/>
          </a:p>
        </p:txBody>
      </p:sp>
      <p:sp>
        <p:nvSpPr>
          <p:cNvPr id="54" name="TextBox 54"/>
          <p:cNvSpPr txBox="1"/>
          <p:nvPr/>
        </p:nvSpPr>
        <p:spPr>
          <a:xfrm>
            <a:off x="5918200" y="6502400"/>
            <a:ext cx="49657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Validar Schema JSON-LD</a:t>
            </a:r>
            <a:endParaRPr lang="en-US" sz="1100"/>
          </a:p>
        </p:txBody>
      </p:sp>
      <p:sp>
        <p:nvSpPr>
          <p:cNvPr id="55" name="TextBox 55"/>
          <p:cNvSpPr txBox="1"/>
          <p:nvPr/>
        </p:nvSpPr>
        <p:spPr>
          <a:xfrm>
            <a:off x="11074400" y="6502400"/>
            <a:ext cx="41783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Gratuït</a:t>
            </a:r>
            <a:endParaRPr lang="en-US" sz="1100"/>
          </a:p>
        </p:txBody>
      </p:sp>
      <p:sp>
        <p:nvSpPr>
          <p:cNvPr id="56" name="TextBox 56"/>
          <p:cNvSpPr txBox="1"/>
          <p:nvPr/>
        </p:nvSpPr>
        <p:spPr>
          <a:xfrm>
            <a:off x="977900" y="7061200"/>
            <a:ext cx="47371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Google PageSpeed Insights</a:t>
            </a:r>
            <a:endParaRPr lang="en-US" sz="1100"/>
          </a:p>
        </p:txBody>
      </p:sp>
      <p:sp>
        <p:nvSpPr>
          <p:cNvPr id="57" name="TextBox 57"/>
          <p:cNvSpPr txBox="1"/>
          <p:nvPr/>
        </p:nvSpPr>
        <p:spPr>
          <a:xfrm>
            <a:off x="5918200" y="7061200"/>
            <a:ext cx="49657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Core Web Vitals</a:t>
            </a:r>
            <a:endParaRPr lang="en-US" sz="1100"/>
          </a:p>
        </p:txBody>
      </p:sp>
      <p:sp>
        <p:nvSpPr>
          <p:cNvPr id="58" name="TextBox 58"/>
          <p:cNvSpPr txBox="1"/>
          <p:nvPr/>
        </p:nvSpPr>
        <p:spPr>
          <a:xfrm>
            <a:off x="11074400" y="7061200"/>
            <a:ext cx="41783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Gratuït</a:t>
            </a:r>
            <a:endParaRPr lang="en-US" sz="1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9953B767-B4AA-C446-9347-4329D4294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C8A86078-AB9F-6822-B0E1-9D1D4F1DC2BE}"/>
              </a:ext>
            </a:extLst>
          </p:cNvPr>
          <p:cNvSpPr txBox="1"/>
          <p:nvPr/>
        </p:nvSpPr>
        <p:spPr>
          <a:xfrm>
            <a:off x="5652654" y="3993821"/>
            <a:ext cx="4918364" cy="772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5333"/>
              </a:lnSpc>
            </a:pPr>
            <a:r>
              <a:rPr lang="ca-ES" sz="4000" dirty="0">
                <a:solidFill>
                  <a:prstClr val="black"/>
                </a:solidFill>
                <a:latin typeface="Safiro" pitchFamily="2" charset="77"/>
                <a:cs typeface="Arial"/>
              </a:rPr>
              <a:t>barcelonactiva.cat</a:t>
            </a:r>
            <a:endParaRPr lang="ca-ES" sz="4000" dirty="0">
              <a:solidFill>
                <a:prstClr val="black"/>
              </a:solidFill>
              <a:latin typeface="Safiro" pitchFamily="2" charset="77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948AA346-6215-E049-A3E8-7EF9BB717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20" y="8178800"/>
            <a:ext cx="162560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28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posición de imagen 10">
            <a:extLst>
              <a:ext uri="{FF2B5EF4-FFF2-40B4-BE49-F238E27FC236}">
                <a16:creationId xmlns="" xmlns:a16="http://schemas.microsoft.com/office/drawing/2014/main" id="{E2D46530-5B51-234E-ABB4-7F184E602A9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" r="52"/>
          <a:stretch/>
        </p:blipFill>
        <p:spPr/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7ADB4C9-AD8F-B343-BEFD-DB35CC7CF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360" y="1366553"/>
            <a:ext cx="10853675" cy="880076"/>
          </a:xfrm>
        </p:spPr>
        <p:txBody>
          <a:bodyPr/>
          <a:lstStyle/>
          <a:p>
            <a:r>
              <a:rPr lang="ca-ES" noProof="0" dirty="0"/>
              <a:t>Sobre Barcelona Activa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="" xmlns:a16="http://schemas.microsoft.com/office/drawing/2014/main" id="{83124EF4-56AC-724A-89A1-C64C1C5E95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19904" y="2810953"/>
            <a:ext cx="4618993" cy="1231106"/>
          </a:xfrm>
        </p:spPr>
        <p:txBody>
          <a:bodyPr/>
          <a:lstStyle/>
          <a:p>
            <a:r>
              <a:rPr lang="ca-ES" noProof="0" dirty="0">
                <a:cs typeface="Arial" panose="020B0604020202020204" pitchFamily="34" charset="0"/>
              </a:rPr>
              <a:t>Barcelona Activa és l’agència de desenvolupament econòmic local de Barcelona. Fundada el 1987, és una societat mercantil pública integrada a l’àrea d’Economia i Promoció Econòmica de l’Ajuntament de Barcelona.</a:t>
            </a:r>
          </a:p>
        </p:txBody>
      </p:sp>
      <p:sp>
        <p:nvSpPr>
          <p:cNvPr id="20" name="Marcador de texto 19">
            <a:extLst>
              <a:ext uri="{FF2B5EF4-FFF2-40B4-BE49-F238E27FC236}">
                <a16:creationId xmlns="" xmlns:a16="http://schemas.microsoft.com/office/drawing/2014/main" id="{008FEBFB-A133-204B-ABB8-6A4BC9E06B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37800" y="2815185"/>
            <a:ext cx="4937235" cy="3856953"/>
          </a:xfrm>
        </p:spPr>
        <p:txBody>
          <a:bodyPr/>
          <a:lstStyle/>
          <a:p>
            <a:r>
              <a:rPr lang="ca-ES" sz="2667" dirty="0">
                <a:solidFill>
                  <a:srgbClr val="CC0C2F"/>
                </a:solidFill>
                <a:latin typeface="Safiro SemiBold" pitchFamily="2" charset="77"/>
                <a:cs typeface="Arial" panose="020B0604020202020204" pitchFamily="34" charset="0"/>
              </a:rPr>
              <a:t>Missió</a:t>
            </a:r>
          </a:p>
          <a:p>
            <a:r>
              <a:rPr lang="ca-ES" noProof="0" dirty="0">
                <a:cs typeface="Arial" panose="020B0604020202020204" pitchFamily="34" charset="0"/>
              </a:rPr>
              <a:t>Promoure l’ocupació de qualitat, l’esperit emprenedor, la competitivitat empresarial i la diversificació del teixit productiu, per assolir un model econòmic sostenible, inclusiu i just.</a:t>
            </a:r>
          </a:p>
          <a:p>
            <a:endParaRPr lang="ca-ES" noProof="0" dirty="0">
              <a:cs typeface="Arial" panose="020B0604020202020204" pitchFamily="34" charset="0"/>
            </a:endParaRPr>
          </a:p>
          <a:p>
            <a:r>
              <a:rPr lang="ca-ES" sz="2667" dirty="0">
                <a:solidFill>
                  <a:srgbClr val="CC0C2F"/>
                </a:solidFill>
                <a:latin typeface="Safiro SemiBold" pitchFamily="2" charset="77"/>
                <a:cs typeface="Arial" panose="020B0604020202020204" pitchFamily="34" charset="0"/>
              </a:rPr>
              <a:t>Visió</a:t>
            </a:r>
          </a:p>
          <a:p>
            <a:r>
              <a:rPr lang="ca-ES" noProof="0" dirty="0">
                <a:cs typeface="Arial" panose="020B0604020202020204" pitchFamily="34" charset="0"/>
              </a:rPr>
              <a:t>Fer de Barcelona una ciutat de referència per treballar, emprendre i viure amb valors socials i ambientals.</a:t>
            </a:r>
          </a:p>
          <a:p>
            <a:endParaRPr lang="ca-ES" noProof="0" dirty="0">
              <a:cs typeface="Arial" panose="020B0604020202020204" pitchFamily="34" charset="0"/>
            </a:endParaRPr>
          </a:p>
          <a:p>
            <a:r>
              <a:rPr lang="ca-ES" sz="2667" b="1" dirty="0">
                <a:solidFill>
                  <a:srgbClr val="CC0C2F"/>
                </a:solidFill>
                <a:latin typeface="Safiro SemiBold" pitchFamily="2" charset="77"/>
                <a:cs typeface="Arial" panose="020B0604020202020204" pitchFamily="34" charset="0"/>
              </a:rPr>
              <a:t>Valors</a:t>
            </a:r>
            <a:endParaRPr lang="ca-ES" sz="2667" b="1" dirty="0">
              <a:latin typeface="Safiro SemiBold" pitchFamily="2" charset="77"/>
              <a:cs typeface="Arial" panose="020B0604020202020204" pitchFamily="34" charset="0"/>
            </a:endParaRPr>
          </a:p>
          <a:p>
            <a:r>
              <a:rPr lang="ca-ES" noProof="0" dirty="0">
                <a:cs typeface="Arial" panose="020B0604020202020204" pitchFamily="34" charset="0"/>
              </a:rPr>
              <a:t>Ens mou l’esperit de servei públic i l’ètica professional i personal, així com la igualtat d’oportunitats i el progrés social. Treballem en cooperació dins l’organització i amb altres per a una economia social i sostenible al servei de les persones.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30E1BAD6-7A47-CB45-9BB7-8E44CF73B934}"/>
              </a:ext>
            </a:extLst>
          </p:cNvPr>
          <p:cNvSpPr txBox="1"/>
          <p:nvPr/>
        </p:nvSpPr>
        <p:spPr>
          <a:xfrm>
            <a:off x="5173307" y="4561614"/>
            <a:ext cx="334827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ca-ES" sz="2400" b="1" dirty="0">
                <a:solidFill>
                  <a:srgbClr val="CC0C2F"/>
                </a:solidFill>
                <a:cs typeface="Arial" panose="020B0604020202020204" pitchFamily="34" charset="0"/>
              </a:rPr>
              <a:t>55.000 </a:t>
            </a:r>
          </a:p>
          <a:p>
            <a:pPr>
              <a:lnSpc>
                <a:spcPts val="2400"/>
              </a:lnSpc>
            </a:pPr>
            <a:r>
              <a:rPr lang="ca-ES" sz="2400" b="1" dirty="0">
                <a:solidFill>
                  <a:srgbClr val="CC0C2F"/>
                </a:solidFill>
                <a:cs typeface="Arial" panose="020B0604020202020204" pitchFamily="34" charset="0"/>
              </a:rPr>
              <a:t>persones ateses</a:t>
            </a:r>
            <a:endParaRPr lang="ca-ES" sz="2400" dirty="0">
              <a:solidFill>
                <a:srgbClr val="CC0C2F"/>
              </a:solidFill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="" xmlns:a16="http://schemas.microsoft.com/office/drawing/2014/main" id="{1A057F0D-C366-F046-83B6-98C4095F3A1A}"/>
              </a:ext>
            </a:extLst>
          </p:cNvPr>
          <p:cNvSpPr txBox="1"/>
          <p:nvPr/>
        </p:nvSpPr>
        <p:spPr>
          <a:xfrm>
            <a:off x="5173307" y="5741493"/>
            <a:ext cx="334827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ca-ES" sz="2400" b="1" dirty="0">
                <a:solidFill>
                  <a:srgbClr val="CC0C2F"/>
                </a:solidFill>
                <a:cs typeface="Arial" panose="020B0604020202020204" pitchFamily="34" charset="0"/>
              </a:rPr>
              <a:t>7.000 </a:t>
            </a:r>
          </a:p>
          <a:p>
            <a:pPr>
              <a:lnSpc>
                <a:spcPts val="2400"/>
              </a:lnSpc>
            </a:pPr>
            <a:r>
              <a:rPr lang="ca-ES" sz="2400" b="1" dirty="0">
                <a:solidFill>
                  <a:srgbClr val="CC0C2F"/>
                </a:solidFill>
                <a:cs typeface="Arial" panose="020B0604020202020204" pitchFamily="34" charset="0"/>
              </a:rPr>
              <a:t>empreses ateses</a:t>
            </a:r>
            <a:endParaRPr lang="ca-ES" sz="2400" dirty="0">
              <a:solidFill>
                <a:srgbClr val="CC0C2F"/>
              </a:solidFill>
              <a:cs typeface="Arial" panose="020B0604020202020204" pitchFamily="34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="" xmlns:a16="http://schemas.microsoft.com/office/drawing/2014/main" id="{28D9D241-8805-3F42-A8A8-FEAAAE5EC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512" y="4569762"/>
            <a:ext cx="482265" cy="559428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C3D95EBC-2A3E-9F49-B0D5-3BE7EFA1B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9291" y="5814086"/>
            <a:ext cx="474152" cy="436220"/>
          </a:xfrm>
          <a:prstGeom prst="rect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2BF03019-CC04-264F-B724-228DF648108E}"/>
              </a:ext>
            </a:extLst>
          </p:cNvPr>
          <p:cNvSpPr/>
          <p:nvPr/>
        </p:nvSpPr>
        <p:spPr>
          <a:xfrm>
            <a:off x="10337242" y="7810963"/>
            <a:ext cx="2962349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ca-ES" sz="1600" b="1" dirty="0">
                <a:solidFill>
                  <a:srgbClr val="CC0C2F"/>
                </a:solidFill>
                <a:latin typeface="Safiro SemiBold" pitchFamily="2" charset="77"/>
              </a:rPr>
              <a:t>Segueix-nos a: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="" xmlns:a16="http://schemas.microsoft.com/office/drawing/2014/main" id="{FFF8DD80-6C62-A948-B4A9-5B8649382D5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312979" y="8187321"/>
            <a:ext cx="558800" cy="55880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="" xmlns:a16="http://schemas.microsoft.com/office/drawing/2014/main" id="{261C7739-C272-4D4F-BD2B-83D763572A4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1594788" y="8167881"/>
            <a:ext cx="558800" cy="55880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="" xmlns:a16="http://schemas.microsoft.com/office/drawing/2014/main" id="{1C439993-012D-B243-8A89-69ABCE720C7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2847564" y="8158621"/>
            <a:ext cx="558800" cy="55880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="" xmlns:a16="http://schemas.microsoft.com/office/drawing/2014/main" id="{EF2B20CD-8A9C-A248-BA37-E8CE4B1BDAC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2215512" y="8158621"/>
            <a:ext cx="558800" cy="558800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="" xmlns:a16="http://schemas.microsoft.com/office/drawing/2014/main" id="{99CC595D-55E6-644D-B7F3-ADDDCA37E7D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0936811" y="8170271"/>
            <a:ext cx="596053" cy="596053"/>
          </a:xfrm>
          <a:prstGeom prst="rect">
            <a:avLst/>
          </a:prstGeom>
        </p:spPr>
      </p:pic>
      <p:sp>
        <p:nvSpPr>
          <p:cNvPr id="27" name="Marcador de número de diapositiva 5">
            <a:extLst>
              <a:ext uri="{FF2B5EF4-FFF2-40B4-BE49-F238E27FC236}">
                <a16:creationId xmlns="" xmlns:a16="http://schemas.microsoft.com/office/drawing/2014/main" id="{D4DA3D5F-C644-CE4D-975B-EB3ECF9AA423}"/>
              </a:ext>
            </a:extLst>
          </p:cNvPr>
          <p:cNvSpPr txBox="1">
            <a:spLocks/>
          </p:cNvSpPr>
          <p:nvPr/>
        </p:nvSpPr>
        <p:spPr>
          <a:xfrm>
            <a:off x="15386173" y="8402822"/>
            <a:ext cx="553016" cy="486833"/>
          </a:xfrm>
          <a:prstGeom prst="rect">
            <a:avLst/>
          </a:prstGeom>
        </p:spPr>
        <p:txBody>
          <a:bodyPr/>
          <a:lstStyle>
            <a:defPPr>
              <a:defRPr lang="ca-ES"/>
            </a:defPPr>
            <a:lvl1pPr marL="0" algn="l" defTabSz="914400" rtl="0" eaLnBrk="1" latinLnBrk="0" hangingPunct="1">
              <a:defRPr sz="1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03D3AAA-C1BA-A340-8330-92513038C5B6}" type="slidenum">
              <a:rPr lang="es-ES" sz="1333">
                <a:solidFill>
                  <a:prstClr val="black"/>
                </a:solidFill>
              </a:rPr>
              <a:pPr algn="r"/>
              <a:t>2</a:t>
            </a:fld>
            <a:endParaRPr lang="es-ES" sz="1333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478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posición de imagen 10">
            <a:extLst>
              <a:ext uri="{FF2B5EF4-FFF2-40B4-BE49-F238E27FC236}">
                <a16:creationId xmlns="" xmlns:a16="http://schemas.microsoft.com/office/drawing/2014/main" id="{739EED00-50A8-C84A-AAD8-413C6CBE592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" r="209"/>
          <a:stretch/>
        </p:blipFill>
        <p:spPr/>
      </p:pic>
      <p:sp>
        <p:nvSpPr>
          <p:cNvPr id="12" name="Título 11">
            <a:extLst>
              <a:ext uri="{FF2B5EF4-FFF2-40B4-BE49-F238E27FC236}">
                <a16:creationId xmlns="" xmlns:a16="http://schemas.microsoft.com/office/drawing/2014/main" id="{32E5E879-2606-9F49-A621-FFA21D92F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632" y="1360621"/>
            <a:ext cx="10853675" cy="917595"/>
          </a:xfrm>
        </p:spPr>
        <p:txBody>
          <a:bodyPr/>
          <a:lstStyle/>
          <a:p>
            <a:r>
              <a:rPr lang="ca-ES" noProof="0" dirty="0"/>
              <a:t>Què fem?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="" xmlns:a16="http://schemas.microsoft.com/office/drawing/2014/main" id="{2B7A5C13-1DF1-474F-B9FF-274DBBB474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73185" y="3292366"/>
            <a:ext cx="3416449" cy="1206484"/>
          </a:xfrm>
        </p:spPr>
        <p:txBody>
          <a:bodyPr/>
          <a:lstStyle/>
          <a:p>
            <a:r>
              <a:rPr lang="ca-ES" b="1" noProof="0" dirty="0">
                <a:cs typeface="Arial" panose="020B0604020202020204" pitchFamily="34" charset="0"/>
              </a:rPr>
              <a:t>Acompanyem la ciutadania</a:t>
            </a:r>
            <a:r>
              <a:rPr lang="ca-ES" noProof="0" dirty="0">
                <a:cs typeface="Arial" panose="020B0604020202020204" pitchFamily="34" charset="0"/>
              </a:rPr>
              <a:t> durant tot el procés de recerca de feina.</a:t>
            </a:r>
          </a:p>
          <a:p>
            <a:endParaRPr lang="ca-ES" noProof="0" dirty="0"/>
          </a:p>
        </p:txBody>
      </p:sp>
      <p:sp>
        <p:nvSpPr>
          <p:cNvPr id="14" name="Marcador de texto 13">
            <a:extLst>
              <a:ext uri="{FF2B5EF4-FFF2-40B4-BE49-F238E27FC236}">
                <a16:creationId xmlns="" xmlns:a16="http://schemas.microsoft.com/office/drawing/2014/main" id="{84B15BE7-D262-F445-8C58-2E8CE34D9E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3185" y="4373067"/>
            <a:ext cx="3416449" cy="424351"/>
          </a:xfrm>
        </p:spPr>
        <p:txBody>
          <a:bodyPr/>
          <a:lstStyle/>
          <a:p>
            <a:r>
              <a:rPr lang="ca-ES" noProof="0" dirty="0">
                <a:cs typeface="Arial" panose="020B0604020202020204" pitchFamily="34" charset="0"/>
              </a:rPr>
              <a:t>barcelonactiva.cat/treball</a:t>
            </a:r>
          </a:p>
          <a:p>
            <a:endParaRPr lang="ca-ES" noProof="0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="" xmlns:a16="http://schemas.microsoft.com/office/drawing/2014/main" id="{70C077AB-0FF0-8646-8273-E3BC8AB67F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40467" y="3292366"/>
            <a:ext cx="4160364" cy="1206741"/>
          </a:xfrm>
        </p:spPr>
        <p:txBody>
          <a:bodyPr/>
          <a:lstStyle/>
          <a:p>
            <a:r>
              <a:rPr lang="ca-ES" b="1" noProof="0" dirty="0">
                <a:cs typeface="Arial" panose="020B0604020202020204" pitchFamily="34" charset="0"/>
              </a:rPr>
              <a:t>Donem suport a les persones emprenedores </a:t>
            </a:r>
            <a:r>
              <a:rPr lang="ca-ES" noProof="0" dirty="0">
                <a:cs typeface="Arial" panose="020B0604020202020204" pitchFamily="34" charset="0"/>
              </a:rPr>
              <a:t>per convertir la seva idea de negoci en una empresa viable.</a:t>
            </a:r>
          </a:p>
          <a:p>
            <a:endParaRPr lang="ca-ES" noProof="0" dirty="0"/>
          </a:p>
        </p:txBody>
      </p:sp>
      <p:sp>
        <p:nvSpPr>
          <p:cNvPr id="16" name="Marcador de texto 15">
            <a:extLst>
              <a:ext uri="{FF2B5EF4-FFF2-40B4-BE49-F238E27FC236}">
                <a16:creationId xmlns="" xmlns:a16="http://schemas.microsoft.com/office/drawing/2014/main" id="{290C4D2F-8F73-2D43-90E1-39E198039E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40467" y="4359825"/>
            <a:ext cx="4366840" cy="424351"/>
          </a:xfrm>
        </p:spPr>
        <p:txBody>
          <a:bodyPr/>
          <a:lstStyle/>
          <a:p>
            <a:r>
              <a:rPr lang="ca-ES" noProof="0" dirty="0">
                <a:cs typeface="Arial" panose="020B0604020202020204" pitchFamily="34" charset="0"/>
              </a:rPr>
              <a:t>barcelonactiva.cat/emprenedoria</a:t>
            </a:r>
          </a:p>
          <a:p>
            <a:endParaRPr lang="ca-ES" noProof="0" dirty="0"/>
          </a:p>
        </p:txBody>
      </p:sp>
      <p:sp>
        <p:nvSpPr>
          <p:cNvPr id="17" name="Marcador de texto 16">
            <a:extLst>
              <a:ext uri="{FF2B5EF4-FFF2-40B4-BE49-F238E27FC236}">
                <a16:creationId xmlns="" xmlns:a16="http://schemas.microsoft.com/office/drawing/2014/main" id="{13EF07E3-FA04-1B49-9701-A8739701E5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73185" y="5716752"/>
            <a:ext cx="3416449" cy="1149032"/>
          </a:xfrm>
        </p:spPr>
        <p:txBody>
          <a:bodyPr/>
          <a:lstStyle/>
          <a:p>
            <a:r>
              <a:rPr lang="ca-ES" b="1" noProof="0" dirty="0">
                <a:cs typeface="Arial" panose="020B0604020202020204" pitchFamily="34" charset="0"/>
              </a:rPr>
              <a:t>Ajudem les empreses i organitzacions </a:t>
            </a:r>
            <a:r>
              <a:rPr lang="ca-ES" noProof="0" dirty="0">
                <a:cs typeface="Arial" panose="020B0604020202020204" pitchFamily="34" charset="0"/>
              </a:rPr>
              <a:t>a créixer, connectar-se amb l’ecosistema i fer-se més competitives.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="" xmlns:a16="http://schemas.microsoft.com/office/drawing/2014/main" id="{FA0F3F87-6890-4C48-A644-398F88392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73185" y="7075458"/>
            <a:ext cx="3781988" cy="424351"/>
          </a:xfrm>
        </p:spPr>
        <p:txBody>
          <a:bodyPr/>
          <a:lstStyle/>
          <a:p>
            <a:r>
              <a:rPr lang="ca-ES" noProof="0" dirty="0">
                <a:cs typeface="Arial" panose="020B0604020202020204" pitchFamily="34" charset="0"/>
              </a:rPr>
              <a:t>barcelonactiva.cat/empreses</a:t>
            </a:r>
          </a:p>
          <a:p>
            <a:endParaRPr lang="ca-ES" noProof="0" dirty="0"/>
          </a:p>
        </p:txBody>
      </p:sp>
      <p:sp>
        <p:nvSpPr>
          <p:cNvPr id="19" name="Marcador de texto 18">
            <a:extLst>
              <a:ext uri="{FF2B5EF4-FFF2-40B4-BE49-F238E27FC236}">
                <a16:creationId xmlns="" xmlns:a16="http://schemas.microsoft.com/office/drawing/2014/main" id="{95571022-3614-0541-84FF-CFC4179F82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40468" y="5716753"/>
            <a:ext cx="3416449" cy="1206484"/>
          </a:xfrm>
        </p:spPr>
        <p:txBody>
          <a:bodyPr/>
          <a:lstStyle/>
          <a:p>
            <a:r>
              <a:rPr lang="ca-ES" b="1" noProof="0" dirty="0">
                <a:cs typeface="Arial" panose="020B0604020202020204" pitchFamily="34" charset="0"/>
              </a:rPr>
              <a:t>Oferim formació</a:t>
            </a:r>
            <a:r>
              <a:rPr lang="ca-ES" noProof="0" dirty="0">
                <a:cs typeface="Arial" panose="020B0604020202020204" pitchFamily="34" charset="0"/>
              </a:rPr>
              <a:t> a les persones que cerquen feina, emprenedores i professionals.</a:t>
            </a:r>
          </a:p>
          <a:p>
            <a:endParaRPr lang="ca-ES" noProof="0" dirty="0"/>
          </a:p>
        </p:txBody>
      </p:sp>
      <p:sp>
        <p:nvSpPr>
          <p:cNvPr id="20" name="Marcador de texto 19">
            <a:extLst>
              <a:ext uri="{FF2B5EF4-FFF2-40B4-BE49-F238E27FC236}">
                <a16:creationId xmlns="" xmlns:a16="http://schemas.microsoft.com/office/drawing/2014/main" id="{0E203BE2-F190-ED42-B84F-C4816869759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40467" y="6817723"/>
            <a:ext cx="4160364" cy="424351"/>
          </a:xfrm>
        </p:spPr>
        <p:txBody>
          <a:bodyPr/>
          <a:lstStyle/>
          <a:p>
            <a:r>
              <a:rPr lang="ca-ES" noProof="0" dirty="0">
                <a:cs typeface="Arial" panose="020B0604020202020204" pitchFamily="34" charset="0"/>
              </a:rPr>
              <a:t>barcelonactiva.cat/</a:t>
            </a:r>
            <a:r>
              <a:rPr lang="ca-ES" noProof="0" dirty="0" err="1">
                <a:cs typeface="Arial" panose="020B0604020202020204" pitchFamily="34" charset="0"/>
              </a:rPr>
              <a:t>formacio</a:t>
            </a:r>
            <a:endParaRPr lang="ca-ES" noProof="0" dirty="0">
              <a:cs typeface="Arial" panose="020B0604020202020204" pitchFamily="34" charset="0"/>
            </a:endParaRPr>
          </a:p>
          <a:p>
            <a:endParaRPr lang="ca-ES" noProof="0" dirty="0"/>
          </a:p>
        </p:txBody>
      </p:sp>
      <p:pic>
        <p:nvPicPr>
          <p:cNvPr id="21" name="Imagen 20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F2D6F8F7-A02C-E440-A1DB-83AEB72139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559893" y="330048"/>
            <a:ext cx="338667" cy="330505"/>
          </a:xfrm>
          <a:prstGeom prst="rect">
            <a:avLst/>
          </a:prstGeom>
        </p:spPr>
      </p:pic>
      <p:sp>
        <p:nvSpPr>
          <p:cNvPr id="22" name="Marcador de número de diapositiva 5">
            <a:extLst>
              <a:ext uri="{FF2B5EF4-FFF2-40B4-BE49-F238E27FC236}">
                <a16:creationId xmlns="" xmlns:a16="http://schemas.microsoft.com/office/drawing/2014/main" id="{11801842-F14E-CE41-9E20-CFDA7B70FD66}"/>
              </a:ext>
            </a:extLst>
          </p:cNvPr>
          <p:cNvSpPr txBox="1">
            <a:spLocks/>
          </p:cNvSpPr>
          <p:nvPr/>
        </p:nvSpPr>
        <p:spPr>
          <a:xfrm>
            <a:off x="15386173" y="8402822"/>
            <a:ext cx="553016" cy="486833"/>
          </a:xfrm>
          <a:prstGeom prst="rect">
            <a:avLst/>
          </a:prstGeom>
        </p:spPr>
        <p:txBody>
          <a:bodyPr/>
          <a:lstStyle>
            <a:defPPr>
              <a:defRPr lang="ca-ES"/>
            </a:defPPr>
            <a:lvl1pPr marL="0" algn="l" defTabSz="914400" rtl="0" eaLnBrk="1" latinLnBrk="0" hangingPunct="1">
              <a:defRPr sz="1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03D3AAA-C1BA-A340-8330-92513038C5B6}" type="slidenum">
              <a:rPr lang="es-ES" sz="1333">
                <a:solidFill>
                  <a:prstClr val="white"/>
                </a:solidFill>
              </a:rPr>
              <a:pPr algn="r"/>
              <a:t>3</a:t>
            </a:fld>
            <a:endParaRPr lang="es-ES" sz="1333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582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41F071FB-CDE2-2448-A91C-DAF302BF4DE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a-ES" noProof="0" dirty="0"/>
              <a:t>Seu Central</a:t>
            </a:r>
          </a:p>
        </p:txBody>
      </p:sp>
      <p:pic>
        <p:nvPicPr>
          <p:cNvPr id="40" name="Marcador de posición de imagen 39">
            <a:extLst>
              <a:ext uri="{FF2B5EF4-FFF2-40B4-BE49-F238E27FC236}">
                <a16:creationId xmlns="" xmlns:a16="http://schemas.microsoft.com/office/drawing/2014/main" id="{66A8162F-8A57-1D4A-8B13-42974275BF2E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" r="452"/>
          <a:stretch>
            <a:fillRect/>
          </a:stretch>
        </p:blipFill>
        <p:spPr/>
      </p:pic>
      <p:pic>
        <p:nvPicPr>
          <p:cNvPr id="42" name="Marcador de posición de imagen 41">
            <a:extLst>
              <a:ext uri="{FF2B5EF4-FFF2-40B4-BE49-F238E27FC236}">
                <a16:creationId xmlns="" xmlns:a16="http://schemas.microsoft.com/office/drawing/2014/main" id="{70C9D4D8-C40F-C948-894C-250133E7C12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" r="452"/>
          <a:stretch>
            <a:fillRect/>
          </a:stretch>
        </p:blipFill>
        <p:spPr/>
      </p:pic>
      <p:pic>
        <p:nvPicPr>
          <p:cNvPr id="44" name="Marcador de posición de imagen 43">
            <a:extLst>
              <a:ext uri="{FF2B5EF4-FFF2-40B4-BE49-F238E27FC236}">
                <a16:creationId xmlns="" xmlns:a16="http://schemas.microsoft.com/office/drawing/2014/main" id="{439884C0-6FE9-BF42-BD7C-2A2B26C2843D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" r="452"/>
          <a:stretch>
            <a:fillRect/>
          </a:stretch>
        </p:blipFill>
        <p:spPr/>
      </p:pic>
      <p:pic>
        <p:nvPicPr>
          <p:cNvPr id="46" name="Marcador de posición de imagen 45">
            <a:extLst>
              <a:ext uri="{FF2B5EF4-FFF2-40B4-BE49-F238E27FC236}">
                <a16:creationId xmlns="" xmlns:a16="http://schemas.microsoft.com/office/drawing/2014/main" id="{74EA09F3-FAC9-2641-AAB9-B564BC8BC585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" r="452"/>
          <a:stretch>
            <a:fillRect/>
          </a:stretch>
        </p:blipFill>
        <p:spPr/>
      </p:pic>
      <p:pic>
        <p:nvPicPr>
          <p:cNvPr id="50" name="Marcador de posición de imagen 49">
            <a:extLst>
              <a:ext uri="{FF2B5EF4-FFF2-40B4-BE49-F238E27FC236}">
                <a16:creationId xmlns="" xmlns:a16="http://schemas.microsoft.com/office/drawing/2014/main" id="{255163C1-218F-6447-9472-AA6AB10B8F84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" r="452"/>
          <a:stretch>
            <a:fillRect/>
          </a:stretch>
        </p:blipFill>
        <p:spPr/>
      </p:pic>
      <p:pic>
        <p:nvPicPr>
          <p:cNvPr id="52" name="Marcador de posición de imagen 51">
            <a:extLst>
              <a:ext uri="{FF2B5EF4-FFF2-40B4-BE49-F238E27FC236}">
                <a16:creationId xmlns="" xmlns:a16="http://schemas.microsoft.com/office/drawing/2014/main" id="{EC5D6D00-4FA8-3044-9E4F-AB9A3E207A39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" r="452"/>
          <a:stretch>
            <a:fillRect/>
          </a:stretch>
        </p:blipFill>
        <p:spPr/>
      </p:pic>
      <p:pic>
        <p:nvPicPr>
          <p:cNvPr id="54" name="Marcador de posición de imagen 53">
            <a:extLst>
              <a:ext uri="{FF2B5EF4-FFF2-40B4-BE49-F238E27FC236}">
                <a16:creationId xmlns="" xmlns:a16="http://schemas.microsoft.com/office/drawing/2014/main" id="{D77D0D58-EC10-F64F-9096-FF51884B39DD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" r="452"/>
          <a:stretch>
            <a:fillRect/>
          </a:stretch>
        </p:blipFill>
        <p:spPr/>
      </p:pic>
      <p:pic>
        <p:nvPicPr>
          <p:cNvPr id="48" name="Marcador de posición de imagen 47">
            <a:extLst>
              <a:ext uri="{FF2B5EF4-FFF2-40B4-BE49-F238E27FC236}">
                <a16:creationId xmlns="" xmlns:a16="http://schemas.microsoft.com/office/drawing/2014/main" id="{2BB0C859-DD9E-0845-823E-12FD75BD6F0D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" r="452"/>
          <a:stretch>
            <a:fillRect/>
          </a:stretch>
        </p:blipFill>
        <p:spPr/>
      </p:pic>
      <p:pic>
        <p:nvPicPr>
          <p:cNvPr id="58" name="Marcador de posición de imagen 57">
            <a:extLst>
              <a:ext uri="{FF2B5EF4-FFF2-40B4-BE49-F238E27FC236}">
                <a16:creationId xmlns="" xmlns:a16="http://schemas.microsoft.com/office/drawing/2014/main" id="{EF16EE68-6854-B64C-9BCA-D932BCAE2761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" r="452"/>
          <a:stretch>
            <a:fillRect/>
          </a:stretch>
        </p:blipFill>
        <p:spPr/>
      </p:pic>
      <p:pic>
        <p:nvPicPr>
          <p:cNvPr id="60" name="Marcador de posición de imagen 59">
            <a:extLst>
              <a:ext uri="{FF2B5EF4-FFF2-40B4-BE49-F238E27FC236}">
                <a16:creationId xmlns="" xmlns:a16="http://schemas.microsoft.com/office/drawing/2014/main" id="{D5CD1281-1232-9B48-8A3A-DB009F201B38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" r="452"/>
          <a:stretch>
            <a:fillRect/>
          </a:stretch>
        </p:blipFill>
        <p:spPr/>
      </p:pic>
      <p:pic>
        <p:nvPicPr>
          <p:cNvPr id="56" name="Marcador de posición de imagen 55">
            <a:extLst>
              <a:ext uri="{FF2B5EF4-FFF2-40B4-BE49-F238E27FC236}">
                <a16:creationId xmlns="" xmlns:a16="http://schemas.microsoft.com/office/drawing/2014/main" id="{7C5A8B62-448F-1A42-B142-8C9384A492F1}"/>
              </a:ext>
            </a:extLst>
          </p:cNvPr>
          <p:cNvPicPr>
            <a:picLocks noGrp="1" noChangeAspect="1"/>
          </p:cNvPicPr>
          <p:nvPr>
            <p:ph type="pic" sz="quarter" idx="41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" r="452"/>
          <a:stretch>
            <a:fillRect/>
          </a:stretch>
        </p:blipFill>
        <p:spPr/>
      </p:pic>
      <p:sp>
        <p:nvSpPr>
          <p:cNvPr id="16" name="Marcador de texto 15">
            <a:extLst>
              <a:ext uri="{FF2B5EF4-FFF2-40B4-BE49-F238E27FC236}">
                <a16:creationId xmlns="" xmlns:a16="http://schemas.microsoft.com/office/drawing/2014/main" id="{197EF72A-F75F-7044-8443-7649BF66EBA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2208107" y="3211527"/>
            <a:ext cx="2850872" cy="205184"/>
          </a:xfrm>
        </p:spPr>
        <p:txBody>
          <a:bodyPr/>
          <a:lstStyle/>
          <a:p>
            <a:r>
              <a:rPr lang="ca-ES" noProof="0" dirty="0">
                <a:cs typeface="Arial" panose="020B0604020202020204" pitchFamily="34" charset="0"/>
              </a:rPr>
              <a:t>Oficines de Barcelona Activa.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="" xmlns:a16="http://schemas.microsoft.com/office/drawing/2014/main" id="{4E9CA522-4F40-FE44-BE54-4110E62E5951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405748" y="2878537"/>
            <a:ext cx="2850872" cy="269304"/>
          </a:xfrm>
        </p:spPr>
        <p:txBody>
          <a:bodyPr/>
          <a:lstStyle/>
          <a:p>
            <a:r>
              <a:rPr lang="ca-ES" noProof="0" dirty="0"/>
              <a:t>Centre  d’Emprenedoria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="" xmlns:a16="http://schemas.microsoft.com/office/drawing/2014/main" id="{708BD529-0B97-6B40-98E8-EB0869223924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7418285" y="3461660"/>
            <a:ext cx="2850872" cy="410369"/>
          </a:xfrm>
        </p:spPr>
        <p:txBody>
          <a:bodyPr/>
          <a:lstStyle/>
          <a:p>
            <a:r>
              <a:rPr lang="ca-ES" noProof="0" dirty="0">
                <a:cs typeface="Arial" panose="020B0604020202020204" pitchFamily="34" charset="0"/>
              </a:rPr>
              <a:t>L’equipament dels emprenedors i les emprenedores de la ciutat.</a:t>
            </a:r>
          </a:p>
        </p:txBody>
      </p:sp>
      <p:sp>
        <p:nvSpPr>
          <p:cNvPr id="19" name="Marcador de texto 18">
            <a:extLst>
              <a:ext uri="{FF2B5EF4-FFF2-40B4-BE49-F238E27FC236}">
                <a16:creationId xmlns="" xmlns:a16="http://schemas.microsoft.com/office/drawing/2014/main" id="{CC2C620A-1A26-5A4A-A652-834D7586E8A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12603389" y="2878537"/>
            <a:ext cx="3044691" cy="269304"/>
          </a:xfrm>
        </p:spPr>
        <p:txBody>
          <a:bodyPr/>
          <a:lstStyle/>
          <a:p>
            <a:r>
              <a:rPr lang="ca-ES" noProof="0" dirty="0"/>
              <a:t>Cibernàrium Nou Barris</a:t>
            </a:r>
          </a:p>
        </p:txBody>
      </p:sp>
      <p:sp>
        <p:nvSpPr>
          <p:cNvPr id="20" name="Marcador de texto 19">
            <a:extLst>
              <a:ext uri="{FF2B5EF4-FFF2-40B4-BE49-F238E27FC236}">
                <a16:creationId xmlns="" xmlns:a16="http://schemas.microsoft.com/office/drawing/2014/main" id="{AD80C755-EBA5-AE4D-9394-98FCCFA90887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2603389" y="3211528"/>
            <a:ext cx="2850872" cy="410369"/>
          </a:xfrm>
        </p:spPr>
        <p:txBody>
          <a:bodyPr/>
          <a:lstStyle/>
          <a:p>
            <a:r>
              <a:rPr lang="ca-ES" noProof="0" dirty="0">
                <a:cs typeface="Arial" panose="020B0604020202020204" pitchFamily="34" charset="0"/>
              </a:rPr>
              <a:t>Centre de formació digital d’iniciació ubicat al Parc Tecnològic.</a:t>
            </a:r>
          </a:p>
        </p:txBody>
      </p:sp>
      <p:sp>
        <p:nvSpPr>
          <p:cNvPr id="21" name="Marcador de texto 20">
            <a:extLst>
              <a:ext uri="{FF2B5EF4-FFF2-40B4-BE49-F238E27FC236}">
                <a16:creationId xmlns="" xmlns:a16="http://schemas.microsoft.com/office/drawing/2014/main" id="{D3C51280-91B0-2E4C-BF3E-7933C9E7C8F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ca-ES" noProof="0" dirty="0"/>
              <a:t>Porta22</a:t>
            </a:r>
          </a:p>
        </p:txBody>
      </p:sp>
      <p:sp>
        <p:nvSpPr>
          <p:cNvPr id="22" name="Marcador de texto 21">
            <a:extLst>
              <a:ext uri="{FF2B5EF4-FFF2-40B4-BE49-F238E27FC236}">
                <a16:creationId xmlns="" xmlns:a16="http://schemas.microsoft.com/office/drawing/2014/main" id="{0E1982F4-DE22-F04F-87A6-8E1FF8A4BEF6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2208107" y="4713069"/>
            <a:ext cx="2850872" cy="410369"/>
          </a:xfrm>
        </p:spPr>
        <p:txBody>
          <a:bodyPr/>
          <a:lstStyle/>
          <a:p>
            <a:r>
              <a:rPr lang="ca-ES" noProof="0" dirty="0">
                <a:cs typeface="Arial" panose="020B0604020202020204" pitchFamily="34" charset="0"/>
              </a:rPr>
              <a:t>2.000 m</a:t>
            </a:r>
            <a:r>
              <a:rPr lang="ca-ES" baseline="30000" noProof="0" dirty="0">
                <a:cs typeface="Arial" panose="020B0604020202020204" pitchFamily="34" charset="0"/>
              </a:rPr>
              <a:t>2</a:t>
            </a:r>
            <a:r>
              <a:rPr lang="ca-ES" noProof="0" dirty="0">
                <a:cs typeface="Arial" panose="020B0604020202020204" pitchFamily="34" charset="0"/>
              </a:rPr>
              <a:t> per a l’ocupació i la carrera professional.</a:t>
            </a:r>
          </a:p>
        </p:txBody>
      </p:sp>
      <p:sp>
        <p:nvSpPr>
          <p:cNvPr id="24" name="Marcador de texto 23">
            <a:extLst>
              <a:ext uri="{FF2B5EF4-FFF2-40B4-BE49-F238E27FC236}">
                <a16:creationId xmlns="" xmlns:a16="http://schemas.microsoft.com/office/drawing/2014/main" id="{5FFE7308-8DB7-A643-B8A1-955C24F6A53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405748" y="4713069"/>
            <a:ext cx="2850872" cy="410369"/>
          </a:xfrm>
        </p:spPr>
        <p:txBody>
          <a:bodyPr/>
          <a:lstStyle/>
          <a:p>
            <a:r>
              <a:rPr lang="ca-ES" noProof="0" dirty="0">
                <a:cs typeface="Arial" panose="020B0604020202020204" pitchFamily="34" charset="0"/>
              </a:rPr>
              <a:t>L’equipament de les empreses innovadores de nova creació.</a:t>
            </a:r>
          </a:p>
        </p:txBody>
      </p:sp>
      <p:sp>
        <p:nvSpPr>
          <p:cNvPr id="25" name="Marcador de texto 24">
            <a:extLst>
              <a:ext uri="{FF2B5EF4-FFF2-40B4-BE49-F238E27FC236}">
                <a16:creationId xmlns="" xmlns:a16="http://schemas.microsoft.com/office/drawing/2014/main" id="{0477F622-3ACF-E740-92FA-4A47B5E7291C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ca-ES" noProof="0" dirty="0"/>
              <a:t>Parc Tecnològic</a:t>
            </a:r>
          </a:p>
        </p:txBody>
      </p:sp>
      <p:sp>
        <p:nvSpPr>
          <p:cNvPr id="26" name="Marcador de texto 25">
            <a:extLst>
              <a:ext uri="{FF2B5EF4-FFF2-40B4-BE49-F238E27FC236}">
                <a16:creationId xmlns="" xmlns:a16="http://schemas.microsoft.com/office/drawing/2014/main" id="{1BA919CA-ADCB-4F4D-A761-618F2E30B91B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12603389" y="4764952"/>
            <a:ext cx="2850872" cy="410369"/>
          </a:xfrm>
        </p:spPr>
        <p:txBody>
          <a:bodyPr/>
          <a:lstStyle/>
          <a:p>
            <a:r>
              <a:rPr lang="ca-ES" noProof="0" dirty="0">
                <a:cs typeface="Arial" panose="020B0604020202020204" pitchFamily="34" charset="0"/>
              </a:rPr>
              <a:t>Clúster d’innovació al nord de la ciutat.</a:t>
            </a:r>
          </a:p>
        </p:txBody>
      </p:sp>
      <p:sp>
        <p:nvSpPr>
          <p:cNvPr id="27" name="Marcador de texto 26">
            <a:extLst>
              <a:ext uri="{FF2B5EF4-FFF2-40B4-BE49-F238E27FC236}">
                <a16:creationId xmlns="" xmlns:a16="http://schemas.microsoft.com/office/drawing/2014/main" id="{2B1A2DBE-8F07-AD42-96BE-0A868FB57609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r>
              <a:rPr lang="ca-ES" noProof="0" dirty="0"/>
              <a:t>El Convent</a:t>
            </a:r>
          </a:p>
        </p:txBody>
      </p:sp>
      <p:sp>
        <p:nvSpPr>
          <p:cNvPr id="28" name="Marcador de texto 27">
            <a:extLst>
              <a:ext uri="{FF2B5EF4-FFF2-40B4-BE49-F238E27FC236}">
                <a16:creationId xmlns="" xmlns:a16="http://schemas.microsoft.com/office/drawing/2014/main" id="{3BCCE615-B6C0-664B-AF51-66941A77597F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2208107" y="6317280"/>
            <a:ext cx="2850872" cy="410369"/>
          </a:xfrm>
        </p:spPr>
        <p:txBody>
          <a:bodyPr/>
          <a:lstStyle/>
          <a:p>
            <a:r>
              <a:rPr lang="ca-ES" noProof="0" dirty="0">
                <a:cs typeface="Arial" panose="020B0604020202020204" pitchFamily="34" charset="0"/>
              </a:rPr>
              <a:t>L’equipament referent en ocupació per a joves, a Ciutat Vella.</a:t>
            </a:r>
          </a:p>
        </p:txBody>
      </p:sp>
      <p:sp>
        <p:nvSpPr>
          <p:cNvPr id="29" name="Marcador de texto 28">
            <a:extLst>
              <a:ext uri="{FF2B5EF4-FFF2-40B4-BE49-F238E27FC236}">
                <a16:creationId xmlns="" xmlns:a16="http://schemas.microsoft.com/office/drawing/2014/main" id="{D6BE36E8-5E23-2445-9036-4D20C1CF8357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7405748" y="5984289"/>
            <a:ext cx="2710589" cy="538609"/>
          </a:xfrm>
        </p:spPr>
        <p:txBody>
          <a:bodyPr/>
          <a:lstStyle/>
          <a:p>
            <a:r>
              <a:rPr lang="ca-ES" noProof="0" dirty="0"/>
              <a:t>Oficina d’Atenció a les Empreses</a:t>
            </a:r>
          </a:p>
        </p:txBody>
      </p:sp>
      <p:sp>
        <p:nvSpPr>
          <p:cNvPr id="30" name="Marcador de texto 29">
            <a:extLst>
              <a:ext uri="{FF2B5EF4-FFF2-40B4-BE49-F238E27FC236}">
                <a16:creationId xmlns="" xmlns:a16="http://schemas.microsoft.com/office/drawing/2014/main" id="{E24CEEAC-A96F-5142-8D68-1647F674A3D5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7405748" y="6576814"/>
            <a:ext cx="2850872" cy="410369"/>
          </a:xfrm>
        </p:spPr>
        <p:txBody>
          <a:bodyPr/>
          <a:lstStyle/>
          <a:p>
            <a:r>
              <a:rPr lang="ca-ES" noProof="0" dirty="0">
                <a:cs typeface="Arial" panose="020B0604020202020204" pitchFamily="34" charset="0"/>
              </a:rPr>
              <a:t>L’espai de referència per a les empreses i pimes de Barcelona.</a:t>
            </a:r>
          </a:p>
        </p:txBody>
      </p:sp>
      <p:sp>
        <p:nvSpPr>
          <p:cNvPr id="31" name="Marcador de texto 30">
            <a:extLst>
              <a:ext uri="{FF2B5EF4-FFF2-40B4-BE49-F238E27FC236}">
                <a16:creationId xmlns="" xmlns:a16="http://schemas.microsoft.com/office/drawing/2014/main" id="{D334977A-768E-5444-93DD-5695FF3B07EC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r>
              <a:rPr lang="ca-ES" noProof="0" dirty="0"/>
              <a:t>LIDERA</a:t>
            </a:r>
          </a:p>
        </p:txBody>
      </p:sp>
      <p:sp>
        <p:nvSpPr>
          <p:cNvPr id="32" name="Marcador de texto 31">
            <a:extLst>
              <a:ext uri="{FF2B5EF4-FFF2-40B4-BE49-F238E27FC236}">
                <a16:creationId xmlns="" xmlns:a16="http://schemas.microsoft.com/office/drawing/2014/main" id="{9FDF4AC5-F6EA-9D46-88AF-CD853E631CA6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12603389" y="6304309"/>
            <a:ext cx="2850872" cy="410369"/>
          </a:xfrm>
        </p:spPr>
        <p:txBody>
          <a:bodyPr/>
          <a:lstStyle/>
          <a:p>
            <a:r>
              <a:rPr lang="ca-ES" noProof="0" dirty="0">
                <a:cs typeface="Arial" panose="020B0604020202020204" pitchFamily="34" charset="0"/>
              </a:rPr>
              <a:t>Espai per a dones professionals, directives i emprenedores.</a:t>
            </a:r>
          </a:p>
        </p:txBody>
      </p:sp>
      <p:sp>
        <p:nvSpPr>
          <p:cNvPr id="33" name="Marcador de texto 32">
            <a:extLst>
              <a:ext uri="{FF2B5EF4-FFF2-40B4-BE49-F238E27FC236}">
                <a16:creationId xmlns="" xmlns:a16="http://schemas.microsoft.com/office/drawing/2014/main" id="{E830DCA6-971B-B74C-82DB-43CA960C964B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r>
              <a:rPr lang="ca-ES" noProof="0" dirty="0"/>
              <a:t>InnoBA</a:t>
            </a:r>
          </a:p>
        </p:txBody>
      </p:sp>
      <p:sp>
        <p:nvSpPr>
          <p:cNvPr id="34" name="Marcador de texto 33">
            <a:extLst>
              <a:ext uri="{FF2B5EF4-FFF2-40B4-BE49-F238E27FC236}">
                <a16:creationId xmlns="" xmlns:a16="http://schemas.microsoft.com/office/drawing/2014/main" id="{FDEED20C-CB64-364A-B863-BEAB12288A49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2208107" y="7922176"/>
            <a:ext cx="2850872" cy="410369"/>
          </a:xfrm>
        </p:spPr>
        <p:txBody>
          <a:bodyPr/>
          <a:lstStyle/>
          <a:p>
            <a:r>
              <a:rPr lang="ca-ES" noProof="0" dirty="0">
                <a:cs typeface="Arial" panose="020B0604020202020204" pitchFamily="34" charset="0"/>
              </a:rPr>
              <a:t>Centre per a la innovació socioeconòmica, </a:t>
            </a:r>
            <a:r>
              <a:rPr lang="ca-ES" dirty="0">
                <a:cs typeface="Arial" panose="020B0604020202020204" pitchFamily="34" charset="0"/>
              </a:rPr>
              <a:t>a Ca n'Andalet.</a:t>
            </a:r>
            <a:endParaRPr lang="ca-ES" noProof="0" dirty="0">
              <a:cs typeface="Arial" panose="020B0604020202020204" pitchFamily="34" charset="0"/>
            </a:endParaRPr>
          </a:p>
        </p:txBody>
      </p:sp>
      <p:sp>
        <p:nvSpPr>
          <p:cNvPr id="35" name="Marcador de texto 34">
            <a:extLst>
              <a:ext uri="{FF2B5EF4-FFF2-40B4-BE49-F238E27FC236}">
                <a16:creationId xmlns="" xmlns:a16="http://schemas.microsoft.com/office/drawing/2014/main" id="{8351AAE3-36DA-534A-A1A4-A3BA40D77F8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ca-ES" noProof="0" dirty="0"/>
              <a:t>Cibernàrium 22@</a:t>
            </a:r>
          </a:p>
        </p:txBody>
      </p:sp>
      <p:sp>
        <p:nvSpPr>
          <p:cNvPr id="36" name="Marcador de texto 35">
            <a:extLst>
              <a:ext uri="{FF2B5EF4-FFF2-40B4-BE49-F238E27FC236}">
                <a16:creationId xmlns="" xmlns:a16="http://schemas.microsoft.com/office/drawing/2014/main" id="{06FB12B4-A9C3-8040-B655-2760ED6785A7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7405749" y="7844352"/>
            <a:ext cx="2640057" cy="410369"/>
          </a:xfrm>
        </p:spPr>
        <p:txBody>
          <a:bodyPr/>
          <a:lstStyle/>
          <a:p>
            <a:r>
              <a:rPr lang="ca-ES" dirty="0"/>
              <a:t>Centre de capacitació tecnològica per a professionals i empreses.</a:t>
            </a:r>
            <a:endParaRPr lang="ca-ES" noProof="0" dirty="0">
              <a:cs typeface="Arial" panose="020B0604020202020204" pitchFamily="34" charset="0"/>
            </a:endParaRPr>
          </a:p>
        </p:txBody>
      </p:sp>
      <p:sp>
        <p:nvSpPr>
          <p:cNvPr id="61" name="CuadroTexto 60">
            <a:extLst>
              <a:ext uri="{FF2B5EF4-FFF2-40B4-BE49-F238E27FC236}">
                <a16:creationId xmlns="" xmlns:a16="http://schemas.microsoft.com/office/drawing/2014/main" id="{47F12F5B-F059-C041-A9BF-CC02331EF30A}"/>
              </a:ext>
            </a:extLst>
          </p:cNvPr>
          <p:cNvSpPr txBox="1"/>
          <p:nvPr/>
        </p:nvSpPr>
        <p:spPr>
          <a:xfrm>
            <a:off x="10742507" y="7439410"/>
            <a:ext cx="4733941" cy="11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a-ES" sz="2133" dirty="0">
                <a:solidFill>
                  <a:srgbClr val="CC0C2F"/>
                </a:solidFill>
                <a:latin typeface="Safiro SemiBold" pitchFamily="2" charset="77"/>
                <a:cs typeface="Arial" panose="020B0604020202020204" pitchFamily="34" charset="0"/>
              </a:rPr>
              <a:t>Espais Activa a la ciutat</a:t>
            </a:r>
          </a:p>
          <a:p>
            <a:pPr>
              <a:lnSpc>
                <a:spcPts val="2133"/>
              </a:lnSpc>
            </a:pPr>
            <a:r>
              <a:rPr lang="ca-ES" sz="1600" dirty="0">
                <a:solidFill>
                  <a:prstClr val="black"/>
                </a:solidFill>
                <a:cs typeface="Arial" panose="020B0604020202020204" pitchFamily="34" charset="0"/>
              </a:rPr>
              <a:t>• Nou Barris Activa</a:t>
            </a:r>
          </a:p>
          <a:p>
            <a:pPr>
              <a:lnSpc>
                <a:spcPts val="2133"/>
              </a:lnSpc>
            </a:pPr>
            <a:r>
              <a:rPr lang="ca-ES" sz="1600" dirty="0">
                <a:solidFill>
                  <a:prstClr val="black"/>
                </a:solidFill>
                <a:cs typeface="Arial" panose="020B0604020202020204" pitchFamily="34" charset="0"/>
              </a:rPr>
              <a:t>• Sant Andreu Activa</a:t>
            </a:r>
          </a:p>
          <a:p>
            <a:pPr>
              <a:lnSpc>
                <a:spcPts val="2133"/>
              </a:lnSpc>
            </a:pPr>
            <a:r>
              <a:rPr lang="ca-ES" sz="1600" dirty="0">
                <a:solidFill>
                  <a:prstClr val="black"/>
                </a:solidFill>
                <a:cs typeface="Arial" panose="020B0604020202020204" pitchFamily="34" charset="0"/>
              </a:rPr>
              <a:t>• Sants-Montjuïc Activa</a:t>
            </a:r>
          </a:p>
        </p:txBody>
      </p:sp>
      <p:sp>
        <p:nvSpPr>
          <p:cNvPr id="62" name="Título 5">
            <a:extLst>
              <a:ext uri="{FF2B5EF4-FFF2-40B4-BE49-F238E27FC236}">
                <a16:creationId xmlns="" xmlns:a16="http://schemas.microsoft.com/office/drawing/2014/main" id="{60605FEB-A5DD-B54B-AE4D-FD4DB84C6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211" y="909026"/>
            <a:ext cx="10853675" cy="928121"/>
          </a:xfrm>
        </p:spPr>
        <p:txBody>
          <a:bodyPr/>
          <a:lstStyle/>
          <a:p>
            <a:pPr>
              <a:lnSpc>
                <a:spcPts val="4587"/>
              </a:lnSpc>
            </a:pPr>
            <a:r>
              <a:rPr lang="ca-ES" noProof="0" dirty="0">
                <a:cs typeface="Arial" panose="020B0604020202020204" pitchFamily="34" charset="0"/>
              </a:rPr>
              <a:t>Xarxa d’equipaments </a:t>
            </a:r>
            <a:br>
              <a:rPr lang="ca-ES" noProof="0" dirty="0">
                <a:cs typeface="Arial" panose="020B0604020202020204" pitchFamily="34" charset="0"/>
              </a:rPr>
            </a:br>
            <a:r>
              <a:rPr lang="ca-ES" noProof="0" dirty="0">
                <a:cs typeface="Arial" panose="020B0604020202020204" pitchFamily="34" charset="0"/>
              </a:rPr>
              <a:t>de Barcelona Activa</a:t>
            </a:r>
            <a:br>
              <a:rPr lang="ca-ES" noProof="0" dirty="0">
                <a:cs typeface="Arial" panose="020B0604020202020204" pitchFamily="34" charset="0"/>
              </a:rPr>
            </a:br>
            <a:endParaRPr lang="ca-ES" noProof="0" dirty="0"/>
          </a:p>
        </p:txBody>
      </p:sp>
      <p:sp>
        <p:nvSpPr>
          <p:cNvPr id="63" name="Marcador de número de diapositiva 5">
            <a:extLst>
              <a:ext uri="{FF2B5EF4-FFF2-40B4-BE49-F238E27FC236}">
                <a16:creationId xmlns="" xmlns:a16="http://schemas.microsoft.com/office/drawing/2014/main" id="{5DBC8D48-C247-2246-89FC-71E9523C9106}"/>
              </a:ext>
            </a:extLst>
          </p:cNvPr>
          <p:cNvSpPr txBox="1">
            <a:spLocks/>
          </p:cNvSpPr>
          <p:nvPr/>
        </p:nvSpPr>
        <p:spPr>
          <a:xfrm>
            <a:off x="15386173" y="8402822"/>
            <a:ext cx="553016" cy="486833"/>
          </a:xfrm>
          <a:prstGeom prst="rect">
            <a:avLst/>
          </a:prstGeom>
        </p:spPr>
        <p:txBody>
          <a:bodyPr/>
          <a:lstStyle>
            <a:defPPr>
              <a:defRPr lang="ca-ES"/>
            </a:defPPr>
            <a:lvl1pPr marL="0" algn="l" defTabSz="914400" rtl="0" eaLnBrk="1" latinLnBrk="0" hangingPunct="1">
              <a:defRPr sz="1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03D3AAA-C1BA-A340-8330-92513038C5B6}" type="slidenum">
              <a:rPr lang="ca-ES" sz="1333">
                <a:solidFill>
                  <a:prstClr val="black"/>
                </a:solidFill>
              </a:rPr>
              <a:pPr algn="r"/>
              <a:t>4</a:t>
            </a:fld>
            <a:endParaRPr lang="ca-ES" sz="1333" dirty="0">
              <a:solidFill>
                <a:prstClr val="black"/>
              </a:solidFill>
            </a:endParaRPr>
          </a:p>
        </p:txBody>
      </p:sp>
      <p:sp>
        <p:nvSpPr>
          <p:cNvPr id="5" name="Marcador de texto 22">
            <a:extLst>
              <a:ext uri="{FF2B5EF4-FFF2-40B4-BE49-F238E27FC236}">
                <a16:creationId xmlns="" xmlns:a16="http://schemas.microsoft.com/office/drawing/2014/main" id="{C388BAA8-D952-1C4B-8DD6-CF8A77E551BD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7406218" y="4379385"/>
            <a:ext cx="2851149" cy="275167"/>
          </a:xfrm>
        </p:spPr>
        <p:txBody>
          <a:bodyPr/>
          <a:lstStyle/>
          <a:p>
            <a:r>
              <a:rPr lang="ca-ES" noProof="0" dirty="0"/>
              <a:t>Startup Lab</a:t>
            </a:r>
          </a:p>
        </p:txBody>
      </p:sp>
    </p:spTree>
    <p:extLst>
      <p:ext uri="{BB962C8B-B14F-4D97-AF65-F5344CB8AC3E}">
        <p14:creationId xmlns:p14="http://schemas.microsoft.com/office/powerpoint/2010/main" val="3105927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="" xmlns:a16="http://schemas.microsoft.com/office/drawing/2014/main" id="{1C027DD5-C025-DB49-9681-C0AFBB3C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632" y="940209"/>
            <a:ext cx="11594528" cy="928121"/>
          </a:xfrm>
        </p:spPr>
        <p:txBody>
          <a:bodyPr/>
          <a:lstStyle/>
          <a:p>
            <a:pPr>
              <a:lnSpc>
                <a:spcPts val="4587"/>
              </a:lnSpc>
            </a:pPr>
            <a:r>
              <a:rPr lang="ca-ES" dirty="0">
                <a:cs typeface="Arial" panose="020B0604020202020204" pitchFamily="34" charset="0"/>
              </a:rPr>
              <a:t>Barcelona Activa està present </a:t>
            </a:r>
            <a:br>
              <a:rPr lang="ca-ES" dirty="0">
                <a:cs typeface="Arial" panose="020B0604020202020204" pitchFamily="34" charset="0"/>
              </a:rPr>
            </a:br>
            <a:r>
              <a:rPr lang="ca-ES" dirty="0">
                <a:cs typeface="Arial" panose="020B0604020202020204" pitchFamily="34" charset="0"/>
              </a:rPr>
              <a:t>a més de 50 punts de la ciutat</a:t>
            </a:r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5742A0A4-F514-6045-AD5A-0924604C389B}"/>
              </a:ext>
            </a:extLst>
          </p:cNvPr>
          <p:cNvSpPr txBox="1"/>
          <p:nvPr/>
        </p:nvSpPr>
        <p:spPr>
          <a:xfrm>
            <a:off x="340427" y="2847634"/>
            <a:ext cx="3168160" cy="56283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133"/>
              </a:lnSpc>
            </a:pPr>
            <a:r>
              <a:rPr lang="ca-ES" sz="2133" dirty="0">
                <a:solidFill>
                  <a:srgbClr val="CC0C2F"/>
                </a:solidFill>
                <a:latin typeface="Safiro SemiBold" pitchFamily="2" charset="77"/>
                <a:cs typeface="Arial" panose="020B0604020202020204" pitchFamily="34" charset="0"/>
              </a:rPr>
              <a:t>Equipaments de Barcelona Activa</a:t>
            </a:r>
          </a:p>
          <a:p>
            <a:endParaRPr lang="ca-ES" sz="1333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04792" indent="-304792">
              <a:buFontTx/>
              <a:buAutoNum type="arabicPeriod"/>
            </a:pPr>
            <a:r>
              <a:rPr lang="ca-ES" sz="1333" dirty="0">
                <a:solidFill>
                  <a:prstClr val="black"/>
                </a:solidFill>
                <a:cs typeface="Arial" panose="020B0604020202020204" pitchFamily="34" charset="0"/>
              </a:rPr>
              <a:t>Seu Central </a:t>
            </a:r>
          </a:p>
          <a:p>
            <a:pPr marL="304792" indent="-304792">
              <a:buFontTx/>
              <a:buAutoNum type="arabicPeriod"/>
            </a:pPr>
            <a:r>
              <a:rPr lang="ca-ES" sz="1333" dirty="0">
                <a:solidFill>
                  <a:prstClr val="black"/>
                </a:solidFill>
                <a:cs typeface="Arial" panose="020B0604020202020204" pitchFamily="34" charset="0"/>
              </a:rPr>
              <a:t>Porta22</a:t>
            </a:r>
          </a:p>
          <a:p>
            <a:pPr marL="304792" indent="-304792">
              <a:buFontTx/>
              <a:buAutoNum type="arabicPeriod"/>
            </a:pPr>
            <a:r>
              <a:rPr lang="ca-ES" sz="1333" dirty="0">
                <a:solidFill>
                  <a:prstClr val="black"/>
                </a:solidFill>
                <a:cs typeface="Arial" panose="020B0604020202020204" pitchFamily="34" charset="0"/>
              </a:rPr>
              <a:t>El Convent</a:t>
            </a:r>
          </a:p>
          <a:p>
            <a:pPr marL="304792" indent="-304792">
              <a:buFontTx/>
              <a:buAutoNum type="arabicPeriod"/>
            </a:pPr>
            <a:r>
              <a:rPr lang="ca-ES" sz="1333" dirty="0">
                <a:solidFill>
                  <a:prstClr val="black"/>
                </a:solidFill>
                <a:cs typeface="Arial" panose="020B0604020202020204" pitchFamily="34" charset="0"/>
              </a:rPr>
              <a:t>Centre d’Emprenedoria</a:t>
            </a:r>
          </a:p>
          <a:p>
            <a:pPr marL="304792" indent="-304792">
              <a:buFontTx/>
              <a:buAutoNum type="arabicPeriod"/>
            </a:pPr>
            <a:r>
              <a:rPr lang="ca-ES" sz="1333" dirty="0">
                <a:solidFill>
                  <a:prstClr val="black"/>
                </a:solidFill>
                <a:cs typeface="Arial" panose="020B0604020202020204" pitchFamily="34" charset="0"/>
              </a:rPr>
              <a:t>Startup Lab</a:t>
            </a:r>
          </a:p>
          <a:p>
            <a:pPr marL="304792" indent="-304792">
              <a:buFontTx/>
              <a:buAutoNum type="arabicPeriod"/>
            </a:pPr>
            <a:r>
              <a:rPr lang="ca-ES" sz="1333" dirty="0">
                <a:solidFill>
                  <a:prstClr val="black"/>
                </a:solidFill>
                <a:cs typeface="Arial" panose="020B0604020202020204" pitchFamily="34" charset="0"/>
              </a:rPr>
              <a:t>LIDERA</a:t>
            </a:r>
          </a:p>
          <a:p>
            <a:pPr marL="304792" indent="-304792">
              <a:buFontTx/>
              <a:buAutoNum type="arabicPeriod"/>
            </a:pPr>
            <a:r>
              <a:rPr lang="ca-ES" sz="1333" dirty="0">
                <a:solidFill>
                  <a:prstClr val="black"/>
                </a:solidFill>
                <a:cs typeface="Arial" panose="020B0604020202020204" pitchFamily="34" charset="0"/>
              </a:rPr>
              <a:t>Cibernàrium 22@</a:t>
            </a:r>
          </a:p>
          <a:p>
            <a:pPr marL="304792" indent="-304792">
              <a:buFontTx/>
              <a:buAutoNum type="arabicPeriod"/>
            </a:pPr>
            <a:r>
              <a:rPr lang="ca-ES" sz="1333" dirty="0">
                <a:solidFill>
                  <a:prstClr val="black"/>
                </a:solidFill>
                <a:cs typeface="Arial" panose="020B0604020202020204" pitchFamily="34" charset="0"/>
              </a:rPr>
              <a:t>Cibernàrium Nou Barris</a:t>
            </a:r>
          </a:p>
          <a:p>
            <a:pPr marL="304792" indent="-304792">
              <a:buFontTx/>
              <a:buAutoNum type="arabicPeriod"/>
            </a:pPr>
            <a:r>
              <a:rPr lang="ca-ES" sz="1333" dirty="0">
                <a:solidFill>
                  <a:prstClr val="black"/>
                </a:solidFill>
                <a:cs typeface="Arial" panose="020B0604020202020204" pitchFamily="34" charset="0"/>
              </a:rPr>
              <a:t>Oficina d’Atenció a les Empreses</a:t>
            </a:r>
          </a:p>
          <a:p>
            <a:pPr marL="304792" indent="-304792">
              <a:buFontTx/>
              <a:buAutoNum type="arabicPeriod"/>
            </a:pPr>
            <a:r>
              <a:rPr lang="ca-ES" sz="1333" dirty="0">
                <a:solidFill>
                  <a:prstClr val="black"/>
                </a:solidFill>
                <a:cs typeface="Arial" panose="020B0604020202020204" pitchFamily="34" charset="0"/>
              </a:rPr>
              <a:t>Parc Tecnològic</a:t>
            </a:r>
          </a:p>
          <a:p>
            <a:pPr marL="304792" indent="-304792">
              <a:buFontTx/>
              <a:buAutoNum type="arabicPeriod"/>
            </a:pPr>
            <a:r>
              <a:rPr lang="ca-ES" sz="1333" dirty="0">
                <a:solidFill>
                  <a:prstClr val="black"/>
                </a:solidFill>
                <a:cs typeface="Arial" panose="020B0604020202020204" pitchFamily="34" charset="0"/>
              </a:rPr>
              <a:t>InnoBA</a:t>
            </a:r>
          </a:p>
          <a:p>
            <a:endParaRPr lang="ca-ES" sz="1333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endParaRPr lang="ca-ES" sz="1333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lnSpc>
                <a:spcPts val="2133"/>
              </a:lnSpc>
            </a:pPr>
            <a:r>
              <a:rPr lang="ca-ES" sz="2133" dirty="0">
                <a:solidFill>
                  <a:srgbClr val="CC0C2F"/>
                </a:solidFill>
                <a:latin typeface="Safiro SemiBold" pitchFamily="2" charset="77"/>
                <a:cs typeface="Arial" panose="020B0604020202020204" pitchFamily="34" charset="0"/>
              </a:rPr>
              <a:t>Espais Activa a la ciutat</a:t>
            </a:r>
          </a:p>
          <a:p>
            <a:endParaRPr lang="ca-ES" sz="1333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r>
              <a:rPr lang="ca-ES" sz="1333" dirty="0">
                <a:solidFill>
                  <a:prstClr val="black"/>
                </a:solidFill>
                <a:cs typeface="Arial" panose="020B0604020202020204" pitchFamily="34" charset="0"/>
              </a:rPr>
              <a:t>       </a:t>
            </a:r>
          </a:p>
          <a:p>
            <a:r>
              <a:rPr lang="ca-ES" sz="1333" dirty="0">
                <a:solidFill>
                  <a:prstClr val="black"/>
                </a:solidFill>
                <a:cs typeface="Arial" panose="020B0604020202020204" pitchFamily="34" charset="0"/>
              </a:rPr>
              <a:t>        Nou Barris Activa</a:t>
            </a:r>
          </a:p>
          <a:p>
            <a:pPr>
              <a:lnSpc>
                <a:spcPct val="200000"/>
              </a:lnSpc>
            </a:pPr>
            <a:r>
              <a:rPr lang="ca-ES" sz="1333" dirty="0">
                <a:solidFill>
                  <a:prstClr val="black"/>
                </a:solidFill>
                <a:cs typeface="Arial" panose="020B0604020202020204" pitchFamily="34" charset="0"/>
              </a:rPr>
              <a:t>       Sant Andreu Activa</a:t>
            </a:r>
          </a:p>
          <a:p>
            <a:pPr>
              <a:lnSpc>
                <a:spcPct val="150000"/>
              </a:lnSpc>
            </a:pPr>
            <a:r>
              <a:rPr lang="ca-ES" sz="1333" dirty="0">
                <a:solidFill>
                  <a:prstClr val="black"/>
                </a:solidFill>
                <a:cs typeface="Arial" panose="020B0604020202020204" pitchFamily="34" charset="0"/>
              </a:rPr>
              <a:t>       Sants-Montjuïc Activa</a:t>
            </a:r>
          </a:p>
          <a:p>
            <a:pPr>
              <a:lnSpc>
                <a:spcPct val="150000"/>
              </a:lnSpc>
            </a:pPr>
            <a:endParaRPr lang="ca-ES" sz="1333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a-ES" sz="1333" dirty="0">
                <a:solidFill>
                  <a:prstClr val="black"/>
                </a:solidFill>
                <a:cs typeface="Arial" panose="020B0604020202020204" pitchFamily="34" charset="0"/>
              </a:rPr>
              <a:t>      Altres punts d’atenció a la ciutat</a:t>
            </a:r>
          </a:p>
        </p:txBody>
      </p:sp>
      <p:sp>
        <p:nvSpPr>
          <p:cNvPr id="8" name="Elipse 7">
            <a:extLst>
              <a:ext uri="{FF2B5EF4-FFF2-40B4-BE49-F238E27FC236}">
                <a16:creationId xmlns="" xmlns:a16="http://schemas.microsoft.com/office/drawing/2014/main" id="{1ED605D5-F377-3A40-98AE-8D31482A6446}"/>
              </a:ext>
            </a:extLst>
          </p:cNvPr>
          <p:cNvSpPr/>
          <p:nvPr/>
        </p:nvSpPr>
        <p:spPr>
          <a:xfrm>
            <a:off x="333698" y="8478212"/>
            <a:ext cx="168457" cy="168457"/>
          </a:xfrm>
          <a:prstGeom prst="ellipse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 dirty="0">
              <a:solidFill>
                <a:prstClr val="white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8E980802-7483-2E40-8B61-26662D919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13" y="7124427"/>
            <a:ext cx="251351" cy="24129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BA2FB239-993C-D447-8D2A-C9F3D05EA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13" y="7471715"/>
            <a:ext cx="251351" cy="24129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34CE492B-5BFD-4C40-A6D0-070A9A433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13" y="7804224"/>
            <a:ext cx="251351" cy="24129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95D7BD48-6129-6141-BA3A-F0ED259E45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"/>
          <a:stretch/>
        </p:blipFill>
        <p:spPr>
          <a:xfrm>
            <a:off x="4137392" y="2291539"/>
            <a:ext cx="12118608" cy="6849661"/>
          </a:xfrm>
          <a:prstGeom prst="rect">
            <a:avLst/>
          </a:prstGeom>
        </p:spPr>
      </p:pic>
      <p:sp>
        <p:nvSpPr>
          <p:cNvPr id="13" name="Marcador de número de diapositiva 5">
            <a:extLst>
              <a:ext uri="{FF2B5EF4-FFF2-40B4-BE49-F238E27FC236}">
                <a16:creationId xmlns="" xmlns:a16="http://schemas.microsoft.com/office/drawing/2014/main" id="{2C6623F0-A89E-7E47-A98D-C450D787A655}"/>
              </a:ext>
            </a:extLst>
          </p:cNvPr>
          <p:cNvSpPr txBox="1">
            <a:spLocks/>
          </p:cNvSpPr>
          <p:nvPr/>
        </p:nvSpPr>
        <p:spPr>
          <a:xfrm>
            <a:off x="15386173" y="8402822"/>
            <a:ext cx="553016" cy="486833"/>
          </a:xfrm>
          <a:prstGeom prst="rect">
            <a:avLst/>
          </a:prstGeom>
        </p:spPr>
        <p:txBody>
          <a:bodyPr/>
          <a:lstStyle>
            <a:defPPr>
              <a:defRPr lang="ca-ES"/>
            </a:defPPr>
            <a:lvl1pPr marL="0" algn="l" defTabSz="914400" rtl="0" eaLnBrk="1" latinLnBrk="0" hangingPunct="1">
              <a:defRPr sz="1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03D3AAA-C1BA-A340-8330-92513038C5B6}" type="slidenum">
              <a:rPr lang="es-ES" sz="1333">
                <a:solidFill>
                  <a:prstClr val="black"/>
                </a:solidFill>
              </a:rPr>
              <a:pPr algn="r"/>
              <a:t>5</a:t>
            </a:fld>
            <a:endParaRPr lang="es-ES" sz="1333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666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F6F8FC">
              <a:alpha val="60000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876300" y="2209800"/>
            <a:ext cx="14490700" cy="34417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4" name="AutoShape 4"/>
          <p:cNvSpPr/>
          <p:nvPr/>
        </p:nvSpPr>
        <p:spPr>
          <a:xfrm>
            <a:off x="876300" y="2209800"/>
            <a:ext cx="3378200" cy="15875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5" name="AutoShape 5"/>
          <p:cNvSpPr/>
          <p:nvPr/>
        </p:nvSpPr>
        <p:spPr>
          <a:xfrm>
            <a:off x="876300" y="2209800"/>
            <a:ext cx="558800" cy="558800"/>
          </a:xfrm>
          <a:prstGeom prst="rect">
            <a:avLst/>
          </a:prstGeom>
          <a:solidFill>
            <a:srgbClr val="B5CEEF"/>
          </a:solidFill>
        </p:spPr>
      </p:sp>
      <p:sp>
        <p:nvSpPr>
          <p:cNvPr id="6" name="AutoShape 6"/>
          <p:cNvSpPr/>
          <p:nvPr/>
        </p:nvSpPr>
        <p:spPr>
          <a:xfrm>
            <a:off x="4572000" y="2209800"/>
            <a:ext cx="3378200" cy="15875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7" name="AutoShape 7"/>
          <p:cNvSpPr/>
          <p:nvPr/>
        </p:nvSpPr>
        <p:spPr>
          <a:xfrm>
            <a:off x="4572000" y="2209800"/>
            <a:ext cx="558800" cy="558800"/>
          </a:xfrm>
          <a:prstGeom prst="rect">
            <a:avLst/>
          </a:prstGeom>
          <a:solidFill>
            <a:srgbClr val="B5CEEF"/>
          </a:solidFill>
        </p:spPr>
      </p:sp>
      <p:sp>
        <p:nvSpPr>
          <p:cNvPr id="8" name="AutoShape 8"/>
          <p:cNvSpPr/>
          <p:nvPr/>
        </p:nvSpPr>
        <p:spPr>
          <a:xfrm>
            <a:off x="8280400" y="2209800"/>
            <a:ext cx="3378200" cy="15875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9" name="AutoShape 9"/>
          <p:cNvSpPr/>
          <p:nvPr/>
        </p:nvSpPr>
        <p:spPr>
          <a:xfrm>
            <a:off x="8280400" y="2209800"/>
            <a:ext cx="558800" cy="558800"/>
          </a:xfrm>
          <a:prstGeom prst="rect">
            <a:avLst/>
          </a:prstGeom>
          <a:solidFill>
            <a:srgbClr val="B5CEEF"/>
          </a:solidFill>
        </p:spPr>
      </p:sp>
      <p:sp>
        <p:nvSpPr>
          <p:cNvPr id="10" name="AutoShape 10"/>
          <p:cNvSpPr/>
          <p:nvPr/>
        </p:nvSpPr>
        <p:spPr>
          <a:xfrm>
            <a:off x="11976100" y="2209800"/>
            <a:ext cx="3378200" cy="15875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11" name="AutoShape 11"/>
          <p:cNvSpPr/>
          <p:nvPr/>
        </p:nvSpPr>
        <p:spPr>
          <a:xfrm>
            <a:off x="11976100" y="2209800"/>
            <a:ext cx="558800" cy="558800"/>
          </a:xfrm>
          <a:prstGeom prst="rect">
            <a:avLst/>
          </a:prstGeom>
          <a:solidFill>
            <a:srgbClr val="B5CEEF"/>
          </a:solidFill>
        </p:spPr>
      </p:sp>
      <p:sp>
        <p:nvSpPr>
          <p:cNvPr id="12" name="AutoShape 12"/>
          <p:cNvSpPr/>
          <p:nvPr/>
        </p:nvSpPr>
        <p:spPr>
          <a:xfrm>
            <a:off x="876300" y="4432300"/>
            <a:ext cx="3378200" cy="12192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13" name="AutoShape 13"/>
          <p:cNvSpPr/>
          <p:nvPr/>
        </p:nvSpPr>
        <p:spPr>
          <a:xfrm>
            <a:off x="876300" y="4432300"/>
            <a:ext cx="558800" cy="558800"/>
          </a:xfrm>
          <a:prstGeom prst="rect">
            <a:avLst/>
          </a:prstGeom>
          <a:solidFill>
            <a:srgbClr val="B5CEEF"/>
          </a:solidFill>
        </p:spPr>
      </p:sp>
      <p:sp>
        <p:nvSpPr>
          <p:cNvPr id="14" name="AutoShape 14"/>
          <p:cNvSpPr/>
          <p:nvPr/>
        </p:nvSpPr>
        <p:spPr>
          <a:xfrm>
            <a:off x="4572000" y="4432300"/>
            <a:ext cx="3378200" cy="12192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15" name="AutoShape 15"/>
          <p:cNvSpPr/>
          <p:nvPr/>
        </p:nvSpPr>
        <p:spPr>
          <a:xfrm>
            <a:off x="4572000" y="4432300"/>
            <a:ext cx="558800" cy="558800"/>
          </a:xfrm>
          <a:prstGeom prst="rect">
            <a:avLst/>
          </a:prstGeom>
          <a:solidFill>
            <a:srgbClr val="B5CEEF"/>
          </a:solidFill>
        </p:spPr>
      </p:sp>
      <p:sp>
        <p:nvSpPr>
          <p:cNvPr id="16" name="AutoShape 16"/>
          <p:cNvSpPr/>
          <p:nvPr/>
        </p:nvSpPr>
        <p:spPr>
          <a:xfrm>
            <a:off x="8280400" y="4432300"/>
            <a:ext cx="3378200" cy="12192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17" name="AutoShape 17"/>
          <p:cNvSpPr/>
          <p:nvPr/>
        </p:nvSpPr>
        <p:spPr>
          <a:xfrm>
            <a:off x="8280400" y="4432300"/>
            <a:ext cx="558800" cy="558800"/>
          </a:xfrm>
          <a:prstGeom prst="rect">
            <a:avLst/>
          </a:prstGeom>
          <a:solidFill>
            <a:srgbClr val="B5CEEF"/>
          </a:solidFill>
        </p:spPr>
      </p:sp>
      <p:sp>
        <p:nvSpPr>
          <p:cNvPr id="18" name="AutoShape 18"/>
          <p:cNvSpPr/>
          <p:nvPr/>
        </p:nvSpPr>
        <p:spPr>
          <a:xfrm>
            <a:off x="11976100" y="4432300"/>
            <a:ext cx="3378200" cy="12192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19" name="AutoShape 19"/>
          <p:cNvSpPr/>
          <p:nvPr/>
        </p:nvSpPr>
        <p:spPr>
          <a:xfrm>
            <a:off x="11976100" y="4432300"/>
            <a:ext cx="558800" cy="558800"/>
          </a:xfrm>
          <a:prstGeom prst="rect">
            <a:avLst/>
          </a:prstGeom>
          <a:solidFill>
            <a:srgbClr val="B5CEEF"/>
          </a:solidFill>
        </p:spPr>
      </p:sp>
      <p:sp>
        <p:nvSpPr>
          <p:cNvPr id="20" name="TextBox 20"/>
          <p:cNvSpPr txBox="1"/>
          <p:nvPr/>
        </p:nvSpPr>
        <p:spPr>
          <a:xfrm>
            <a:off x="876300" y="1320800"/>
            <a:ext cx="14490700" cy="596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3900" b="1">
                <a:solidFill>
                  <a:srgbClr val="34547E"/>
                </a:solidFill>
                <a:latin typeface="&quot;Yeseva One&quot;"/>
              </a:rPr>
              <a:t>ÍNDEX DE CONTINGUTS</a:t>
            </a:r>
            <a:endParaRPr lang="en-US" sz="1100"/>
          </a:p>
        </p:txBody>
      </p:sp>
      <p:sp>
        <p:nvSpPr>
          <p:cNvPr id="21" name="TextBox 21"/>
          <p:cNvSpPr txBox="1"/>
          <p:nvPr/>
        </p:nvSpPr>
        <p:spPr>
          <a:xfrm>
            <a:off x="1092200" y="2298700"/>
            <a:ext cx="3048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400" b="1">
                <a:solidFill>
                  <a:srgbClr val="3A5E8E"/>
                </a:solidFill>
                <a:highlight>
                  <a:srgbClr val="000000">
                    <a:alpha val="0"/>
                  </a:srgbClr>
                </a:highlight>
                <a:latin typeface="&quot;Yeseva One&quot;"/>
              </a:rPr>
              <a:t>1</a:t>
            </a:r>
            <a:endParaRPr lang="en-US" sz="1100"/>
          </a:p>
        </p:txBody>
      </p:sp>
      <p:sp>
        <p:nvSpPr>
          <p:cNvPr id="22" name="TextBox 22"/>
          <p:cNvSpPr txBox="1"/>
          <p:nvPr/>
        </p:nvSpPr>
        <p:spPr>
          <a:xfrm>
            <a:off x="4775200" y="2298700"/>
            <a:ext cx="3048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400" b="1">
                <a:solidFill>
                  <a:srgbClr val="3A5E8E"/>
                </a:solidFill>
                <a:highlight>
                  <a:srgbClr val="000000">
                    <a:alpha val="0"/>
                  </a:srgbClr>
                </a:highlight>
                <a:latin typeface="&quot;Yeseva One&quot;"/>
              </a:rPr>
              <a:t>2</a:t>
            </a:r>
            <a:endParaRPr lang="en-US" sz="1100"/>
          </a:p>
        </p:txBody>
      </p:sp>
      <p:sp>
        <p:nvSpPr>
          <p:cNvPr id="23" name="TextBox 23"/>
          <p:cNvSpPr txBox="1"/>
          <p:nvPr/>
        </p:nvSpPr>
        <p:spPr>
          <a:xfrm>
            <a:off x="8470900" y="2298700"/>
            <a:ext cx="3048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400" b="1">
                <a:solidFill>
                  <a:srgbClr val="3A5E8E"/>
                </a:solidFill>
                <a:highlight>
                  <a:srgbClr val="000000">
                    <a:alpha val="0"/>
                  </a:srgbClr>
                </a:highlight>
                <a:latin typeface="&quot;Yeseva One&quot;"/>
              </a:rPr>
              <a:t>3</a:t>
            </a:r>
            <a:endParaRPr lang="en-US" sz="1100"/>
          </a:p>
        </p:txBody>
      </p:sp>
      <p:sp>
        <p:nvSpPr>
          <p:cNvPr id="24" name="TextBox 24"/>
          <p:cNvSpPr txBox="1"/>
          <p:nvPr/>
        </p:nvSpPr>
        <p:spPr>
          <a:xfrm>
            <a:off x="12166600" y="2298700"/>
            <a:ext cx="3048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400" b="1">
                <a:solidFill>
                  <a:srgbClr val="3A5E8E"/>
                </a:solidFill>
                <a:highlight>
                  <a:srgbClr val="000000">
                    <a:alpha val="0"/>
                  </a:srgbClr>
                </a:highlight>
                <a:latin typeface="&quot;Yeseva One&quot;"/>
              </a:rPr>
              <a:t>4</a:t>
            </a:r>
            <a:endParaRPr lang="en-US" sz="1100"/>
          </a:p>
        </p:txBody>
      </p:sp>
      <p:sp>
        <p:nvSpPr>
          <p:cNvPr id="25" name="TextBox 25"/>
          <p:cNvSpPr txBox="1"/>
          <p:nvPr/>
        </p:nvSpPr>
        <p:spPr>
          <a:xfrm>
            <a:off x="1066800" y="4533900"/>
            <a:ext cx="3048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400" b="1">
                <a:solidFill>
                  <a:srgbClr val="3A5E8E"/>
                </a:solidFill>
                <a:highlight>
                  <a:srgbClr val="000000">
                    <a:alpha val="0"/>
                  </a:srgbClr>
                </a:highlight>
                <a:latin typeface="&quot;Yeseva One&quot;"/>
              </a:rPr>
              <a:t>5</a:t>
            </a:r>
            <a:endParaRPr lang="en-US" sz="1100"/>
          </a:p>
        </p:txBody>
      </p:sp>
      <p:sp>
        <p:nvSpPr>
          <p:cNvPr id="26" name="TextBox 26"/>
          <p:cNvSpPr txBox="1"/>
          <p:nvPr/>
        </p:nvSpPr>
        <p:spPr>
          <a:xfrm>
            <a:off x="4762500" y="4533900"/>
            <a:ext cx="3048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400" b="1">
                <a:solidFill>
                  <a:srgbClr val="3A5E8E"/>
                </a:solidFill>
                <a:highlight>
                  <a:srgbClr val="000000">
                    <a:alpha val="0"/>
                  </a:srgbClr>
                </a:highlight>
                <a:latin typeface="&quot;Yeseva One&quot;"/>
              </a:rPr>
              <a:t>6</a:t>
            </a:r>
            <a:endParaRPr lang="en-US" sz="1100"/>
          </a:p>
        </p:txBody>
      </p:sp>
      <p:sp>
        <p:nvSpPr>
          <p:cNvPr id="27" name="TextBox 27"/>
          <p:cNvSpPr txBox="1"/>
          <p:nvPr/>
        </p:nvSpPr>
        <p:spPr>
          <a:xfrm>
            <a:off x="8483600" y="4533900"/>
            <a:ext cx="3048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400" b="1">
                <a:solidFill>
                  <a:srgbClr val="3A5E8E"/>
                </a:solidFill>
                <a:highlight>
                  <a:srgbClr val="000000">
                    <a:alpha val="0"/>
                  </a:srgbClr>
                </a:highlight>
                <a:latin typeface="&quot;Yeseva One&quot;"/>
              </a:rPr>
              <a:t>7</a:t>
            </a:r>
            <a:endParaRPr lang="en-US" sz="1100"/>
          </a:p>
        </p:txBody>
      </p:sp>
      <p:sp>
        <p:nvSpPr>
          <p:cNvPr id="28" name="TextBox 28"/>
          <p:cNvSpPr txBox="1"/>
          <p:nvPr/>
        </p:nvSpPr>
        <p:spPr>
          <a:xfrm>
            <a:off x="12166600" y="4533900"/>
            <a:ext cx="3048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400" b="1">
                <a:solidFill>
                  <a:srgbClr val="3A5E8E"/>
                </a:solidFill>
                <a:highlight>
                  <a:srgbClr val="000000">
                    <a:alpha val="0"/>
                  </a:srgbClr>
                </a:highlight>
                <a:latin typeface="&quot;Yeseva One&quot;"/>
              </a:rPr>
              <a:t>8</a:t>
            </a:r>
            <a:endParaRPr lang="en-US" sz="1100"/>
          </a:p>
        </p:txBody>
      </p:sp>
      <p:sp>
        <p:nvSpPr>
          <p:cNvPr id="29" name="TextBox 29"/>
          <p:cNvSpPr txBox="1"/>
          <p:nvPr/>
        </p:nvSpPr>
        <p:spPr>
          <a:xfrm>
            <a:off x="876300" y="5943600"/>
            <a:ext cx="14490700" cy="444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400" b="1">
                <a:solidFill>
                  <a:srgbClr val="34547E"/>
                </a:solidFill>
                <a:latin typeface="&quot;Yeseva One&quot;"/>
              </a:rPr>
              <a:t>Objectiu</a:t>
            </a:r>
            <a:endParaRPr lang="en-US" sz="1100"/>
          </a:p>
        </p:txBody>
      </p:sp>
      <p:sp>
        <p:nvSpPr>
          <p:cNvPr id="30" name="TextBox 30"/>
          <p:cNvSpPr txBox="1"/>
          <p:nvPr/>
        </p:nvSpPr>
        <p:spPr>
          <a:xfrm>
            <a:off x="1689100" y="2298700"/>
            <a:ext cx="2565400" cy="1511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1. Impacte de la IA en el SEO: AI Overviews i zero-click</a:t>
            </a:r>
            <a:endParaRPr lang="en-US" sz="1100"/>
          </a:p>
        </p:txBody>
      </p:sp>
      <p:sp>
        <p:nvSpPr>
          <p:cNvPr id="31" name="TextBox 31"/>
          <p:cNvSpPr txBox="1"/>
          <p:nvPr/>
        </p:nvSpPr>
        <p:spPr>
          <a:xfrm>
            <a:off x="5397500" y="2298700"/>
            <a:ext cx="2565400" cy="1130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2. Eines d'IA per al SEO amb Claude/ChatGPT</a:t>
            </a:r>
            <a:endParaRPr lang="en-US" sz="1100"/>
          </a:p>
        </p:txBody>
      </p:sp>
      <p:sp>
        <p:nvSpPr>
          <p:cNvPr id="32" name="TextBox 32"/>
          <p:cNvSpPr txBox="1"/>
          <p:nvPr/>
        </p:nvSpPr>
        <p:spPr>
          <a:xfrm>
            <a:off x="9093200" y="2298700"/>
            <a:ext cx="2565400" cy="749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3. Prompts reals per a ModaBCN</a:t>
            </a:r>
            <a:endParaRPr lang="en-US" sz="1100"/>
          </a:p>
        </p:txBody>
      </p:sp>
      <p:sp>
        <p:nvSpPr>
          <p:cNvPr id="33" name="TextBox 33"/>
          <p:cNvSpPr txBox="1"/>
          <p:nvPr/>
        </p:nvSpPr>
        <p:spPr>
          <a:xfrm>
            <a:off x="12801600" y="2298700"/>
            <a:ext cx="2565400" cy="1130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4. SEO per a cerques per veu i contingut multimèdia</a:t>
            </a:r>
            <a:endParaRPr lang="en-US" sz="1100"/>
          </a:p>
        </p:txBody>
      </p:sp>
      <p:sp>
        <p:nvSpPr>
          <p:cNvPr id="34" name="TextBox 34"/>
          <p:cNvSpPr txBox="1"/>
          <p:nvPr/>
        </p:nvSpPr>
        <p:spPr>
          <a:xfrm>
            <a:off x="1689100" y="4521200"/>
            <a:ext cx="2565400" cy="749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5. Anàlisi i monitoratge amb IA</a:t>
            </a:r>
            <a:endParaRPr lang="en-US" sz="1100"/>
          </a:p>
        </p:txBody>
      </p:sp>
      <p:sp>
        <p:nvSpPr>
          <p:cNvPr id="35" name="TextBox 35"/>
          <p:cNvSpPr txBox="1"/>
          <p:nvPr/>
        </p:nvSpPr>
        <p:spPr>
          <a:xfrm>
            <a:off x="5397500" y="4521200"/>
            <a:ext cx="2565400" cy="1130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6. L'estructura QAE: Com aparèixer a les AI Overviews</a:t>
            </a:r>
            <a:endParaRPr lang="en-US" sz="1100"/>
          </a:p>
        </p:txBody>
      </p:sp>
      <p:sp>
        <p:nvSpPr>
          <p:cNvPr id="36" name="TextBox 36"/>
          <p:cNvSpPr txBox="1"/>
          <p:nvPr/>
        </p:nvSpPr>
        <p:spPr>
          <a:xfrm>
            <a:off x="9093200" y="4521200"/>
            <a:ext cx="2565400" cy="749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7. Exercici pràctic final</a:t>
            </a:r>
            <a:endParaRPr lang="en-US" sz="1100"/>
          </a:p>
        </p:txBody>
      </p:sp>
      <p:sp>
        <p:nvSpPr>
          <p:cNvPr id="37" name="TextBox 37"/>
          <p:cNvSpPr txBox="1"/>
          <p:nvPr/>
        </p:nvSpPr>
        <p:spPr>
          <a:xfrm>
            <a:off x="12801600" y="4521200"/>
            <a:ext cx="25654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8. Eines i recursos</a:t>
            </a:r>
            <a:endParaRPr lang="en-US" sz="1100"/>
          </a:p>
        </p:txBody>
      </p:sp>
      <p:sp>
        <p:nvSpPr>
          <p:cNvPr id="38" name="TextBox 38"/>
          <p:cNvSpPr txBox="1"/>
          <p:nvPr/>
        </p:nvSpPr>
        <p:spPr>
          <a:xfrm>
            <a:off x="876300" y="6680200"/>
            <a:ext cx="14490700" cy="1130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A la Sessió 1 vau aprendre SEO tradicional amb el cas ModaBCN. Ara veurem com la IA canvia el joc: AI Overviews de Google, generació de contingut amb Claude, cerques per veu, i com crear contingut que la IA de Google citi com a font.</a:t>
            </a:r>
            <a:endParaRPr lang="en-US" sz="1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F6F8FC">
              <a:alpha val="60000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876300" y="4254500"/>
            <a:ext cx="14490700" cy="18796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4" name="AutoShape 4"/>
          <p:cNvSpPr/>
          <p:nvPr/>
        </p:nvSpPr>
        <p:spPr>
          <a:xfrm>
            <a:off x="876300" y="4254500"/>
            <a:ext cx="14490700" cy="1879600"/>
          </a:xfrm>
          <a:prstGeom prst="rect">
            <a:avLst/>
          </a:prstGeom>
          <a:solidFill>
            <a:srgbClr val="CCE0F9"/>
          </a:solidFill>
        </p:spPr>
      </p:sp>
      <p:sp>
        <p:nvSpPr>
          <p:cNvPr id="5" name="TextBox 5"/>
          <p:cNvSpPr txBox="1"/>
          <p:nvPr/>
        </p:nvSpPr>
        <p:spPr>
          <a:xfrm>
            <a:off x="876300" y="1206500"/>
            <a:ext cx="14490700" cy="596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3900" b="1">
                <a:solidFill>
                  <a:srgbClr val="34547E"/>
                </a:solidFill>
                <a:latin typeface="&quot;Yeseva One&quot;"/>
              </a:rPr>
              <a:t>1. Impacte de la IA en el SEO</a:t>
            </a:r>
            <a:endParaRPr lang="en-US" sz="1100"/>
          </a:p>
        </p:txBody>
      </p:sp>
      <p:sp>
        <p:nvSpPr>
          <p:cNvPr id="6" name="TextBox 6"/>
          <p:cNvSpPr txBox="1"/>
          <p:nvPr/>
        </p:nvSpPr>
        <p:spPr>
          <a:xfrm>
            <a:off x="876300" y="2095500"/>
            <a:ext cx="14490700" cy="444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900" b="1">
                <a:solidFill>
                  <a:srgbClr val="34547E"/>
                </a:solidFill>
                <a:latin typeface="&quot;Yeseva One&quot;"/>
              </a:rPr>
              <a:t>1.1 AI Overviews: la revolució del zero-click</a:t>
            </a:r>
            <a:endParaRPr lang="en-US" sz="1100"/>
          </a:p>
        </p:txBody>
      </p:sp>
      <p:sp>
        <p:nvSpPr>
          <p:cNvPr id="7" name="TextBox 7"/>
          <p:cNvSpPr txBox="1"/>
          <p:nvPr/>
        </p:nvSpPr>
        <p:spPr>
          <a:xfrm>
            <a:off x="1130300" y="4508500"/>
            <a:ext cx="13982700" cy="444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900" b="1">
                <a:solidFill>
                  <a:srgbClr val="34547E"/>
                </a:solidFill>
                <a:latin typeface="&quot;Yeseva One&quot;"/>
              </a:rPr>
              <a:t>Dades clau 2026</a:t>
            </a:r>
            <a:endParaRPr lang="en-US" sz="1100"/>
          </a:p>
        </p:txBody>
      </p:sp>
      <p:sp>
        <p:nvSpPr>
          <p:cNvPr id="8" name="TextBox 8"/>
          <p:cNvSpPr txBox="1"/>
          <p:nvPr/>
        </p:nvSpPr>
        <p:spPr>
          <a:xfrm>
            <a:off x="876300" y="6426200"/>
            <a:ext cx="14490700" cy="444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900" b="1">
                <a:solidFill>
                  <a:srgbClr val="34547E"/>
                </a:solidFill>
                <a:latin typeface="&quot;Yeseva One&quot;"/>
              </a:rPr>
              <a:t>1.2 RankBrain i BERT</a:t>
            </a:r>
            <a:endParaRPr lang="en-US" sz="1100"/>
          </a:p>
        </p:txBody>
      </p:sp>
      <p:sp>
        <p:nvSpPr>
          <p:cNvPr id="9" name="TextBox 9"/>
          <p:cNvSpPr txBox="1"/>
          <p:nvPr/>
        </p:nvSpPr>
        <p:spPr>
          <a:xfrm>
            <a:off x="876300" y="2832100"/>
            <a:ext cx="14490700" cy="1130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Les AI Overviews de Google (anteriorment SGE) són resums generats per IA que apareixen a la part superior dels resultats de cerca. Responen directament la pregunta de l'usuari sense que hagi de clicar cap resultat. Disponibles a Espanya des de març 2025.</a:t>
            </a:r>
            <a:endParaRPr lang="en-US" sz="1100"/>
          </a:p>
        </p:txBody>
      </p:sp>
      <p:sp>
        <p:nvSpPr>
          <p:cNvPr id="10" name="TextBox 10"/>
          <p:cNvSpPr txBox="1"/>
          <p:nvPr/>
        </p:nvSpPr>
        <p:spPr>
          <a:xfrm>
            <a:off x="1130300" y="5130800"/>
            <a:ext cx="13982700" cy="749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El 60% de les cerques acaben sense cap clic (zero-click). El CTR cau del 15% al 8% quan hi ha AI Overview. Només l'1% clica un link dins l'AI Overview. A Espanya, el 14-16% de cerques mostren AI Overviews.</a:t>
            </a:r>
            <a:endParaRPr lang="en-US" sz="1100"/>
          </a:p>
        </p:txBody>
      </p:sp>
      <p:sp>
        <p:nvSpPr>
          <p:cNvPr id="11" name="TextBox 11"/>
          <p:cNvSpPr txBox="1"/>
          <p:nvPr/>
        </p:nvSpPr>
        <p:spPr>
          <a:xfrm>
            <a:off x="876300" y="7162800"/>
            <a:ext cx="14490700" cy="749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RankBrain (2015): IA que entén cerques ambigües. BERT (2019): Entén el context de cada paraula. Distingeix matisos com 'per a' vs 'de' en una frase.</a:t>
            </a:r>
            <a:endParaRPr lang="en-US" sz="1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F6F8FC">
              <a:alpha val="60000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876300" y="2705100"/>
            <a:ext cx="12700" cy="1409700"/>
          </a:xfrm>
          <a:prstGeom prst="rect">
            <a:avLst/>
          </a:prstGeom>
          <a:solidFill>
            <a:srgbClr val="3A5E8E"/>
          </a:solidFill>
        </p:spPr>
      </p:sp>
      <p:sp>
        <p:nvSpPr>
          <p:cNvPr id="4" name="AutoShape 4"/>
          <p:cNvSpPr/>
          <p:nvPr/>
        </p:nvSpPr>
        <p:spPr>
          <a:xfrm>
            <a:off x="876300" y="4406900"/>
            <a:ext cx="14490700" cy="39497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5" name="AutoShape 5"/>
          <p:cNvSpPr/>
          <p:nvPr/>
        </p:nvSpPr>
        <p:spPr>
          <a:xfrm>
            <a:off x="889000" y="4419600"/>
            <a:ext cx="4356100" cy="558800"/>
          </a:xfrm>
          <a:prstGeom prst="rect">
            <a:avLst/>
          </a:prstGeom>
          <a:solidFill>
            <a:srgbClr val="CCE0F9"/>
          </a:solidFill>
          <a:ln w="12700">
            <a:solidFill>
              <a:srgbClr val="34547E"/>
            </a:solidFill>
          </a:ln>
        </p:spPr>
      </p:sp>
      <p:sp>
        <p:nvSpPr>
          <p:cNvPr id="6" name="AutoShape 6"/>
          <p:cNvSpPr/>
          <p:nvPr/>
        </p:nvSpPr>
        <p:spPr>
          <a:xfrm>
            <a:off x="5257800" y="4419600"/>
            <a:ext cx="6223000" cy="558800"/>
          </a:xfrm>
          <a:prstGeom prst="rect">
            <a:avLst/>
          </a:prstGeom>
          <a:solidFill>
            <a:srgbClr val="CCE0F9"/>
          </a:solidFill>
          <a:ln w="12700">
            <a:solidFill>
              <a:srgbClr val="34547E"/>
            </a:solidFill>
          </a:ln>
        </p:spPr>
      </p:sp>
      <p:sp>
        <p:nvSpPr>
          <p:cNvPr id="7" name="AutoShape 7"/>
          <p:cNvSpPr/>
          <p:nvPr/>
        </p:nvSpPr>
        <p:spPr>
          <a:xfrm>
            <a:off x="11480800" y="4419600"/>
            <a:ext cx="3860800" cy="558800"/>
          </a:xfrm>
          <a:prstGeom prst="rect">
            <a:avLst/>
          </a:prstGeom>
          <a:solidFill>
            <a:srgbClr val="CCE0F9"/>
          </a:solidFill>
          <a:ln w="12700">
            <a:solidFill>
              <a:srgbClr val="34547E"/>
            </a:solidFill>
          </a:ln>
        </p:spPr>
      </p:sp>
      <p:sp>
        <p:nvSpPr>
          <p:cNvPr id="8" name="AutoShape 8"/>
          <p:cNvSpPr/>
          <p:nvPr/>
        </p:nvSpPr>
        <p:spPr>
          <a:xfrm>
            <a:off x="889000" y="4978400"/>
            <a:ext cx="43561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9" name="AutoShape 9"/>
          <p:cNvSpPr/>
          <p:nvPr/>
        </p:nvSpPr>
        <p:spPr>
          <a:xfrm>
            <a:off x="5257800" y="4978400"/>
            <a:ext cx="62230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10" name="AutoShape 10"/>
          <p:cNvSpPr/>
          <p:nvPr/>
        </p:nvSpPr>
        <p:spPr>
          <a:xfrm>
            <a:off x="11480800" y="4978400"/>
            <a:ext cx="38608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11" name="AutoShape 11"/>
          <p:cNvSpPr/>
          <p:nvPr/>
        </p:nvSpPr>
        <p:spPr>
          <a:xfrm>
            <a:off x="889000" y="5537200"/>
            <a:ext cx="43561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12" name="AutoShape 12"/>
          <p:cNvSpPr/>
          <p:nvPr/>
        </p:nvSpPr>
        <p:spPr>
          <a:xfrm>
            <a:off x="5257800" y="5537200"/>
            <a:ext cx="62230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13" name="AutoShape 13"/>
          <p:cNvSpPr/>
          <p:nvPr/>
        </p:nvSpPr>
        <p:spPr>
          <a:xfrm>
            <a:off x="11480800" y="5537200"/>
            <a:ext cx="38608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14" name="AutoShape 14"/>
          <p:cNvSpPr/>
          <p:nvPr/>
        </p:nvSpPr>
        <p:spPr>
          <a:xfrm>
            <a:off x="889000" y="6096000"/>
            <a:ext cx="43561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15" name="AutoShape 15"/>
          <p:cNvSpPr/>
          <p:nvPr/>
        </p:nvSpPr>
        <p:spPr>
          <a:xfrm>
            <a:off x="5257800" y="6096000"/>
            <a:ext cx="62230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16" name="AutoShape 16"/>
          <p:cNvSpPr/>
          <p:nvPr/>
        </p:nvSpPr>
        <p:spPr>
          <a:xfrm>
            <a:off x="11480800" y="6096000"/>
            <a:ext cx="38608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17" name="AutoShape 17"/>
          <p:cNvSpPr/>
          <p:nvPr/>
        </p:nvSpPr>
        <p:spPr>
          <a:xfrm>
            <a:off x="889000" y="6654800"/>
            <a:ext cx="43561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18" name="AutoShape 18"/>
          <p:cNvSpPr/>
          <p:nvPr/>
        </p:nvSpPr>
        <p:spPr>
          <a:xfrm>
            <a:off x="5257800" y="6654800"/>
            <a:ext cx="62230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19" name="AutoShape 19"/>
          <p:cNvSpPr/>
          <p:nvPr/>
        </p:nvSpPr>
        <p:spPr>
          <a:xfrm>
            <a:off x="11480800" y="6654800"/>
            <a:ext cx="38608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20" name="AutoShape 20"/>
          <p:cNvSpPr/>
          <p:nvPr/>
        </p:nvSpPr>
        <p:spPr>
          <a:xfrm>
            <a:off x="889000" y="7226300"/>
            <a:ext cx="43561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21" name="AutoShape 21"/>
          <p:cNvSpPr/>
          <p:nvPr/>
        </p:nvSpPr>
        <p:spPr>
          <a:xfrm>
            <a:off x="5257800" y="7226300"/>
            <a:ext cx="62230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22" name="AutoShape 22"/>
          <p:cNvSpPr/>
          <p:nvPr/>
        </p:nvSpPr>
        <p:spPr>
          <a:xfrm>
            <a:off x="11480800" y="7226300"/>
            <a:ext cx="38608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23" name="AutoShape 23"/>
          <p:cNvSpPr/>
          <p:nvPr/>
        </p:nvSpPr>
        <p:spPr>
          <a:xfrm>
            <a:off x="889000" y="7785100"/>
            <a:ext cx="43561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24" name="AutoShape 24"/>
          <p:cNvSpPr/>
          <p:nvPr/>
        </p:nvSpPr>
        <p:spPr>
          <a:xfrm>
            <a:off x="5257800" y="7785100"/>
            <a:ext cx="62230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25" name="AutoShape 25"/>
          <p:cNvSpPr/>
          <p:nvPr/>
        </p:nvSpPr>
        <p:spPr>
          <a:xfrm>
            <a:off x="11480800" y="7785100"/>
            <a:ext cx="3860800" cy="558800"/>
          </a:xfrm>
          <a:prstGeom prst="rect">
            <a:avLst/>
          </a:prstGeom>
          <a:solidFill>
            <a:srgbClr val="000000">
              <a:alpha val="0"/>
            </a:srgbClr>
          </a:solidFill>
          <a:ln w="12700">
            <a:solidFill>
              <a:srgbClr val="34547E"/>
            </a:solidFill>
          </a:ln>
        </p:spPr>
      </p:sp>
      <p:sp>
        <p:nvSpPr>
          <p:cNvPr id="26" name="TextBox 26"/>
          <p:cNvSpPr txBox="1"/>
          <p:nvPr/>
        </p:nvSpPr>
        <p:spPr>
          <a:xfrm>
            <a:off x="876300" y="774700"/>
            <a:ext cx="14490700" cy="596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3900" b="1">
                <a:solidFill>
                  <a:srgbClr val="34547E"/>
                </a:solidFill>
                <a:latin typeface="&quot;Yeseva One&quot;"/>
              </a:rPr>
              <a:t>2. Eines d'IA per al SEO</a:t>
            </a:r>
            <a:endParaRPr lang="en-US" sz="1100"/>
          </a:p>
        </p:txBody>
      </p:sp>
      <p:sp>
        <p:nvSpPr>
          <p:cNvPr id="27" name="TextBox 27"/>
          <p:cNvSpPr txBox="1"/>
          <p:nvPr/>
        </p:nvSpPr>
        <p:spPr>
          <a:xfrm>
            <a:off x="876300" y="1663700"/>
            <a:ext cx="14490700" cy="749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Claude (d'Anthropic) i ChatGPT (d'OpenAI) són les eines principals per generar contingut SEO: title tags, meta descriptions, descripcions, articles, Schema JSON-LD. La clau és saber fer prompts efectius.</a:t>
            </a:r>
            <a:endParaRPr lang="en-US" sz="1100"/>
          </a:p>
        </p:txBody>
      </p:sp>
      <p:sp>
        <p:nvSpPr>
          <p:cNvPr id="28" name="TextBox 28"/>
          <p:cNvSpPr txBox="1"/>
          <p:nvPr/>
        </p:nvSpPr>
        <p:spPr>
          <a:xfrm>
            <a:off x="1130300" y="2705100"/>
            <a:ext cx="142367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Important: IA com a assistent, no substitut</a:t>
            </a:r>
            <a:endParaRPr lang="en-US" sz="1100"/>
          </a:p>
        </p:txBody>
      </p:sp>
      <p:sp>
        <p:nvSpPr>
          <p:cNvPr id="29" name="TextBox 29"/>
          <p:cNvSpPr txBox="1"/>
          <p:nvPr/>
        </p:nvSpPr>
        <p:spPr>
          <a:xfrm>
            <a:off x="1130300" y="3365500"/>
            <a:ext cx="14236700" cy="749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La IA genera esborranys excel·lents, però cal revisar, personalitzar i afegir experiència pròpia. Google premia E-E-A-T (Experiència, Expertesa, Autoritat, Confiança) — el toc humà és imprescindible.</a:t>
            </a:r>
            <a:endParaRPr lang="en-US" sz="1100"/>
          </a:p>
        </p:txBody>
      </p:sp>
      <p:sp>
        <p:nvSpPr>
          <p:cNvPr id="30" name="TextBox 30"/>
          <p:cNvSpPr txBox="1"/>
          <p:nvPr/>
        </p:nvSpPr>
        <p:spPr>
          <a:xfrm>
            <a:off x="977900" y="4508500"/>
            <a:ext cx="41783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Eina</a:t>
            </a:r>
            <a:endParaRPr lang="en-US" sz="1100"/>
          </a:p>
        </p:txBody>
      </p:sp>
      <p:sp>
        <p:nvSpPr>
          <p:cNvPr id="31" name="TextBox 31"/>
          <p:cNvSpPr txBox="1"/>
          <p:nvPr/>
        </p:nvSpPr>
        <p:spPr>
          <a:xfrm>
            <a:off x="5346700" y="4508500"/>
            <a:ext cx="60452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Funció</a:t>
            </a:r>
            <a:endParaRPr lang="en-US" sz="1100"/>
          </a:p>
        </p:txBody>
      </p:sp>
      <p:sp>
        <p:nvSpPr>
          <p:cNvPr id="32" name="TextBox 32"/>
          <p:cNvSpPr txBox="1"/>
          <p:nvPr/>
        </p:nvSpPr>
        <p:spPr>
          <a:xfrm>
            <a:off x="11582400" y="4508500"/>
            <a:ext cx="36830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Preu</a:t>
            </a:r>
            <a:endParaRPr lang="en-US" sz="1100"/>
          </a:p>
        </p:txBody>
      </p:sp>
      <p:sp>
        <p:nvSpPr>
          <p:cNvPr id="33" name="TextBox 33"/>
          <p:cNvSpPr txBox="1"/>
          <p:nvPr/>
        </p:nvSpPr>
        <p:spPr>
          <a:xfrm>
            <a:off x="977900" y="5067300"/>
            <a:ext cx="41783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Claude (claude.ai)</a:t>
            </a:r>
            <a:endParaRPr lang="en-US" sz="1100"/>
          </a:p>
        </p:txBody>
      </p:sp>
      <p:sp>
        <p:nvSpPr>
          <p:cNvPr id="34" name="TextBox 34"/>
          <p:cNvSpPr txBox="1"/>
          <p:nvPr/>
        </p:nvSpPr>
        <p:spPr>
          <a:xfrm>
            <a:off x="5346700" y="5067300"/>
            <a:ext cx="60452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Generació contingut, anàlisi, codi</a:t>
            </a:r>
            <a:endParaRPr lang="en-US" sz="1100"/>
          </a:p>
        </p:txBody>
      </p:sp>
      <p:sp>
        <p:nvSpPr>
          <p:cNvPr id="35" name="TextBox 35"/>
          <p:cNvSpPr txBox="1"/>
          <p:nvPr/>
        </p:nvSpPr>
        <p:spPr>
          <a:xfrm>
            <a:off x="11582400" y="5067300"/>
            <a:ext cx="36830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Gratuït / Pro 20$/mes</a:t>
            </a:r>
            <a:endParaRPr lang="en-US" sz="1100"/>
          </a:p>
        </p:txBody>
      </p:sp>
      <p:sp>
        <p:nvSpPr>
          <p:cNvPr id="36" name="TextBox 36"/>
          <p:cNvSpPr txBox="1"/>
          <p:nvPr/>
        </p:nvSpPr>
        <p:spPr>
          <a:xfrm>
            <a:off x="977900" y="5626100"/>
            <a:ext cx="41783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ChatGPT (chat.openai.com)</a:t>
            </a:r>
            <a:endParaRPr lang="en-US" sz="1100"/>
          </a:p>
        </p:txBody>
      </p:sp>
      <p:sp>
        <p:nvSpPr>
          <p:cNvPr id="37" name="TextBox 37"/>
          <p:cNvSpPr txBox="1"/>
          <p:nvPr/>
        </p:nvSpPr>
        <p:spPr>
          <a:xfrm>
            <a:off x="5346700" y="5626100"/>
            <a:ext cx="60452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Generació contingut, codi</a:t>
            </a:r>
            <a:endParaRPr lang="en-US" sz="1100"/>
          </a:p>
        </p:txBody>
      </p:sp>
      <p:sp>
        <p:nvSpPr>
          <p:cNvPr id="38" name="TextBox 38"/>
          <p:cNvSpPr txBox="1"/>
          <p:nvPr/>
        </p:nvSpPr>
        <p:spPr>
          <a:xfrm>
            <a:off x="11582400" y="5626100"/>
            <a:ext cx="36830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Gratuït / Plus 20$/mes</a:t>
            </a:r>
            <a:endParaRPr lang="en-US" sz="1100"/>
          </a:p>
        </p:txBody>
      </p:sp>
      <p:sp>
        <p:nvSpPr>
          <p:cNvPr id="39" name="TextBox 39"/>
          <p:cNvSpPr txBox="1"/>
          <p:nvPr/>
        </p:nvSpPr>
        <p:spPr>
          <a:xfrm>
            <a:off x="977900" y="6184900"/>
            <a:ext cx="41783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Surfer SEO</a:t>
            </a:r>
            <a:endParaRPr lang="en-US" sz="1100"/>
          </a:p>
        </p:txBody>
      </p:sp>
      <p:sp>
        <p:nvSpPr>
          <p:cNvPr id="40" name="TextBox 40"/>
          <p:cNvSpPr txBox="1"/>
          <p:nvPr/>
        </p:nvSpPr>
        <p:spPr>
          <a:xfrm>
            <a:off x="5346700" y="6184900"/>
            <a:ext cx="60452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Optimització contingut vs competidors</a:t>
            </a:r>
            <a:endParaRPr lang="en-US" sz="1100"/>
          </a:p>
        </p:txBody>
      </p:sp>
      <p:sp>
        <p:nvSpPr>
          <p:cNvPr id="41" name="TextBox 41"/>
          <p:cNvSpPr txBox="1"/>
          <p:nvPr/>
        </p:nvSpPr>
        <p:spPr>
          <a:xfrm>
            <a:off x="11582400" y="6184900"/>
            <a:ext cx="36830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Des de 89$/mes</a:t>
            </a:r>
            <a:endParaRPr lang="en-US" sz="1100"/>
          </a:p>
        </p:txBody>
      </p:sp>
      <p:sp>
        <p:nvSpPr>
          <p:cNvPr id="42" name="TextBox 42"/>
          <p:cNvSpPr txBox="1"/>
          <p:nvPr/>
        </p:nvSpPr>
        <p:spPr>
          <a:xfrm>
            <a:off x="977900" y="6756400"/>
            <a:ext cx="41783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NeuronWriter</a:t>
            </a:r>
            <a:endParaRPr lang="en-US" sz="1100"/>
          </a:p>
        </p:txBody>
      </p:sp>
      <p:sp>
        <p:nvSpPr>
          <p:cNvPr id="43" name="TextBox 43"/>
          <p:cNvSpPr txBox="1"/>
          <p:nvPr/>
        </p:nvSpPr>
        <p:spPr>
          <a:xfrm>
            <a:off x="5346700" y="6756400"/>
            <a:ext cx="60452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Editor contingut amb IA i NLP</a:t>
            </a:r>
            <a:endParaRPr lang="en-US" sz="1100"/>
          </a:p>
        </p:txBody>
      </p:sp>
      <p:sp>
        <p:nvSpPr>
          <p:cNvPr id="44" name="TextBox 44"/>
          <p:cNvSpPr txBox="1"/>
          <p:nvPr/>
        </p:nvSpPr>
        <p:spPr>
          <a:xfrm>
            <a:off x="11582400" y="6756400"/>
            <a:ext cx="36830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Des de 19$/mes</a:t>
            </a:r>
            <a:endParaRPr lang="en-US" sz="1100"/>
          </a:p>
        </p:txBody>
      </p:sp>
      <p:sp>
        <p:nvSpPr>
          <p:cNvPr id="45" name="TextBox 45"/>
          <p:cNvSpPr txBox="1"/>
          <p:nvPr/>
        </p:nvSpPr>
        <p:spPr>
          <a:xfrm>
            <a:off x="977900" y="7315200"/>
            <a:ext cx="41783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Screaming Frog</a:t>
            </a:r>
            <a:endParaRPr lang="en-US" sz="1100"/>
          </a:p>
        </p:txBody>
      </p:sp>
      <p:sp>
        <p:nvSpPr>
          <p:cNvPr id="46" name="TextBox 46"/>
          <p:cNvSpPr txBox="1"/>
          <p:nvPr/>
        </p:nvSpPr>
        <p:spPr>
          <a:xfrm>
            <a:off x="5346700" y="7315200"/>
            <a:ext cx="60452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Auditoria tècnica + integració IA</a:t>
            </a:r>
            <a:endParaRPr lang="en-US" sz="1100"/>
          </a:p>
        </p:txBody>
      </p:sp>
      <p:sp>
        <p:nvSpPr>
          <p:cNvPr id="47" name="TextBox 47"/>
          <p:cNvSpPr txBox="1"/>
          <p:nvPr/>
        </p:nvSpPr>
        <p:spPr>
          <a:xfrm>
            <a:off x="11582400" y="7315200"/>
            <a:ext cx="36830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Gratuït (500) / 259$/any</a:t>
            </a:r>
            <a:endParaRPr lang="en-US" sz="1100"/>
          </a:p>
        </p:txBody>
      </p:sp>
      <p:sp>
        <p:nvSpPr>
          <p:cNvPr id="48" name="TextBox 48"/>
          <p:cNvSpPr txBox="1"/>
          <p:nvPr/>
        </p:nvSpPr>
        <p:spPr>
          <a:xfrm>
            <a:off x="977900" y="7874000"/>
            <a:ext cx="41783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Perplexity AI</a:t>
            </a:r>
            <a:endParaRPr lang="en-US" sz="1100"/>
          </a:p>
        </p:txBody>
      </p:sp>
      <p:sp>
        <p:nvSpPr>
          <p:cNvPr id="49" name="TextBox 49"/>
          <p:cNvSpPr txBox="1"/>
          <p:nvPr/>
        </p:nvSpPr>
        <p:spPr>
          <a:xfrm>
            <a:off x="5346700" y="7874000"/>
            <a:ext cx="60452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Cerca amb IA i citació fonts</a:t>
            </a:r>
            <a:endParaRPr lang="en-US" sz="1100"/>
          </a:p>
        </p:txBody>
      </p:sp>
      <p:sp>
        <p:nvSpPr>
          <p:cNvPr id="50" name="TextBox 50"/>
          <p:cNvSpPr txBox="1"/>
          <p:nvPr/>
        </p:nvSpPr>
        <p:spPr>
          <a:xfrm>
            <a:off x="11582400" y="7874000"/>
            <a:ext cx="3683000" cy="368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Gratuït / Pro 20$/mes</a:t>
            </a:r>
            <a:endParaRPr lang="en-US" sz="1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rgbClr val="F6F8FC">
              <a:alpha val="60000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876300" y="1739900"/>
            <a:ext cx="14490700" cy="69342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4" name="AutoShape 4"/>
          <p:cNvSpPr/>
          <p:nvPr/>
        </p:nvSpPr>
        <p:spPr>
          <a:xfrm>
            <a:off x="876300" y="1739900"/>
            <a:ext cx="3429000" cy="4838700"/>
          </a:xfrm>
          <a:prstGeom prst="rect">
            <a:avLst/>
          </a:prstGeom>
          <a:solidFill>
            <a:srgbClr val="CCE0F9"/>
          </a:solidFill>
        </p:spPr>
      </p:sp>
      <p:sp>
        <p:nvSpPr>
          <p:cNvPr id="5" name="AutoShape 5"/>
          <p:cNvSpPr/>
          <p:nvPr/>
        </p:nvSpPr>
        <p:spPr>
          <a:xfrm>
            <a:off x="1257300" y="1905000"/>
            <a:ext cx="495300" cy="495300"/>
          </a:xfrm>
          <a:prstGeom prst="roundRect">
            <a:avLst>
              <a:gd name="adj" fmla="val 48717"/>
            </a:avLst>
          </a:prstGeom>
          <a:solidFill>
            <a:srgbClr val="3A5E8E"/>
          </a:solidFill>
        </p:spPr>
      </p:sp>
      <p:sp>
        <p:nvSpPr>
          <p:cNvPr id="6" name="AutoShape 6"/>
          <p:cNvSpPr/>
          <p:nvPr/>
        </p:nvSpPr>
        <p:spPr>
          <a:xfrm>
            <a:off x="4559300" y="1739900"/>
            <a:ext cx="3429000" cy="4838700"/>
          </a:xfrm>
          <a:prstGeom prst="rect">
            <a:avLst/>
          </a:prstGeom>
          <a:solidFill>
            <a:srgbClr val="CCE0F9"/>
          </a:solidFill>
        </p:spPr>
      </p:sp>
      <p:sp>
        <p:nvSpPr>
          <p:cNvPr id="7" name="AutoShape 7"/>
          <p:cNvSpPr/>
          <p:nvPr/>
        </p:nvSpPr>
        <p:spPr>
          <a:xfrm>
            <a:off x="4940300" y="1905000"/>
            <a:ext cx="495300" cy="495300"/>
          </a:xfrm>
          <a:prstGeom prst="roundRect">
            <a:avLst>
              <a:gd name="adj" fmla="val 48717"/>
            </a:avLst>
          </a:prstGeom>
          <a:solidFill>
            <a:srgbClr val="3A5E8E"/>
          </a:solidFill>
        </p:spPr>
      </p:sp>
      <p:sp>
        <p:nvSpPr>
          <p:cNvPr id="8" name="AutoShape 8"/>
          <p:cNvSpPr/>
          <p:nvPr/>
        </p:nvSpPr>
        <p:spPr>
          <a:xfrm>
            <a:off x="8242300" y="1739900"/>
            <a:ext cx="3429000" cy="4838700"/>
          </a:xfrm>
          <a:prstGeom prst="rect">
            <a:avLst/>
          </a:prstGeom>
          <a:solidFill>
            <a:srgbClr val="CCE0F9"/>
          </a:solidFill>
        </p:spPr>
      </p:sp>
      <p:sp>
        <p:nvSpPr>
          <p:cNvPr id="9" name="AutoShape 9"/>
          <p:cNvSpPr/>
          <p:nvPr/>
        </p:nvSpPr>
        <p:spPr>
          <a:xfrm>
            <a:off x="8623300" y="1905000"/>
            <a:ext cx="495300" cy="495300"/>
          </a:xfrm>
          <a:prstGeom prst="roundRect">
            <a:avLst>
              <a:gd name="adj" fmla="val 48717"/>
            </a:avLst>
          </a:prstGeom>
          <a:solidFill>
            <a:srgbClr val="3A5E8E"/>
          </a:solidFill>
        </p:spPr>
      </p:sp>
      <p:sp>
        <p:nvSpPr>
          <p:cNvPr id="10" name="AutoShape 10"/>
          <p:cNvSpPr/>
          <p:nvPr/>
        </p:nvSpPr>
        <p:spPr>
          <a:xfrm>
            <a:off x="11938000" y="1739900"/>
            <a:ext cx="3429000" cy="4838700"/>
          </a:xfrm>
          <a:prstGeom prst="rect">
            <a:avLst/>
          </a:prstGeom>
          <a:solidFill>
            <a:srgbClr val="CCE0F9"/>
          </a:solidFill>
        </p:spPr>
      </p:sp>
      <p:sp>
        <p:nvSpPr>
          <p:cNvPr id="11" name="AutoShape 11"/>
          <p:cNvSpPr/>
          <p:nvPr/>
        </p:nvSpPr>
        <p:spPr>
          <a:xfrm>
            <a:off x="12306300" y="1905000"/>
            <a:ext cx="495300" cy="495300"/>
          </a:xfrm>
          <a:prstGeom prst="roundRect">
            <a:avLst>
              <a:gd name="adj" fmla="val 48717"/>
            </a:avLst>
          </a:prstGeom>
          <a:solidFill>
            <a:srgbClr val="3A5E8E"/>
          </a:solidFill>
        </p:spPr>
      </p:sp>
      <p:sp>
        <p:nvSpPr>
          <p:cNvPr id="12" name="AutoShape 12"/>
          <p:cNvSpPr/>
          <p:nvPr/>
        </p:nvSpPr>
        <p:spPr>
          <a:xfrm>
            <a:off x="876300" y="6743700"/>
            <a:ext cx="14490700" cy="1917700"/>
          </a:xfrm>
          <a:prstGeom prst="rect">
            <a:avLst/>
          </a:prstGeom>
          <a:solidFill>
            <a:srgbClr val="CCE0F9"/>
          </a:solidFill>
        </p:spPr>
      </p:sp>
      <p:sp>
        <p:nvSpPr>
          <p:cNvPr id="13" name="AutoShape 13"/>
          <p:cNvSpPr/>
          <p:nvPr/>
        </p:nvSpPr>
        <p:spPr>
          <a:xfrm>
            <a:off x="1257300" y="6921500"/>
            <a:ext cx="495300" cy="495300"/>
          </a:xfrm>
          <a:prstGeom prst="roundRect">
            <a:avLst>
              <a:gd name="adj" fmla="val 48717"/>
            </a:avLst>
          </a:prstGeom>
          <a:solidFill>
            <a:srgbClr val="3A5E8E"/>
          </a:solidFill>
        </p:spPr>
      </p:sp>
      <p:sp>
        <p:nvSpPr>
          <p:cNvPr id="14" name="TextBox 14"/>
          <p:cNvSpPr txBox="1"/>
          <p:nvPr/>
        </p:nvSpPr>
        <p:spPr>
          <a:xfrm>
            <a:off x="876300" y="457200"/>
            <a:ext cx="14490700" cy="393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600" b="1">
                <a:solidFill>
                  <a:srgbClr val="34547E"/>
                </a:solidFill>
                <a:latin typeface="&quot;Yeseva One&quot;"/>
              </a:rPr>
              <a:t>3. Prompts reals per a ModaBCN</a:t>
            </a:r>
            <a:endParaRPr lang="en-US" sz="1100"/>
          </a:p>
        </p:txBody>
      </p:sp>
      <p:sp>
        <p:nvSpPr>
          <p:cNvPr id="15" name="TextBox 15"/>
          <p:cNvSpPr txBox="1"/>
          <p:nvPr/>
        </p:nvSpPr>
        <p:spPr>
          <a:xfrm>
            <a:off x="1130300" y="2578100"/>
            <a:ext cx="2921000" cy="1206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PROMPT 1 — Title Tags i Meta Descriptions</a:t>
            </a:r>
            <a:endParaRPr lang="en-US" sz="1100"/>
          </a:p>
        </p:txBody>
      </p:sp>
      <p:sp>
        <p:nvSpPr>
          <p:cNvPr id="16" name="TextBox 16"/>
          <p:cNvSpPr txBox="1"/>
          <p:nvPr/>
        </p:nvSpPr>
        <p:spPr>
          <a:xfrm>
            <a:off x="4813300" y="2578100"/>
            <a:ext cx="2921000" cy="901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PROMPT 2 — Descripció de contingut SEO</a:t>
            </a:r>
            <a:endParaRPr lang="en-US" sz="1100"/>
          </a:p>
        </p:txBody>
      </p:sp>
      <p:sp>
        <p:nvSpPr>
          <p:cNvPr id="17" name="TextBox 17"/>
          <p:cNvSpPr txBox="1"/>
          <p:nvPr/>
        </p:nvSpPr>
        <p:spPr>
          <a:xfrm>
            <a:off x="8496300" y="2578100"/>
            <a:ext cx="2921000" cy="901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PROMPT 3 — Keyword Research</a:t>
            </a:r>
            <a:endParaRPr lang="en-US" sz="1100"/>
          </a:p>
        </p:txBody>
      </p:sp>
      <p:sp>
        <p:nvSpPr>
          <p:cNvPr id="18" name="TextBox 18"/>
          <p:cNvSpPr txBox="1"/>
          <p:nvPr/>
        </p:nvSpPr>
        <p:spPr>
          <a:xfrm>
            <a:off x="12179300" y="2578100"/>
            <a:ext cx="2921000" cy="901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PROMPT 4 — Schema JSON-LD</a:t>
            </a:r>
            <a:endParaRPr lang="en-US" sz="1100"/>
          </a:p>
        </p:txBody>
      </p:sp>
      <p:sp>
        <p:nvSpPr>
          <p:cNvPr id="19" name="TextBox 19"/>
          <p:cNvSpPr txBox="1"/>
          <p:nvPr/>
        </p:nvSpPr>
        <p:spPr>
          <a:xfrm>
            <a:off x="1130300" y="7581900"/>
            <a:ext cx="13982700" cy="2921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1900" b="1">
                <a:solidFill>
                  <a:srgbClr val="34547E"/>
                </a:solidFill>
                <a:latin typeface="&quot;Yeseva One&quot;"/>
              </a:rPr>
              <a:t>PROMPT 5 — Auditoria SEO</a:t>
            </a:r>
            <a:endParaRPr lang="en-US" sz="1100"/>
          </a:p>
        </p:txBody>
      </p:sp>
      <p:sp>
        <p:nvSpPr>
          <p:cNvPr id="20" name="TextBox 20"/>
          <p:cNvSpPr txBox="1"/>
          <p:nvPr/>
        </p:nvSpPr>
        <p:spPr>
          <a:xfrm>
            <a:off x="876300" y="1041400"/>
            <a:ext cx="14490700" cy="495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300" b="1">
                <a:solidFill>
                  <a:srgbClr val="34547E"/>
                </a:solidFill>
                <a:latin typeface="&quot;Yeseva One&quot;"/>
              </a:rPr>
              <a:t>A continuació, prompts específics per al cas ModaBCN. Copieu-los, proveu-los en directe i compareu amb els resultats manuals de la Sessió 1.</a:t>
            </a:r>
            <a:endParaRPr lang="en-US" sz="1100"/>
          </a:p>
        </p:txBody>
      </p:sp>
      <p:sp>
        <p:nvSpPr>
          <p:cNvPr id="21" name="TextBox 21"/>
          <p:cNvSpPr txBox="1"/>
          <p:nvPr/>
        </p:nvSpPr>
        <p:spPr>
          <a:xfrm>
            <a:off x="1130300" y="3898900"/>
            <a:ext cx="2921000" cy="2514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300" b="1">
                <a:solidFill>
                  <a:srgbClr val="34547E"/>
                </a:solidFill>
                <a:latin typeface="&quot;Yeseva One&quot;"/>
              </a:rPr>
              <a:t>Genera 5 title tags i 5 meta descriptions per a ModaBCN.cat (botiga roba sostenible al Born). Regles: Title 50-60 caràcters + ubicació, Meta 150-160 caràcters amb diferencial sostenible, català.</a:t>
            </a:r>
            <a:endParaRPr lang="en-US" sz="1100"/>
          </a:p>
        </p:txBody>
      </p:sp>
      <p:sp>
        <p:nvSpPr>
          <p:cNvPr id="22" name="TextBox 22"/>
          <p:cNvSpPr txBox="1"/>
          <p:nvPr/>
        </p:nvSpPr>
        <p:spPr>
          <a:xfrm>
            <a:off x="4813300" y="3594100"/>
            <a:ext cx="2921000" cy="2755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300" b="1">
                <a:solidFill>
                  <a:srgbClr val="34547E"/>
                </a:solidFill>
                <a:latin typeface="&quot;Yeseva One&quot;"/>
              </a:rPr>
              <a:t>Descripció producte 250 paraules per Samarreta Cotó Orgànic (29,90€). Estructura QAE amb H1, primer paràgraf 40-60 paraules sobre 'Per què triar aquesta samarreta?', característiques i beneficis.</a:t>
            </a:r>
            <a:endParaRPr lang="en-US" sz="1100"/>
          </a:p>
        </p:txBody>
      </p:sp>
      <p:sp>
        <p:nvSpPr>
          <p:cNvPr id="23" name="TextBox 23"/>
          <p:cNvSpPr txBox="1"/>
          <p:nvPr/>
        </p:nvSpPr>
        <p:spPr>
          <a:xfrm>
            <a:off x="8496300" y="3594100"/>
            <a:ext cx="2921000" cy="2006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300" b="1">
                <a:solidFill>
                  <a:srgbClr val="34547E"/>
                </a:solidFill>
                <a:latin typeface="&quot;Yeseva One&quot;"/>
              </a:rPr>
              <a:t>Genera 20 keywords: 5 transaccionals, 5 informacionals (què és cotó orgànic GOTS), 5 long tail, 5 local (Born Barcelona). Per cada: volum, dificultat, intenció, URL.</a:t>
            </a:r>
            <a:endParaRPr lang="en-US" sz="1100"/>
          </a:p>
        </p:txBody>
      </p:sp>
      <p:sp>
        <p:nvSpPr>
          <p:cNvPr id="24" name="TextBox 24"/>
          <p:cNvSpPr txBox="1"/>
          <p:nvPr/>
        </p:nvSpPr>
        <p:spPr>
          <a:xfrm>
            <a:off x="12179300" y="3594100"/>
            <a:ext cx="2921000" cy="2260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300" b="1">
                <a:solidFill>
                  <a:srgbClr val="34547E"/>
                </a:solidFill>
                <a:latin typeface="&quot;Yeseva One&quot;"/>
              </a:rPr>
              <a:t>Schema per ModaBCN: Product (Samarreta cotó orgànic, 29,90€, 8 colors, GOTS, rating 4.7/5), ClothingStore (Carrer del Rec 45, Born), FAQPage amb 3 preguntes moda sostenible.</a:t>
            </a:r>
            <a:endParaRPr lang="en-US" sz="1100"/>
          </a:p>
        </p:txBody>
      </p:sp>
      <p:sp>
        <p:nvSpPr>
          <p:cNvPr id="25" name="TextBox 25"/>
          <p:cNvSpPr txBox="1"/>
          <p:nvPr/>
        </p:nvSpPr>
        <p:spPr>
          <a:xfrm>
            <a:off x="1130300" y="8001000"/>
            <a:ext cx="13982700" cy="495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300" b="1">
                <a:solidFill>
                  <a:srgbClr val="34547E"/>
                </a:solidFill>
                <a:latin typeface="&quot;Yeseva One&quot;"/>
              </a:rPr>
              <a:t>Analitza modabcn.cat i puntua 1-10: Title, Meta, H1, Headings, Alt text, Schema, Canonical, Mobile, CWV, Enllaços interns. Per cada: puntuació + problema + solució per botiga moda.</a:t>
            </a:r>
            <a:endParaRPr lang="en-US" sz="1100"/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2070100"/>
            <a:ext cx="165100" cy="1651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700" y="2070100"/>
            <a:ext cx="165100" cy="1651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8400" y="2070100"/>
            <a:ext cx="165100" cy="16510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71400" y="2070100"/>
            <a:ext cx="165100" cy="16510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400" y="7086600"/>
            <a:ext cx="165100" cy="1651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200" noProof="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200" noProof="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1823</Words>
  <Application>Microsoft Office PowerPoint</Application>
  <PresentationFormat>Personalizado</PresentationFormat>
  <Paragraphs>279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15</vt:i4>
      </vt:variant>
    </vt:vector>
  </HeadingPairs>
  <TitlesOfParts>
    <vt:vector size="24" baseType="lpstr">
      <vt:lpstr>"Yeseva One"</vt:lpstr>
      <vt:lpstr>Arial</vt:lpstr>
      <vt:lpstr>Arial Black</vt:lpstr>
      <vt:lpstr>Calibri</vt:lpstr>
      <vt:lpstr>Safiro</vt:lpstr>
      <vt:lpstr>Safiro SemiBold</vt:lpstr>
      <vt:lpstr>Office Theme</vt:lpstr>
      <vt:lpstr>Tema de Office</vt:lpstr>
      <vt:lpstr>4_Tema de Office</vt:lpstr>
      <vt:lpstr>Presentación de PowerPoint</vt:lpstr>
      <vt:lpstr>Sobre Barcelona Activa</vt:lpstr>
      <vt:lpstr>Què fem?</vt:lpstr>
      <vt:lpstr>Xarxa d’equipaments  de Barcelona Activa </vt:lpstr>
      <vt:lpstr>Barcelona Activa està present  a més de 50 punts de la ciutat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admin-david</dc:creator>
  <cp:lastModifiedBy>admin-david</cp:lastModifiedBy>
  <cp:revision>3</cp:revision>
  <dcterms:created xsi:type="dcterms:W3CDTF">2006-08-16T00:00:00Z</dcterms:created>
  <dcterms:modified xsi:type="dcterms:W3CDTF">2026-03-24T05:42:45Z</dcterms:modified>
</cp:coreProperties>
</file>