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71" r:id="rId4"/>
    <p:sldId id="272" r:id="rId5"/>
    <p:sldId id="273" r:id="rId6"/>
    <p:sldId id="274" r:id="rId7"/>
    <p:sldId id="275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6" r:id="rId24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6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3370D0D-3137-5F4F-8C5C-A67137074924}"/>
              </a:ext>
            </a:extLst>
          </p:cNvPr>
          <p:cNvSpPr/>
          <p:nvPr userDrawn="1"/>
        </p:nvSpPr>
        <p:spPr>
          <a:xfrm>
            <a:off x="-1" y="1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1F02EAF6-36C2-4E47-A250-22CD18B82DE7}"/>
              </a:ext>
            </a:extLst>
          </p:cNvPr>
          <p:cNvSpPr/>
          <p:nvPr userDrawn="1"/>
        </p:nvSpPr>
        <p:spPr>
          <a:xfrm rot="5400000">
            <a:off x="-2071167" y="2071166"/>
            <a:ext cx="4616468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CE0F2D"/>
              </a:solidFill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609C4EDA-93E9-B344-A019-204422216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16451"/>
            <a:ext cx="16256000" cy="4527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3D5FE0F3-717A-6041-98FB-21E468F14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764211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 SemiBold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40 pt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xmlns="" id="{E224D48A-996C-124F-A1D0-FD258F519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520954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Regular 40 pt</a:t>
            </a:r>
          </a:p>
        </p:txBody>
      </p:sp>
    </p:spTree>
    <p:extLst>
      <p:ext uri="{BB962C8B-B14F-4D97-AF65-F5344CB8AC3E}">
        <p14:creationId xmlns:p14="http://schemas.microsoft.com/office/powerpoint/2010/main" val="48474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405192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60" y="1366553"/>
            <a:ext cx="10853675" cy="9221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-29013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4" y="2810954"/>
            <a:ext cx="46189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12 pt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0812FAC4-FCB3-EE40-8926-C9F4AA94D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7800" y="2815185"/>
            <a:ext cx="4937235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333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333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333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333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pic>
        <p:nvPicPr>
          <p:cNvPr id="34" name="Imagen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D3FF037-AC8D-0147-A647-9F1ED0283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80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0408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12175067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185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B94A0DA-2082-FD4B-8873-3A9F16CB3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2370" y="3134942"/>
            <a:ext cx="808445" cy="8084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94A17E0-694F-A243-80BA-7DDD608CF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878" y="5584426"/>
            <a:ext cx="808445" cy="8084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C55ACD-3B8F-C64E-A47E-7DBF4BE64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3134942"/>
            <a:ext cx="808445" cy="8084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66C15AA-C3D5-6547-9665-03CC016C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5584426"/>
            <a:ext cx="808445" cy="808445"/>
          </a:xfrm>
          <a:prstGeom prst="rect">
            <a:avLst/>
          </a:prstGeom>
        </p:spPr>
      </p:pic>
      <p:sp>
        <p:nvSpPr>
          <p:cNvPr id="27" name="Marcador de texto 27">
            <a:extLst>
              <a:ext uri="{FF2B5EF4-FFF2-40B4-BE49-F238E27FC236}">
                <a16:creationId xmlns:a16="http://schemas.microsoft.com/office/drawing/2014/main" xmlns="" id="{FB970307-D648-7147-949F-A077DF132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185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2A081F3D-E31B-1C46-A7B8-333ABC7E9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0468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7E2E333F-49EB-F04C-9B25-B34AF05E1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468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C51E9C1D-6D9B-8144-B664-409615C46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185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4BA96B09-B1C3-C444-9116-315E4DF59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185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468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288A0064-6245-6240-9644-58D07577AD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0468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</p:spTree>
    <p:extLst>
      <p:ext uri="{BB962C8B-B14F-4D97-AF65-F5344CB8AC3E}">
        <p14:creationId xmlns:p14="http://schemas.microsoft.com/office/powerpoint/2010/main" val="365196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8107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069C6C1-8CC0-2640-86D8-D5112B1BEB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7211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1" name="Marcador de posición de imagen 2">
            <a:extLst>
              <a:ext uri="{FF2B5EF4-FFF2-40B4-BE49-F238E27FC236}">
                <a16:creationId xmlns:a16="http://schemas.microsoft.com/office/drawing/2014/main" xmlns="" id="{C47E5EEA-CF35-1B4B-80C6-5BFC902E53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211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2" name="Marcador de posición de imagen 2">
            <a:extLst>
              <a:ext uri="{FF2B5EF4-FFF2-40B4-BE49-F238E27FC236}">
                <a16:creationId xmlns:a16="http://schemas.microsoft.com/office/drawing/2014/main" xmlns="" id="{AFCBA41D-C034-B04C-8572-7B024D6092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7211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3" name="Marcador de posición de imagen 2">
            <a:extLst>
              <a:ext uri="{FF2B5EF4-FFF2-40B4-BE49-F238E27FC236}">
                <a16:creationId xmlns:a16="http://schemas.microsoft.com/office/drawing/2014/main" xmlns="" id="{8EBC60E6-71D1-F948-9251-C53440F42D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7211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0" name="Marcador de posición de imagen 2">
            <a:extLst>
              <a:ext uri="{FF2B5EF4-FFF2-40B4-BE49-F238E27FC236}">
                <a16:creationId xmlns:a16="http://schemas.microsoft.com/office/drawing/2014/main" xmlns="" id="{4BF1B58E-44A6-3F46-9FB4-54A367F0E8B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32315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1" name="Marcador de posición de imagen 2">
            <a:extLst>
              <a:ext uri="{FF2B5EF4-FFF2-40B4-BE49-F238E27FC236}">
                <a16:creationId xmlns:a16="http://schemas.microsoft.com/office/drawing/2014/main" xmlns="" id="{281F1764-D3A5-DA45-A161-04E56440FC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32315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2" name="Marcador de posición de imagen 2">
            <a:extLst>
              <a:ext uri="{FF2B5EF4-FFF2-40B4-BE49-F238E27FC236}">
                <a16:creationId xmlns:a16="http://schemas.microsoft.com/office/drawing/2014/main" xmlns="" id="{F07BC4B2-F80C-C245-9BDB-80067A1CC1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2315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6" name="Marcador de posición de imagen 2">
            <a:extLst>
              <a:ext uri="{FF2B5EF4-FFF2-40B4-BE49-F238E27FC236}">
                <a16:creationId xmlns:a16="http://schemas.microsoft.com/office/drawing/2014/main" xmlns="" id="{ACF1046C-025F-7C41-9BDC-AB1497C2EAE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46328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9" name="Marcador de posición de imagen 2">
            <a:extLst>
              <a:ext uri="{FF2B5EF4-FFF2-40B4-BE49-F238E27FC236}">
                <a16:creationId xmlns:a16="http://schemas.microsoft.com/office/drawing/2014/main" xmlns="" id="{E7C3D601-5054-6E48-8593-AE2DFF442D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717419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0" name="Marcador de posición de imagen 2">
            <a:extLst>
              <a:ext uri="{FF2B5EF4-FFF2-40B4-BE49-F238E27FC236}">
                <a16:creationId xmlns:a16="http://schemas.microsoft.com/office/drawing/2014/main" xmlns="" id="{395367DE-DEC0-BD4D-AE72-08CB2029A9D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717419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1" name="Marcador de posición de imagen 2">
            <a:extLst>
              <a:ext uri="{FF2B5EF4-FFF2-40B4-BE49-F238E27FC236}">
                <a16:creationId xmlns:a16="http://schemas.microsoft.com/office/drawing/2014/main" xmlns="" id="{7643A3E4-3B08-5B4B-8266-7E174384BE4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717419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5" name="Marcador de posición de imagen 2">
            <a:extLst>
              <a:ext uri="{FF2B5EF4-FFF2-40B4-BE49-F238E27FC236}">
                <a16:creationId xmlns:a16="http://schemas.microsoft.com/office/drawing/2014/main" xmlns="" id="{2D013C5A-2757-C043-AA54-4C79612C20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731432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29" name="Marcador de texto 27">
            <a:extLst>
              <a:ext uri="{FF2B5EF4-FFF2-40B4-BE49-F238E27FC236}">
                <a16:creationId xmlns:a16="http://schemas.microsoft.com/office/drawing/2014/main" xmlns="" id="{87562BC1-A9C3-934B-8B57-7DD69643E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8107" y="3212213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0" name="Marcador de texto 27">
            <a:extLst>
              <a:ext uri="{FF2B5EF4-FFF2-40B4-BE49-F238E27FC236}">
                <a16:creationId xmlns:a16="http://schemas.microsoft.com/office/drawing/2014/main" xmlns="" id="{1E48B1E9-A360-7740-80AC-D416955A36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05748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7419B1D7-891D-824F-8A35-DFC42BDBD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5748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419DF4A5-35E1-E249-B25A-9F6E98F26B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603389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3" name="Marcador de texto 27">
            <a:extLst>
              <a:ext uri="{FF2B5EF4-FFF2-40B4-BE49-F238E27FC236}">
                <a16:creationId xmlns:a16="http://schemas.microsoft.com/office/drawing/2014/main" xmlns="" id="{7EB220EA-4907-2B46-B49A-BAC2BB71C7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603389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80679FD3-474F-E649-878F-F2B60F4E1B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08107" y="4380077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BB1193BD-7B3D-DD44-A95B-1A1B4F8EDFD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08107" y="4713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7890A241-C0AF-F043-97BD-D21525E75F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05748" y="4380077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8" name="Marcador de texto 27">
            <a:extLst>
              <a:ext uri="{FF2B5EF4-FFF2-40B4-BE49-F238E27FC236}">
                <a16:creationId xmlns:a16="http://schemas.microsoft.com/office/drawing/2014/main" xmlns="" id="{265B7DAF-14DD-3B44-858D-74BD7D6DD3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5748" y="4726588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9" name="Marcador de texto 27">
            <a:extLst>
              <a:ext uri="{FF2B5EF4-FFF2-40B4-BE49-F238E27FC236}">
                <a16:creationId xmlns:a16="http://schemas.microsoft.com/office/drawing/2014/main" xmlns="" id="{6C9F3046-C253-A94B-BCA1-335D3D989E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03389" y="4380078"/>
            <a:ext cx="2850872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0" name="Marcador de texto 27">
            <a:extLst>
              <a:ext uri="{FF2B5EF4-FFF2-40B4-BE49-F238E27FC236}">
                <a16:creationId xmlns:a16="http://schemas.microsoft.com/office/drawing/2014/main" xmlns="" id="{DBE0BB10-E424-FF4A-8879-51CF65DFD29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603389" y="4790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1" name="Marcador de texto 27">
            <a:extLst>
              <a:ext uri="{FF2B5EF4-FFF2-40B4-BE49-F238E27FC236}">
                <a16:creationId xmlns:a16="http://schemas.microsoft.com/office/drawing/2014/main" xmlns="" id="{8A4A1E49-76A0-0647-A23B-78CF0FCDA9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08107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2" name="Marcador de texto 27">
            <a:extLst>
              <a:ext uri="{FF2B5EF4-FFF2-40B4-BE49-F238E27FC236}">
                <a16:creationId xmlns:a16="http://schemas.microsoft.com/office/drawing/2014/main" xmlns="" id="{86761F9B-13AC-134B-95B1-515906CE14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08107" y="631796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3" name="Marcador de texto 27">
            <a:extLst>
              <a:ext uri="{FF2B5EF4-FFF2-40B4-BE49-F238E27FC236}">
                <a16:creationId xmlns:a16="http://schemas.microsoft.com/office/drawing/2014/main" xmlns="" id="{32667542-0746-7B4C-8601-0625BE0B73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748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4" name="Marcador de texto 27">
            <a:extLst>
              <a:ext uri="{FF2B5EF4-FFF2-40B4-BE49-F238E27FC236}">
                <a16:creationId xmlns:a16="http://schemas.microsoft.com/office/drawing/2014/main" xmlns="" id="{3F63EE56-811A-1845-8FE2-83292A8F282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5748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5" name="Marcador de texto 27">
            <a:extLst>
              <a:ext uri="{FF2B5EF4-FFF2-40B4-BE49-F238E27FC236}">
                <a16:creationId xmlns:a16="http://schemas.microsoft.com/office/drawing/2014/main" xmlns="" id="{15A8BCB1-4571-4948-9107-27E0B50C464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2603389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6" name="Marcador de texto 27">
            <a:extLst>
              <a:ext uri="{FF2B5EF4-FFF2-40B4-BE49-F238E27FC236}">
                <a16:creationId xmlns:a16="http://schemas.microsoft.com/office/drawing/2014/main" xmlns="" id="{39AE43EC-86CC-4148-A543-FC7142567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603389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7" name="Marcador de texto 27">
            <a:extLst>
              <a:ext uri="{FF2B5EF4-FFF2-40B4-BE49-F238E27FC236}">
                <a16:creationId xmlns:a16="http://schemas.microsoft.com/office/drawing/2014/main" xmlns="" id="{4E4AD7E0-B55E-5447-8F76-3F31EF74AB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08107" y="7524331"/>
            <a:ext cx="2850872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8" name="Marcador de texto 27">
            <a:extLst>
              <a:ext uri="{FF2B5EF4-FFF2-40B4-BE49-F238E27FC236}">
                <a16:creationId xmlns:a16="http://schemas.microsoft.com/office/drawing/2014/main" xmlns="" id="{FA4B7B4F-BA8A-5D4C-AA8D-DAF7885CBD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08107" y="792217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9" name="Marcador de texto 27">
            <a:extLst>
              <a:ext uri="{FF2B5EF4-FFF2-40B4-BE49-F238E27FC236}">
                <a16:creationId xmlns:a16="http://schemas.microsoft.com/office/drawing/2014/main" xmlns="" id="{95176C4A-8234-2448-B6CA-0A44544349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05748" y="7524331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0" name="Marcador de texto 27">
            <a:extLst>
              <a:ext uri="{FF2B5EF4-FFF2-40B4-BE49-F238E27FC236}">
                <a16:creationId xmlns:a16="http://schemas.microsoft.com/office/drawing/2014/main" xmlns="" id="{6E1545DD-F2E2-EF42-BFA5-5ECF9ED60C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05748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51" name="Marcador de texto 27">
            <a:extLst>
              <a:ext uri="{FF2B5EF4-FFF2-40B4-BE49-F238E27FC236}">
                <a16:creationId xmlns:a16="http://schemas.microsoft.com/office/drawing/2014/main" xmlns="" id="{D257E612-107C-414A-9904-E1EB2D20737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03389" y="7524331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3" name="Marcador de texto 27">
            <a:extLst>
              <a:ext uri="{FF2B5EF4-FFF2-40B4-BE49-F238E27FC236}">
                <a16:creationId xmlns:a16="http://schemas.microsoft.com/office/drawing/2014/main" xmlns="" id="{A83C0979-C58A-2448-A21C-3A611F5020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603389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</p:spTree>
    <p:extLst>
      <p:ext uri="{BB962C8B-B14F-4D97-AF65-F5344CB8AC3E}">
        <p14:creationId xmlns:p14="http://schemas.microsoft.com/office/powerpoint/2010/main" val="20809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14232E9-EC52-FB4D-9B24-C3D08EA13FD3}"/>
              </a:ext>
            </a:extLst>
          </p:cNvPr>
          <p:cNvSpPr/>
          <p:nvPr userDrawn="1"/>
        </p:nvSpPr>
        <p:spPr>
          <a:xfrm>
            <a:off x="0" y="2315317"/>
            <a:ext cx="4064000" cy="684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27">
            <a:extLst>
              <a:ext uri="{FF2B5EF4-FFF2-40B4-BE49-F238E27FC236}">
                <a16:creationId xmlns:a16="http://schemas.microsoft.com/office/drawing/2014/main" xmlns="" id="{2B411328-0574-384B-AF82-60EE01B28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896" y="3904034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267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</a:t>
            </a:r>
          </a:p>
        </p:txBody>
      </p:sp>
      <p:sp>
        <p:nvSpPr>
          <p:cNvPr id="10" name="Marcador de texto 27">
            <a:extLst>
              <a:ext uri="{FF2B5EF4-FFF2-40B4-BE49-F238E27FC236}">
                <a16:creationId xmlns:a16="http://schemas.microsoft.com/office/drawing/2014/main" xmlns="" id="{4C5B9051-6936-AE4A-A188-65864D794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4896" y="4562682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6801" y="2739019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6801" y="3729942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8380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3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41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7241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-29013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034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970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633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633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12175688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0470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7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6F44A5-155A-B641-B084-4B216A36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61"/>
            <a:ext cx="16254117" cy="9142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F06C8E4-0756-FB40-A8F9-A3573ADA2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4029" y="7865664"/>
            <a:ext cx="4044305" cy="8933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E872E3-E358-3848-9B86-B5E75430C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029" y="4354318"/>
            <a:ext cx="4044305" cy="435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url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966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B4ED75-E50B-504F-8078-375C62F0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F3DCC3-B593-414F-A9EA-79E95B3B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D4CF7B-328C-D845-9578-704D124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9FF2-E0C4-CE45-9876-CEF81B880042}" type="datetimeFigureOut">
              <a:rPr lang="es-ES" smtClean="0">
                <a:solidFill>
                  <a:prstClr val="black"/>
                </a:solidFill>
              </a:rPr>
              <a:pPr/>
              <a:t>18/03/2026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E53AFE-22C6-1149-8E56-8FBBCC8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926E05-5ABE-804A-AA2A-79C510EB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5E-F058-DC42-A72E-7C5FA39B25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3370D0D-3137-5F4F-8C5C-A67137074924}"/>
              </a:ext>
            </a:extLst>
          </p:cNvPr>
          <p:cNvSpPr/>
          <p:nvPr userDrawn="1"/>
        </p:nvSpPr>
        <p:spPr>
          <a:xfrm>
            <a:off x="-1" y="1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1F02EAF6-36C2-4E47-A250-22CD18B82DE7}"/>
              </a:ext>
            </a:extLst>
          </p:cNvPr>
          <p:cNvSpPr/>
          <p:nvPr userDrawn="1"/>
        </p:nvSpPr>
        <p:spPr>
          <a:xfrm rot="5400000">
            <a:off x="-2071167" y="2071166"/>
            <a:ext cx="4616468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CE0F2D"/>
              </a:solidFill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609C4EDA-93E9-B344-A019-204422216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16451"/>
            <a:ext cx="16256000" cy="4527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3D5FE0F3-717A-6041-98FB-21E468F14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764211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 SemiBold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40 pt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xmlns="" id="{E224D48A-996C-124F-A1D0-FD258F519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520954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Regular 40 pt</a:t>
            </a:r>
          </a:p>
        </p:txBody>
      </p:sp>
    </p:spTree>
    <p:extLst>
      <p:ext uri="{BB962C8B-B14F-4D97-AF65-F5344CB8AC3E}">
        <p14:creationId xmlns:p14="http://schemas.microsoft.com/office/powerpoint/2010/main" val="1019402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405192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60" y="1366553"/>
            <a:ext cx="10853675" cy="9221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-29013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4" y="2810954"/>
            <a:ext cx="46189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12 pt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0812FAC4-FCB3-EE40-8926-C9F4AA94D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7800" y="2815185"/>
            <a:ext cx="4937235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333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333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333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333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pic>
        <p:nvPicPr>
          <p:cNvPr id="34" name="Imagen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D3FF037-AC8D-0147-A647-9F1ED0283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5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0408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12175067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185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B94A0DA-2082-FD4B-8873-3A9F16CB3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2370" y="3134942"/>
            <a:ext cx="808445" cy="8084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94A17E0-694F-A243-80BA-7DDD608CF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878" y="5584426"/>
            <a:ext cx="808445" cy="8084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C55ACD-3B8F-C64E-A47E-7DBF4BE64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3134942"/>
            <a:ext cx="808445" cy="8084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66C15AA-C3D5-6547-9665-03CC016C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5584426"/>
            <a:ext cx="808445" cy="808445"/>
          </a:xfrm>
          <a:prstGeom prst="rect">
            <a:avLst/>
          </a:prstGeom>
        </p:spPr>
      </p:pic>
      <p:sp>
        <p:nvSpPr>
          <p:cNvPr id="27" name="Marcador de texto 27">
            <a:extLst>
              <a:ext uri="{FF2B5EF4-FFF2-40B4-BE49-F238E27FC236}">
                <a16:creationId xmlns:a16="http://schemas.microsoft.com/office/drawing/2014/main" xmlns="" id="{FB970307-D648-7147-949F-A077DF132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185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2A081F3D-E31B-1C46-A7B8-333ABC7E9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0468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7E2E333F-49EB-F04C-9B25-B34AF05E1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468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C51E9C1D-6D9B-8144-B664-409615C46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185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4BA96B09-B1C3-C444-9116-315E4DF59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185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468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288A0064-6245-6240-9644-58D07577AD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0468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</p:spTree>
    <p:extLst>
      <p:ext uri="{BB962C8B-B14F-4D97-AF65-F5344CB8AC3E}">
        <p14:creationId xmlns:p14="http://schemas.microsoft.com/office/powerpoint/2010/main" val="2908060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8107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069C6C1-8CC0-2640-86D8-D5112B1BEB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7211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1" name="Marcador de posición de imagen 2">
            <a:extLst>
              <a:ext uri="{FF2B5EF4-FFF2-40B4-BE49-F238E27FC236}">
                <a16:creationId xmlns:a16="http://schemas.microsoft.com/office/drawing/2014/main" xmlns="" id="{C47E5EEA-CF35-1B4B-80C6-5BFC902E53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211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2" name="Marcador de posición de imagen 2">
            <a:extLst>
              <a:ext uri="{FF2B5EF4-FFF2-40B4-BE49-F238E27FC236}">
                <a16:creationId xmlns:a16="http://schemas.microsoft.com/office/drawing/2014/main" xmlns="" id="{AFCBA41D-C034-B04C-8572-7B024D6092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7211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3" name="Marcador de posición de imagen 2">
            <a:extLst>
              <a:ext uri="{FF2B5EF4-FFF2-40B4-BE49-F238E27FC236}">
                <a16:creationId xmlns:a16="http://schemas.microsoft.com/office/drawing/2014/main" xmlns="" id="{8EBC60E6-71D1-F948-9251-C53440F42D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7211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0" name="Marcador de posición de imagen 2">
            <a:extLst>
              <a:ext uri="{FF2B5EF4-FFF2-40B4-BE49-F238E27FC236}">
                <a16:creationId xmlns:a16="http://schemas.microsoft.com/office/drawing/2014/main" xmlns="" id="{4BF1B58E-44A6-3F46-9FB4-54A367F0E8B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32315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1" name="Marcador de posición de imagen 2">
            <a:extLst>
              <a:ext uri="{FF2B5EF4-FFF2-40B4-BE49-F238E27FC236}">
                <a16:creationId xmlns:a16="http://schemas.microsoft.com/office/drawing/2014/main" xmlns="" id="{281F1764-D3A5-DA45-A161-04E56440FC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32315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2" name="Marcador de posición de imagen 2">
            <a:extLst>
              <a:ext uri="{FF2B5EF4-FFF2-40B4-BE49-F238E27FC236}">
                <a16:creationId xmlns:a16="http://schemas.microsoft.com/office/drawing/2014/main" xmlns="" id="{F07BC4B2-F80C-C245-9BDB-80067A1CC1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2315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6" name="Marcador de posición de imagen 2">
            <a:extLst>
              <a:ext uri="{FF2B5EF4-FFF2-40B4-BE49-F238E27FC236}">
                <a16:creationId xmlns:a16="http://schemas.microsoft.com/office/drawing/2014/main" xmlns="" id="{ACF1046C-025F-7C41-9BDC-AB1497C2EAE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46328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9" name="Marcador de posición de imagen 2">
            <a:extLst>
              <a:ext uri="{FF2B5EF4-FFF2-40B4-BE49-F238E27FC236}">
                <a16:creationId xmlns:a16="http://schemas.microsoft.com/office/drawing/2014/main" xmlns="" id="{E7C3D601-5054-6E48-8593-AE2DFF442D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717419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0" name="Marcador de posición de imagen 2">
            <a:extLst>
              <a:ext uri="{FF2B5EF4-FFF2-40B4-BE49-F238E27FC236}">
                <a16:creationId xmlns:a16="http://schemas.microsoft.com/office/drawing/2014/main" xmlns="" id="{395367DE-DEC0-BD4D-AE72-08CB2029A9D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717419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1" name="Marcador de posición de imagen 2">
            <a:extLst>
              <a:ext uri="{FF2B5EF4-FFF2-40B4-BE49-F238E27FC236}">
                <a16:creationId xmlns:a16="http://schemas.microsoft.com/office/drawing/2014/main" xmlns="" id="{7643A3E4-3B08-5B4B-8266-7E174384BE4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717419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5" name="Marcador de posición de imagen 2">
            <a:extLst>
              <a:ext uri="{FF2B5EF4-FFF2-40B4-BE49-F238E27FC236}">
                <a16:creationId xmlns:a16="http://schemas.microsoft.com/office/drawing/2014/main" xmlns="" id="{2D013C5A-2757-C043-AA54-4C79612C20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731432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29" name="Marcador de texto 27">
            <a:extLst>
              <a:ext uri="{FF2B5EF4-FFF2-40B4-BE49-F238E27FC236}">
                <a16:creationId xmlns:a16="http://schemas.microsoft.com/office/drawing/2014/main" xmlns="" id="{87562BC1-A9C3-934B-8B57-7DD69643E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8107" y="3212213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0" name="Marcador de texto 27">
            <a:extLst>
              <a:ext uri="{FF2B5EF4-FFF2-40B4-BE49-F238E27FC236}">
                <a16:creationId xmlns:a16="http://schemas.microsoft.com/office/drawing/2014/main" xmlns="" id="{1E48B1E9-A360-7740-80AC-D416955A36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05748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7419B1D7-891D-824F-8A35-DFC42BDBD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5748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419DF4A5-35E1-E249-B25A-9F6E98F26B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603389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3" name="Marcador de texto 27">
            <a:extLst>
              <a:ext uri="{FF2B5EF4-FFF2-40B4-BE49-F238E27FC236}">
                <a16:creationId xmlns:a16="http://schemas.microsoft.com/office/drawing/2014/main" xmlns="" id="{7EB220EA-4907-2B46-B49A-BAC2BB71C7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603389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80679FD3-474F-E649-878F-F2B60F4E1B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08107" y="4380077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BB1193BD-7B3D-DD44-A95B-1A1B4F8EDFD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08107" y="4713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7890A241-C0AF-F043-97BD-D21525E75F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05748" y="4380077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8" name="Marcador de texto 27">
            <a:extLst>
              <a:ext uri="{FF2B5EF4-FFF2-40B4-BE49-F238E27FC236}">
                <a16:creationId xmlns:a16="http://schemas.microsoft.com/office/drawing/2014/main" xmlns="" id="{265B7DAF-14DD-3B44-858D-74BD7D6DD3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5748" y="4726588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9" name="Marcador de texto 27">
            <a:extLst>
              <a:ext uri="{FF2B5EF4-FFF2-40B4-BE49-F238E27FC236}">
                <a16:creationId xmlns:a16="http://schemas.microsoft.com/office/drawing/2014/main" xmlns="" id="{6C9F3046-C253-A94B-BCA1-335D3D989E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03389" y="4380078"/>
            <a:ext cx="2850872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0" name="Marcador de texto 27">
            <a:extLst>
              <a:ext uri="{FF2B5EF4-FFF2-40B4-BE49-F238E27FC236}">
                <a16:creationId xmlns:a16="http://schemas.microsoft.com/office/drawing/2014/main" xmlns="" id="{DBE0BB10-E424-FF4A-8879-51CF65DFD29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603389" y="4790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1" name="Marcador de texto 27">
            <a:extLst>
              <a:ext uri="{FF2B5EF4-FFF2-40B4-BE49-F238E27FC236}">
                <a16:creationId xmlns:a16="http://schemas.microsoft.com/office/drawing/2014/main" xmlns="" id="{8A4A1E49-76A0-0647-A23B-78CF0FCDA9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08107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2" name="Marcador de texto 27">
            <a:extLst>
              <a:ext uri="{FF2B5EF4-FFF2-40B4-BE49-F238E27FC236}">
                <a16:creationId xmlns:a16="http://schemas.microsoft.com/office/drawing/2014/main" xmlns="" id="{86761F9B-13AC-134B-95B1-515906CE14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08107" y="631796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3" name="Marcador de texto 27">
            <a:extLst>
              <a:ext uri="{FF2B5EF4-FFF2-40B4-BE49-F238E27FC236}">
                <a16:creationId xmlns:a16="http://schemas.microsoft.com/office/drawing/2014/main" xmlns="" id="{32667542-0746-7B4C-8601-0625BE0B73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748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4" name="Marcador de texto 27">
            <a:extLst>
              <a:ext uri="{FF2B5EF4-FFF2-40B4-BE49-F238E27FC236}">
                <a16:creationId xmlns:a16="http://schemas.microsoft.com/office/drawing/2014/main" xmlns="" id="{3F63EE56-811A-1845-8FE2-83292A8F282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5748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5" name="Marcador de texto 27">
            <a:extLst>
              <a:ext uri="{FF2B5EF4-FFF2-40B4-BE49-F238E27FC236}">
                <a16:creationId xmlns:a16="http://schemas.microsoft.com/office/drawing/2014/main" xmlns="" id="{15A8BCB1-4571-4948-9107-27E0B50C464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2603389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6" name="Marcador de texto 27">
            <a:extLst>
              <a:ext uri="{FF2B5EF4-FFF2-40B4-BE49-F238E27FC236}">
                <a16:creationId xmlns:a16="http://schemas.microsoft.com/office/drawing/2014/main" xmlns="" id="{39AE43EC-86CC-4148-A543-FC7142567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603389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7" name="Marcador de texto 27">
            <a:extLst>
              <a:ext uri="{FF2B5EF4-FFF2-40B4-BE49-F238E27FC236}">
                <a16:creationId xmlns:a16="http://schemas.microsoft.com/office/drawing/2014/main" xmlns="" id="{4E4AD7E0-B55E-5447-8F76-3F31EF74AB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08107" y="7524331"/>
            <a:ext cx="2850872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8" name="Marcador de texto 27">
            <a:extLst>
              <a:ext uri="{FF2B5EF4-FFF2-40B4-BE49-F238E27FC236}">
                <a16:creationId xmlns:a16="http://schemas.microsoft.com/office/drawing/2014/main" xmlns="" id="{FA4B7B4F-BA8A-5D4C-AA8D-DAF7885CBD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08107" y="792217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9" name="Marcador de texto 27">
            <a:extLst>
              <a:ext uri="{FF2B5EF4-FFF2-40B4-BE49-F238E27FC236}">
                <a16:creationId xmlns:a16="http://schemas.microsoft.com/office/drawing/2014/main" xmlns="" id="{95176C4A-8234-2448-B6CA-0A44544349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05748" y="7524331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0" name="Marcador de texto 27">
            <a:extLst>
              <a:ext uri="{FF2B5EF4-FFF2-40B4-BE49-F238E27FC236}">
                <a16:creationId xmlns:a16="http://schemas.microsoft.com/office/drawing/2014/main" xmlns="" id="{6E1545DD-F2E2-EF42-BFA5-5ECF9ED60C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05748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51" name="Marcador de texto 27">
            <a:extLst>
              <a:ext uri="{FF2B5EF4-FFF2-40B4-BE49-F238E27FC236}">
                <a16:creationId xmlns:a16="http://schemas.microsoft.com/office/drawing/2014/main" xmlns="" id="{D257E612-107C-414A-9904-E1EB2D20737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03389" y="7524331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3" name="Marcador de texto 27">
            <a:extLst>
              <a:ext uri="{FF2B5EF4-FFF2-40B4-BE49-F238E27FC236}">
                <a16:creationId xmlns:a16="http://schemas.microsoft.com/office/drawing/2014/main" xmlns="" id="{A83C0979-C58A-2448-A21C-3A611F5020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603389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</p:spTree>
    <p:extLst>
      <p:ext uri="{BB962C8B-B14F-4D97-AF65-F5344CB8AC3E}">
        <p14:creationId xmlns:p14="http://schemas.microsoft.com/office/powerpoint/2010/main" val="2940877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48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14232E9-EC52-FB4D-9B24-C3D08EA13FD3}"/>
              </a:ext>
            </a:extLst>
          </p:cNvPr>
          <p:cNvSpPr/>
          <p:nvPr userDrawn="1"/>
        </p:nvSpPr>
        <p:spPr>
          <a:xfrm>
            <a:off x="0" y="2315317"/>
            <a:ext cx="4064000" cy="684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27">
            <a:extLst>
              <a:ext uri="{FF2B5EF4-FFF2-40B4-BE49-F238E27FC236}">
                <a16:creationId xmlns:a16="http://schemas.microsoft.com/office/drawing/2014/main" xmlns="" id="{2B411328-0574-384B-AF82-60EE01B28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896" y="3904034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267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</a:t>
            </a:r>
          </a:p>
        </p:txBody>
      </p:sp>
      <p:sp>
        <p:nvSpPr>
          <p:cNvPr id="10" name="Marcador de texto 27">
            <a:extLst>
              <a:ext uri="{FF2B5EF4-FFF2-40B4-BE49-F238E27FC236}">
                <a16:creationId xmlns:a16="http://schemas.microsoft.com/office/drawing/2014/main" xmlns="" id="{4C5B9051-6936-AE4A-A188-65864D794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4896" y="4562682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6801" y="2739019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6801" y="3729942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23253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3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41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7241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-29013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1495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970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633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633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12175688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0470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16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6F44A5-155A-B641-B084-4B216A36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61"/>
            <a:ext cx="16254117" cy="9142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F06C8E4-0756-FB40-A8F9-A3573ADA2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4029" y="7865664"/>
            <a:ext cx="4044305" cy="8933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E872E3-E358-3848-9B86-B5E75430C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029" y="4354318"/>
            <a:ext cx="4044305" cy="435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url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0083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B4ED75-E50B-504F-8078-375C62F0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F3DCC3-B593-414F-A9EA-79E95B3B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D4CF7B-328C-D845-9578-704D124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9FF2-E0C4-CE45-9876-CEF81B880042}" type="datetimeFigureOut">
              <a:rPr lang="es-ES" smtClean="0">
                <a:solidFill>
                  <a:prstClr val="black"/>
                </a:solidFill>
              </a:rPr>
              <a:pPr/>
              <a:t>18/03/2026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E53AFE-22C6-1149-8E56-8FBBCC8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926E05-5ABE-804A-AA2A-79C510EB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5E-F058-DC42-A72E-7C5FA39B25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22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6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87F3CAE-5CFE-BA4F-8425-7793DB031341}"/>
              </a:ext>
            </a:extLst>
          </p:cNvPr>
          <p:cNvSpPr/>
          <p:nvPr/>
        </p:nvSpPr>
        <p:spPr>
          <a:xfrm>
            <a:off x="4620" y="110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E955845-3B65-A34D-9916-FA75AA7BC39E}"/>
              </a:ext>
            </a:extLst>
          </p:cNvPr>
          <p:cNvSpPr txBox="1"/>
          <p:nvPr/>
        </p:nvSpPr>
        <p:spPr>
          <a:xfrm>
            <a:off x="572370" y="2283355"/>
            <a:ext cx="13457503" cy="13593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3"/>
              </a:lnSpc>
            </a:pPr>
            <a:r>
              <a:rPr lang="ca-ES" sz="5333" dirty="0">
                <a:solidFill>
                  <a:prstClr val="white"/>
                </a:solidFill>
                <a:cs typeface="Arial" panose="020B0604020202020204" pitchFamily="34" charset="0"/>
              </a:rPr>
              <a:t>ANÁLISI D’ARQUITECTURES SEO </a:t>
            </a:r>
          </a:p>
          <a:p>
            <a:pPr>
              <a:lnSpc>
                <a:spcPts val="5333"/>
              </a:lnSpc>
            </a:pPr>
            <a:r>
              <a:rPr lang="ca-ES" sz="5333" dirty="0">
                <a:solidFill>
                  <a:prstClr val="white"/>
                </a:solidFill>
                <a:latin typeface="Safiro SemiBold" pitchFamily="50" charset="0"/>
                <a:cs typeface="Arial"/>
              </a:rPr>
              <a:t>SEO Tradicional</a:t>
            </a:r>
            <a:endParaRPr lang="ca-ES" sz="5333" dirty="0">
              <a:solidFill>
                <a:prstClr val="white"/>
              </a:solidFill>
              <a:latin typeface="Safiro" pitchFamily="50" charset="0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A2ED31C-521E-A54E-BD87-01F188D4AEAC}"/>
              </a:ext>
            </a:extLst>
          </p:cNvPr>
          <p:cNvSpPr txBox="1"/>
          <p:nvPr/>
        </p:nvSpPr>
        <p:spPr>
          <a:xfrm>
            <a:off x="547115" y="275421"/>
            <a:ext cx="87040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2400" dirty="0">
                <a:solidFill>
                  <a:prstClr val="white"/>
                </a:solidFill>
                <a:cs typeface="Arial" panose="020B0604020202020204" pitchFamily="34" charset="0"/>
              </a:rPr>
              <a:t>ANÁLISI D’ARQUITECTURES SEO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48D00FA-12FF-6542-BEF4-DF3FCEC3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0" y="8178800"/>
            <a:ext cx="16256000" cy="965200"/>
          </a:xfrm>
          <a:prstGeom prst="rect">
            <a:avLst/>
          </a:prstGeom>
        </p:spPr>
      </p:pic>
      <p:pic>
        <p:nvPicPr>
          <p:cNvPr id="5" name="Marcador de posición de imagen 14">
            <a:extLst>
              <a:ext uri="{FF2B5EF4-FFF2-40B4-BE49-F238E27FC236}">
                <a16:creationId xmlns:a16="http://schemas.microsoft.com/office/drawing/2014/main" xmlns="" id="{416EC033-E024-0D61-DE56-68224C7A6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153"/>
          <a:stretch>
            <a:fillRect/>
          </a:stretch>
        </p:blipFill>
        <p:spPr>
          <a:xfrm>
            <a:off x="0" y="4616451"/>
            <a:ext cx="16256000" cy="4527549"/>
          </a:xfr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xmlns="" id="{B023694B-83C7-AB9A-4E73-FF9F5728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319"/>
          <a:stretch>
            <a:fillRect/>
          </a:stretch>
        </p:blipFill>
        <p:spPr>
          <a:xfrm>
            <a:off x="4620" y="4616704"/>
            <a:ext cx="16256000" cy="35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8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968500"/>
            <a:ext cx="14490700" cy="6083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968500"/>
            <a:ext cx="7112000" cy="60833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8242300" y="1968500"/>
            <a:ext cx="7112000" cy="60833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7" name="TextBox 7"/>
          <p:cNvSpPr txBox="1"/>
          <p:nvPr/>
        </p:nvSpPr>
        <p:spPr>
          <a:xfrm>
            <a:off x="876300" y="10795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2. Pilar Tècnic del SEO - Indexació i Rastreig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130300" y="2222500"/>
            <a:ext cx="66040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robots.txt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1130300" y="4533900"/>
            <a:ext cx="660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latin typeface="&quot;Nunito Sans&quot;"/>
              </a:rPr>
              <a:t>Exemple per ModaBCN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496300" y="2222500"/>
            <a:ext cx="66040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sitemap.xml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496300" y="4533900"/>
            <a:ext cx="6604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latin typeface="&quot;Nunito Sans&quot;"/>
              </a:rPr>
              <a:t>Elements principals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130300" y="2844800"/>
            <a:ext cx="66040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Fitxer que controla quines parts del lloc poden rastrejar els motors de cerca. S'utilitza per permetre o bloquejar l'accés de robots a rutes específiques i per indicar la ubicació del sitemap.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384300" y="51054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Allow: /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384300" y="56896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Disallow: /carret/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1384300" y="62611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Disallow: /compte/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1384300" y="68453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Disallow: /admin/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384300" y="74295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Sitemap: modabcn.cat/sitemap.xml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8496300" y="2844800"/>
            <a:ext cx="66040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Mapa que llista totes les pàgines importants del lloc per ajudar els motors de cerca a descobrir i indexar contingut rellevant. Cada entrada descriu metadades clau sobre la URL.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8750300" y="51054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loc: URL de la pàgina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8750300" y="56896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lastmod: data de l'última modificació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8750300" y="6261100"/>
            <a:ext cx="6362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changefreq: freqüència esperada de canvis (ex. daily, weekly)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8750300" y="72263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priority: prioritat de la pàgina (valor entre 0.0 i 1.0)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1003300" y="51689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003300" y="57404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003300" y="63246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003300" y="69088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1003300" y="74803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8369300" y="51689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8369300" y="57404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8369300" y="63246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8369300" y="72771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743200"/>
            <a:ext cx="14490700" cy="3403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2768600"/>
            <a:ext cx="34798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4381500" y="2768600"/>
            <a:ext cx="64643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10845800" y="2768600"/>
            <a:ext cx="21463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12992100" y="2768600"/>
            <a:ext cx="23495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889000" y="3327400"/>
            <a:ext cx="34798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4381500" y="3327400"/>
            <a:ext cx="64643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10845800" y="3327400"/>
            <a:ext cx="21463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12992100" y="3327400"/>
            <a:ext cx="23495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89000" y="4267200"/>
            <a:ext cx="34798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4381500" y="4267200"/>
            <a:ext cx="64643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10845800" y="4267200"/>
            <a:ext cx="21463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12992100" y="4267200"/>
            <a:ext cx="23495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5207000"/>
            <a:ext cx="34798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4381500" y="5207000"/>
            <a:ext cx="64643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10845800" y="5207000"/>
            <a:ext cx="21463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12992100" y="5207000"/>
            <a:ext cx="2349500" cy="92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1" name="TextBox 21"/>
          <p:cNvSpPr txBox="1"/>
          <p:nvPr/>
        </p:nvSpPr>
        <p:spPr>
          <a:xfrm>
            <a:off x="876300" y="8255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Velocitat i Core Web Vitals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876300" y="64389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Exemple pràctic — ModaBCN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876300" y="17145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La velocitat és factor de classificació directe. El 53% d'usuaris mòbils abandonen si la pàgina triga més de 3 segons a carregar-se. Optimitzar els Core Web Vitals millora l'experiència i el posicionament.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977900" y="2857500"/>
            <a:ext cx="3302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Core Web Vitals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4470400" y="2857500"/>
            <a:ext cx="6273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Descripció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0934700" y="2857500"/>
            <a:ext cx="1968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Valor bo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13093700" y="2857500"/>
            <a:ext cx="2171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Eina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977900" y="3416300"/>
            <a:ext cx="33020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LCP (Largest Contentful Paint)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4470400" y="3416300"/>
            <a:ext cx="62738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Temps de càrrega de l'element més gran visible a la pàgina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10934700" y="3416300"/>
            <a:ext cx="1968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&lt;2.5 segons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13093700" y="3416300"/>
            <a:ext cx="2171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PageSpeed Insights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977900" y="4356100"/>
            <a:ext cx="33020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INP (Interaction to Next Paint)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4470400" y="4356100"/>
            <a:ext cx="6273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Temps de resposta a les interaccions de l'usuari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10934700" y="4356100"/>
            <a:ext cx="19685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&lt;200 mil·lisegons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3093700" y="4356100"/>
            <a:ext cx="2171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PageSpeed Insights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7900" y="5295900"/>
            <a:ext cx="33020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CLS (Cumulative Layout Shift)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4470400" y="5295900"/>
            <a:ext cx="62738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Mesura de l'estabilitat visual i desplaçaments inesperats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0934700" y="5295900"/>
            <a:ext cx="1968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&lt;0.1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13093700" y="5295900"/>
            <a:ext cx="2171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PageSpeed Insights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876300" y="7175500"/>
            <a:ext cx="144907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Per ModaBCN, reduir LCP es va aconseguir optimitzant imatges i activant lazy-loading; per millorar INP es van minimitzar tasques llargues en el fil principal i es va dividir codi JavaScript; per reduir CLS es van reservar dimensions per a imatges i fonts web. Com a resultat, la puntuació de PageSpeed Insights va millorar significativament i la taxa de rebot va disminuir.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016000"/>
            <a:ext cx="14490700" cy="7658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016000"/>
            <a:ext cx="3429000" cy="76581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1257300" y="1181100"/>
            <a:ext cx="482600" cy="482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7" name="AutoShape 7"/>
          <p:cNvSpPr/>
          <p:nvPr/>
        </p:nvSpPr>
        <p:spPr>
          <a:xfrm>
            <a:off x="4559300" y="1016000"/>
            <a:ext cx="3429000" cy="76581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8" name="AutoShape 8"/>
          <p:cNvSpPr/>
          <p:nvPr/>
        </p:nvSpPr>
        <p:spPr>
          <a:xfrm>
            <a:off x="4940300" y="1181100"/>
            <a:ext cx="482600" cy="482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9" name="AutoShape 9"/>
          <p:cNvSpPr/>
          <p:nvPr/>
        </p:nvSpPr>
        <p:spPr>
          <a:xfrm>
            <a:off x="8242300" y="1016000"/>
            <a:ext cx="3429000" cy="76581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0" name="AutoShape 10"/>
          <p:cNvSpPr/>
          <p:nvPr/>
        </p:nvSpPr>
        <p:spPr>
          <a:xfrm>
            <a:off x="8636000" y="1181100"/>
            <a:ext cx="482600" cy="482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1" name="AutoShape 11"/>
          <p:cNvSpPr/>
          <p:nvPr/>
        </p:nvSpPr>
        <p:spPr>
          <a:xfrm>
            <a:off x="11938000" y="1016000"/>
            <a:ext cx="3429000" cy="76581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2" name="AutoShape 12"/>
          <p:cNvSpPr/>
          <p:nvPr/>
        </p:nvSpPr>
        <p:spPr>
          <a:xfrm>
            <a:off x="12319000" y="1181100"/>
            <a:ext cx="482600" cy="482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3" name="TextBox 13"/>
          <p:cNvSpPr txBox="1"/>
          <p:nvPr/>
        </p:nvSpPr>
        <p:spPr>
          <a:xfrm>
            <a:off x="876300" y="444500"/>
            <a:ext cx="14490700" cy="381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500" b="1">
                <a:solidFill>
                  <a:srgbClr val="000000"/>
                </a:solidFill>
                <a:latin typeface="&quot;Nunito Sans&quot;"/>
              </a:rPr>
              <a:t>3. Investigació de Paraules Clau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130300" y="1828800"/>
            <a:ext cx="29210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Tipus de Paraules Clau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813300" y="1828800"/>
            <a:ext cx="29210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Estratègia ModaBCN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8496300" y="1828800"/>
            <a:ext cx="29210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Eines Gratuïtes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2179300" y="1828800"/>
            <a:ext cx="29210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Intenció de Cerca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1384300" y="2552700"/>
            <a:ext cx="2667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Head - 1-2 paraules, molt generals, alt volum i alta competència; ideals per visibilitat però difícils de posicionar sense recursos importants.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1384300" y="4394200"/>
            <a:ext cx="2667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Middle - 2-3 paraules, equilibri entre volum i competència; bones per captar trànsit rellevant amb estratègia de contingut enfocada.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384300" y="6235700"/>
            <a:ext cx="2667000" cy="195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Long tail - 4+ paraules, molt específiques, baixa competència; alta intenció d'usuari i millor taxa de conversió quan es treballen de manera sistemàtica.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4813300" y="2540000"/>
            <a:ext cx="2921000" cy="2197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Començar per long tail per captar trànsit amb menys competència i validar productes; després escalar cap a keywords middle i finalment atacar head amb campanyes i contingut de marca.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8496300" y="2247900"/>
            <a:ext cx="29210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Utilitzar eines accessibles per recerca i validació de paraules clau: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8750300" y="3098800"/>
            <a:ext cx="26670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Google Keyword Planner per volums i idees inicials.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8750300" y="3962400"/>
            <a:ext cx="2667000" cy="977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Search Console per consultar consultes reals i oportunitats d'optimització.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8750300" y="5080000"/>
            <a:ext cx="2667000" cy="977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Google Trends per detectar tendències temporals i estacionalitat.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8750300" y="6184900"/>
            <a:ext cx="2667000" cy="977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Ubersuggest per suggeriments addicionals i anàlisi bàsica de competència.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8750300" y="7302500"/>
            <a:ext cx="26670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AnswerThePublic per idees de queries i preguntes relacionades amb la intenció de l'usuari.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12433300" y="2552700"/>
            <a:ext cx="26670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Informacional - l'usuari busca aprendre o obtenir informació.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2433300" y="3416300"/>
            <a:ext cx="26670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Navegacional - l'usuari busca una pàgina o marca específica.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12433300" y="4279900"/>
            <a:ext cx="26670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Transaccional - l'usuari vol comprar o fer una acció de conversió.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12433300" y="5143500"/>
            <a:ext cx="2667000" cy="977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Investigació comercial - l'usuari compara opcions abans de decidir una compra.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1003300" y="25908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1003300" y="44323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1003300" y="62738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8369300" y="31369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8369300" y="40005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8369300" y="51181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8369300" y="62230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8369300" y="73406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12065000" y="25908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2065000" y="34544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12065000" y="43180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12065000" y="5181600"/>
            <a:ext cx="2413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346200"/>
            <a:ext cx="152400" cy="1524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346200"/>
            <a:ext cx="152400" cy="1524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1346200"/>
            <a:ext cx="152400" cy="1524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400" y="1346200"/>
            <a:ext cx="152400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3594100"/>
            <a:ext cx="14490700" cy="2832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3606800"/>
            <a:ext cx="29718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3860800" y="3606800"/>
            <a:ext cx="37592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7632700" y="3606800"/>
            <a:ext cx="42291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11861800" y="3606800"/>
            <a:ext cx="34798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889000" y="4165600"/>
            <a:ext cx="2971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3860800" y="4165600"/>
            <a:ext cx="3759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7632700" y="4165600"/>
            <a:ext cx="4229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11861800" y="4165600"/>
            <a:ext cx="3479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89000" y="4724400"/>
            <a:ext cx="2971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3860800" y="4724400"/>
            <a:ext cx="3759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7632700" y="4724400"/>
            <a:ext cx="4229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11861800" y="4724400"/>
            <a:ext cx="3479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5295900"/>
            <a:ext cx="2971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3860800" y="5295900"/>
            <a:ext cx="3759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7632700" y="5295900"/>
            <a:ext cx="4229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11861800" y="5295900"/>
            <a:ext cx="3479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889000" y="5854700"/>
            <a:ext cx="2971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3860800" y="5854700"/>
            <a:ext cx="3759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7632700" y="5854700"/>
            <a:ext cx="4229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11861800" y="5854700"/>
            <a:ext cx="3479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5" name="TextBox 25"/>
          <p:cNvSpPr txBox="1"/>
          <p:nvPr/>
        </p:nvSpPr>
        <p:spPr>
          <a:xfrm>
            <a:off x="876300" y="27051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Interpretar la Intenció de l'Usuari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977900" y="3695700"/>
            <a:ext cx="2781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Intenció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3949700" y="3695700"/>
            <a:ext cx="3581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Definició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7721600" y="3695700"/>
            <a:ext cx="4038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Exemple ModaBCN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1950700" y="3695700"/>
            <a:ext cx="3302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Contingut Adequat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977900" y="4254500"/>
            <a:ext cx="2781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Informacional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3949700" y="4254500"/>
            <a:ext cx="3581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L'usuari vol aprendre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7721600" y="4254500"/>
            <a:ext cx="4038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com combinar roba sostenible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11950700" y="4254500"/>
            <a:ext cx="3302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Article blog/guia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977900" y="4826000"/>
            <a:ext cx="2781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Navegacional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3949700" y="4826000"/>
            <a:ext cx="3581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L'usuari busca web concreta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7721600" y="4826000"/>
            <a:ext cx="4038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ModaBCN Barcelona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11950700" y="4826000"/>
            <a:ext cx="3302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Pàgina principal/About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977900" y="5384800"/>
            <a:ext cx="2781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Transaccional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3949700" y="5384800"/>
            <a:ext cx="3581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L'usuari vol comprar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7721600" y="5384800"/>
            <a:ext cx="4038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comprar vestit sostenible online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1950700" y="5384800"/>
            <a:ext cx="3302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Pàgina producte/categoria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77900" y="5943600"/>
            <a:ext cx="2781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Investigació comercial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3949700" y="5943600"/>
            <a:ext cx="3581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L'usuari compara opcions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7721600" y="5943600"/>
            <a:ext cx="4038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millors botigues roba ecològica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11950700" y="5943600"/>
            <a:ext cx="3302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Comparativa/ressenyes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76300" y="7239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4. SEO On-Page - Títols i Metadescripcions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76300" y="1917700"/>
            <a:ext cx="69215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Title Tag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8432800" y="1917700"/>
            <a:ext cx="69215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Meta Description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876300" y="2654300"/>
            <a:ext cx="69215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Regles per al Title Tag que ajuden a optimitzar el posicionament i el clic: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130300" y="3708400"/>
            <a:ext cx="6667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50-60 caràcters recomanats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1130300" y="4279900"/>
            <a:ext cx="6667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Incloure la paraula clau al principi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1130300" y="4864100"/>
            <a:ext cx="6667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Posar la marca al final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130300" y="5448300"/>
            <a:ext cx="6667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Únic per pàgina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130300" y="6032500"/>
            <a:ext cx="6667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Fer-lo atractiu per augmentar el CTR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876300" y="6692900"/>
            <a:ext cx="69215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Exemples ModaBCN: "Roba Sostenible Online | ModaBCN" (55 caràcters), "Samarretes de Cotó Orgànic | ModaBCN" (52 caràcters).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8432800" y="2654300"/>
            <a:ext cx="69215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Regles per a la Meta Description pensades per resumir i persuadir l'usuari: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8686800" y="3708400"/>
            <a:ext cx="6667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150-160 caràcters recomanats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8686800" y="4279900"/>
            <a:ext cx="6667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Resum atractiu amb un CTA clar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8686800" y="4864100"/>
            <a:ext cx="66675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Única per pàgina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8432800" y="5524500"/>
            <a:ext cx="69215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Exemple: "Descobreix les nostres samarretes de cotó orgànic certificat. Moda sostenible, fabricació ètica. Compra ara!"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749300" y="37719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749300" y="43434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749300" y="49276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749300" y="55118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749300" y="60833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8305800" y="37719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8305800" y="43434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8305800" y="49276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939800"/>
            <a:ext cx="14490700" cy="1143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939800"/>
            <a:ext cx="6629400" cy="2159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7531100" y="939800"/>
            <a:ext cx="1130300" cy="2159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8661400" y="939800"/>
            <a:ext cx="6680200" cy="2159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889000" y="1168400"/>
            <a:ext cx="66294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7531100" y="1168400"/>
            <a:ext cx="11303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8661400" y="1168400"/>
            <a:ext cx="66802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1397000"/>
            <a:ext cx="66294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7531100" y="1397000"/>
            <a:ext cx="11303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661400" y="1397000"/>
            <a:ext cx="66802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89000" y="1625600"/>
            <a:ext cx="66294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7531100" y="1625600"/>
            <a:ext cx="11303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8661400" y="1625600"/>
            <a:ext cx="66802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1854200"/>
            <a:ext cx="66294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7531100" y="1854200"/>
            <a:ext cx="11303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8661400" y="1854200"/>
            <a:ext cx="6680200" cy="215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876300" y="2501900"/>
            <a:ext cx="14490700" cy="314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1" name="AutoShape 21"/>
          <p:cNvSpPr/>
          <p:nvPr/>
        </p:nvSpPr>
        <p:spPr>
          <a:xfrm>
            <a:off x="876300" y="2501900"/>
            <a:ext cx="144907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2" name="AutoShape 22"/>
          <p:cNvSpPr/>
          <p:nvPr/>
        </p:nvSpPr>
        <p:spPr>
          <a:xfrm>
            <a:off x="5461000" y="3289300"/>
            <a:ext cx="9842500" cy="0"/>
          </a:xfrm>
          <a:prstGeom prst="rect">
            <a:avLst/>
          </a:prstGeom>
          <a:solidFill>
            <a:srgbClr val="2F91BE"/>
          </a:solidFill>
        </p:spPr>
      </p:sp>
      <p:sp>
        <p:nvSpPr>
          <p:cNvPr id="23" name="AutoShape 23"/>
          <p:cNvSpPr/>
          <p:nvPr/>
        </p:nvSpPr>
        <p:spPr>
          <a:xfrm>
            <a:off x="876300" y="3302000"/>
            <a:ext cx="144907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6350000" y="4076700"/>
            <a:ext cx="8940800" cy="0"/>
          </a:xfrm>
          <a:prstGeom prst="rect">
            <a:avLst/>
          </a:prstGeom>
          <a:solidFill>
            <a:srgbClr val="2F91BE"/>
          </a:solidFill>
        </p:spPr>
      </p:sp>
      <p:sp>
        <p:nvSpPr>
          <p:cNvPr id="25" name="AutoShape 25"/>
          <p:cNvSpPr/>
          <p:nvPr/>
        </p:nvSpPr>
        <p:spPr>
          <a:xfrm>
            <a:off x="876300" y="4089400"/>
            <a:ext cx="144907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7251700" y="4876800"/>
            <a:ext cx="8051800" cy="0"/>
          </a:xfrm>
          <a:prstGeom prst="rect">
            <a:avLst/>
          </a:prstGeom>
          <a:solidFill>
            <a:srgbClr val="2F91BE"/>
          </a:solidFill>
        </p:spPr>
      </p:sp>
      <p:sp>
        <p:nvSpPr>
          <p:cNvPr id="27" name="AutoShape 27"/>
          <p:cNvSpPr/>
          <p:nvPr/>
        </p:nvSpPr>
        <p:spPr>
          <a:xfrm>
            <a:off x="876300" y="4889500"/>
            <a:ext cx="144907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8" name="AutoShape 28"/>
          <p:cNvSpPr/>
          <p:nvPr/>
        </p:nvSpPr>
        <p:spPr>
          <a:xfrm>
            <a:off x="8153400" y="5664200"/>
            <a:ext cx="7150100" cy="0"/>
          </a:xfrm>
          <a:prstGeom prst="rect">
            <a:avLst/>
          </a:prstGeom>
          <a:solidFill>
            <a:srgbClr val="2F91BE"/>
          </a:solidFill>
        </p:spPr>
      </p:sp>
      <p:sp>
        <p:nvSpPr>
          <p:cNvPr id="29" name="AutoShape 29"/>
          <p:cNvSpPr/>
          <p:nvPr/>
        </p:nvSpPr>
        <p:spPr>
          <a:xfrm>
            <a:off x="876300" y="6070600"/>
            <a:ext cx="14490700" cy="2781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876300" y="60706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31" name="AutoShape 31"/>
          <p:cNvSpPr/>
          <p:nvPr/>
        </p:nvSpPr>
        <p:spPr>
          <a:xfrm>
            <a:off x="876300" y="66675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32" name="AutoShape 32"/>
          <p:cNvSpPr/>
          <p:nvPr/>
        </p:nvSpPr>
        <p:spPr>
          <a:xfrm>
            <a:off x="876300" y="72517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876300" y="78486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34" name="AutoShape 34"/>
          <p:cNvSpPr/>
          <p:nvPr/>
        </p:nvSpPr>
        <p:spPr>
          <a:xfrm>
            <a:off x="876300" y="84455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2501900"/>
            <a:ext cx="711200" cy="7620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3302000"/>
            <a:ext cx="1447800" cy="7620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900" y="4089400"/>
            <a:ext cx="2184400" cy="7620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889500"/>
            <a:ext cx="2895600" cy="762000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876300" y="279400"/>
            <a:ext cx="144907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Estructura d'URLs i Contingut de Qualitat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876300" y="6350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URLs bones vs dolentes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876300" y="22098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Regles d'Enllaçat Intern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4406900" y="2819400"/>
            <a:ext cx="2794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20000"/>
              </a:lnSpc>
              <a:defRPr/>
            </a:pPr>
            <a:r>
              <a:rPr lang="en-US" sz="9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1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5651500" y="2679700"/>
            <a:ext cx="92710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Pàgina principal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4406900" y="3606800"/>
            <a:ext cx="2794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20000"/>
              </a:lnSpc>
              <a:defRPr/>
            </a:pPr>
            <a:r>
              <a:rPr lang="en-US" sz="9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2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6540500" y="3403600"/>
            <a:ext cx="85598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Categories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4406900" y="4406900"/>
            <a:ext cx="2794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20000"/>
              </a:lnSpc>
              <a:defRPr/>
            </a:pPr>
            <a:r>
              <a:rPr lang="en-US" sz="9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3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7442200" y="4191000"/>
            <a:ext cx="76708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Productes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4406900" y="5194300"/>
            <a:ext cx="2794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20000"/>
              </a:lnSpc>
              <a:defRPr/>
            </a:pPr>
            <a:r>
              <a:rPr lang="en-US" sz="9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4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8331200" y="4991100"/>
            <a:ext cx="67691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Blog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876300" y="57658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Contingut de Qualitat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876300" y="60706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Densitat paraula clau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876300" y="66675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Contingut únic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876300" y="72517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Longitud adequada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876300" y="78486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Estructura i etiquetes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876300" y="8445500"/>
            <a:ext cx="14490700" cy="177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&quot;Nunito Sans&quot;"/>
              </a:rPr>
              <a:t>Text alt imatges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977900" y="977900"/>
            <a:ext cx="64516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URL exemple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7620000" y="977900"/>
            <a:ext cx="9525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Tipus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8750300" y="977900"/>
            <a:ext cx="65024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Comentari</a:t>
            </a:r>
            <a:endParaRPr lang="en-US" sz="1100"/>
          </a:p>
        </p:txBody>
      </p:sp>
      <p:sp>
        <p:nvSpPr>
          <p:cNvPr id="59" name="TextBox 59"/>
          <p:cNvSpPr txBox="1"/>
          <p:nvPr/>
        </p:nvSpPr>
        <p:spPr>
          <a:xfrm>
            <a:off x="977900" y="1206500"/>
            <a:ext cx="64516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modabcn.cat/samarretes/</a:t>
            </a:r>
            <a:endParaRPr lang="en-US" sz="1100"/>
          </a:p>
        </p:txBody>
      </p:sp>
      <p:sp>
        <p:nvSpPr>
          <p:cNvPr id="60" name="TextBox 60"/>
          <p:cNvSpPr txBox="1"/>
          <p:nvPr/>
        </p:nvSpPr>
        <p:spPr>
          <a:xfrm>
            <a:off x="7620000" y="1206500"/>
            <a:ext cx="9525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Bo</a:t>
            </a:r>
            <a:endParaRPr lang="en-US" sz="1100"/>
          </a:p>
        </p:txBody>
      </p:sp>
      <p:sp>
        <p:nvSpPr>
          <p:cNvPr id="61" name="TextBox 61"/>
          <p:cNvSpPr txBox="1"/>
          <p:nvPr/>
        </p:nvSpPr>
        <p:spPr>
          <a:xfrm>
            <a:off x="8750300" y="1206500"/>
            <a:ext cx="65024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URL neta, llegible i orientada a categoria</a:t>
            </a:r>
            <a:endParaRPr lang="en-US" sz="1100"/>
          </a:p>
        </p:txBody>
      </p:sp>
      <p:sp>
        <p:nvSpPr>
          <p:cNvPr id="62" name="TextBox 62"/>
          <p:cNvSpPr txBox="1"/>
          <p:nvPr/>
        </p:nvSpPr>
        <p:spPr>
          <a:xfrm>
            <a:off x="977900" y="1435100"/>
            <a:ext cx="64516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modabcn.cat/cat?id=12</a:t>
            </a:r>
            <a:endParaRPr lang="en-US" sz="1100"/>
          </a:p>
        </p:txBody>
      </p:sp>
      <p:sp>
        <p:nvSpPr>
          <p:cNvPr id="63" name="TextBox 63"/>
          <p:cNvSpPr txBox="1"/>
          <p:nvPr/>
        </p:nvSpPr>
        <p:spPr>
          <a:xfrm>
            <a:off x="7620000" y="1435100"/>
            <a:ext cx="9525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Dolent</a:t>
            </a:r>
            <a:endParaRPr lang="en-US" sz="1100"/>
          </a:p>
        </p:txBody>
      </p:sp>
      <p:sp>
        <p:nvSpPr>
          <p:cNvPr id="64" name="TextBox 64"/>
          <p:cNvSpPr txBox="1"/>
          <p:nvPr/>
        </p:nvSpPr>
        <p:spPr>
          <a:xfrm>
            <a:off x="8750300" y="1435100"/>
            <a:ext cx="65024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Paràmetres dinàmics, poc amigable per SEO</a:t>
            </a:r>
            <a:endParaRPr lang="en-US" sz="1100"/>
          </a:p>
        </p:txBody>
      </p:sp>
      <p:sp>
        <p:nvSpPr>
          <p:cNvPr id="65" name="TextBox 65"/>
          <p:cNvSpPr txBox="1"/>
          <p:nvPr/>
        </p:nvSpPr>
        <p:spPr>
          <a:xfrm>
            <a:off x="977900" y="1663700"/>
            <a:ext cx="64516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modabcn.cat/samarretes/samarreta-cotó-blanc/</a:t>
            </a:r>
            <a:endParaRPr lang="en-US" sz="1100"/>
          </a:p>
        </p:txBody>
      </p:sp>
      <p:sp>
        <p:nvSpPr>
          <p:cNvPr id="66" name="TextBox 66"/>
          <p:cNvSpPr txBox="1"/>
          <p:nvPr/>
        </p:nvSpPr>
        <p:spPr>
          <a:xfrm>
            <a:off x="7620000" y="1663700"/>
            <a:ext cx="9525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Bo</a:t>
            </a:r>
            <a:endParaRPr lang="en-US" sz="1100"/>
          </a:p>
        </p:txBody>
      </p:sp>
      <p:sp>
        <p:nvSpPr>
          <p:cNvPr id="67" name="TextBox 67"/>
          <p:cNvSpPr txBox="1"/>
          <p:nvPr/>
        </p:nvSpPr>
        <p:spPr>
          <a:xfrm>
            <a:off x="8750300" y="1663700"/>
            <a:ext cx="65024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URL descriptiva del producte amb paraules clau</a:t>
            </a:r>
            <a:endParaRPr lang="en-US" sz="1100"/>
          </a:p>
        </p:txBody>
      </p:sp>
      <p:sp>
        <p:nvSpPr>
          <p:cNvPr id="68" name="TextBox 68"/>
          <p:cNvSpPr txBox="1"/>
          <p:nvPr/>
        </p:nvSpPr>
        <p:spPr>
          <a:xfrm>
            <a:off x="977900" y="1892300"/>
            <a:ext cx="64516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modabcn.cat/prod.php?id=458</a:t>
            </a:r>
            <a:endParaRPr lang="en-US" sz="1100"/>
          </a:p>
        </p:txBody>
      </p:sp>
      <p:sp>
        <p:nvSpPr>
          <p:cNvPr id="69" name="TextBox 69"/>
          <p:cNvSpPr txBox="1"/>
          <p:nvPr/>
        </p:nvSpPr>
        <p:spPr>
          <a:xfrm>
            <a:off x="7620000" y="1892300"/>
            <a:ext cx="9525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Dolent</a:t>
            </a:r>
            <a:endParaRPr lang="en-US" sz="1100"/>
          </a:p>
        </p:txBody>
      </p:sp>
      <p:sp>
        <p:nvSpPr>
          <p:cNvPr id="70" name="TextBox 70"/>
          <p:cNvSpPr txBox="1"/>
          <p:nvPr/>
        </p:nvSpPr>
        <p:spPr>
          <a:xfrm>
            <a:off x="8750300" y="1892300"/>
            <a:ext cx="65024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URL técnica amb ID, no indica contingut</a:t>
            </a:r>
            <a:endParaRPr lang="en-US" sz="1100"/>
          </a:p>
        </p:txBody>
      </p:sp>
      <p:sp>
        <p:nvSpPr>
          <p:cNvPr id="71" name="TextBox 71"/>
          <p:cNvSpPr txBox="1"/>
          <p:nvPr/>
        </p:nvSpPr>
        <p:spPr>
          <a:xfrm>
            <a:off x="5651500" y="2933700"/>
            <a:ext cx="92710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Actua com a arrel de la piràmide; enllaça a categories clau i a pàgines destacades.</a:t>
            </a:r>
            <a:endParaRPr lang="en-US" sz="1100"/>
          </a:p>
        </p:txBody>
      </p:sp>
      <p:sp>
        <p:nvSpPr>
          <p:cNvPr id="72" name="TextBox 72"/>
          <p:cNvSpPr txBox="1"/>
          <p:nvPr/>
        </p:nvSpPr>
        <p:spPr>
          <a:xfrm>
            <a:off x="6540500" y="3657600"/>
            <a:ext cx="85598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Organitzen el catàleg (ex. Samar­retes); enllacen als productes i a continguts relacionats del blog.</a:t>
            </a:r>
            <a:endParaRPr lang="en-US" sz="1100"/>
          </a:p>
        </p:txBody>
      </p:sp>
      <p:sp>
        <p:nvSpPr>
          <p:cNvPr id="73" name="TextBox 73"/>
          <p:cNvSpPr txBox="1"/>
          <p:nvPr/>
        </p:nvSpPr>
        <p:spPr>
          <a:xfrm>
            <a:off x="7442200" y="4445000"/>
            <a:ext cx="76708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Pàgines de producte finals; reben enllaços des de categories i des d'articles del blog relacionats.</a:t>
            </a:r>
            <a:endParaRPr lang="en-US" sz="1100"/>
          </a:p>
        </p:txBody>
      </p:sp>
      <p:sp>
        <p:nvSpPr>
          <p:cNvPr id="74" name="TextBox 74"/>
          <p:cNvSpPr txBox="1"/>
          <p:nvPr/>
        </p:nvSpPr>
        <p:spPr>
          <a:xfrm>
            <a:off x="8331200" y="5245100"/>
            <a:ext cx="67691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Enllaça productes relacionats per reforçar rellevància i distribuir autoritat interna.</a:t>
            </a:r>
            <a:endParaRPr lang="en-US" sz="1100"/>
          </a:p>
        </p:txBody>
      </p:sp>
      <p:sp>
        <p:nvSpPr>
          <p:cNvPr id="75" name="TextBox 75"/>
          <p:cNvSpPr txBox="1"/>
          <p:nvPr/>
        </p:nvSpPr>
        <p:spPr>
          <a:xfrm>
            <a:off x="876300" y="63246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Mantenir entre 1-2% sense forçar; naturalitat i variacions semàntiques.</a:t>
            </a:r>
            <a:endParaRPr lang="en-US" sz="1100"/>
          </a:p>
        </p:txBody>
      </p:sp>
      <p:sp>
        <p:nvSpPr>
          <p:cNvPr id="76" name="TextBox 76"/>
          <p:cNvSpPr txBox="1"/>
          <p:nvPr/>
        </p:nvSpPr>
        <p:spPr>
          <a:xfrm>
            <a:off x="876300" y="69215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Contingut sempre original, mai copiar; aportar valor i informació pròpia.</a:t>
            </a:r>
            <a:endParaRPr lang="en-US" sz="1100"/>
          </a:p>
        </p:txBody>
      </p:sp>
      <p:sp>
        <p:nvSpPr>
          <p:cNvPr id="77" name="TextBox 77"/>
          <p:cNvSpPr txBox="1"/>
          <p:nvPr/>
        </p:nvSpPr>
        <p:spPr>
          <a:xfrm>
            <a:off x="876300" y="75184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Productes: 300-500 paraules; Blog: 1000-2000 paraules per cobrir el tema amb profunditat.</a:t>
            </a:r>
            <a:endParaRPr lang="en-US" sz="1100"/>
          </a:p>
        </p:txBody>
      </p:sp>
      <p:sp>
        <p:nvSpPr>
          <p:cNvPr id="78" name="TextBox 78"/>
          <p:cNvSpPr txBox="1"/>
          <p:nvPr/>
        </p:nvSpPr>
        <p:spPr>
          <a:xfrm>
            <a:off x="876300" y="81026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Ús correcte d'H1/H2/H3 per jerarquia del contingut i millorar la llegibilitat.</a:t>
            </a:r>
            <a:endParaRPr lang="en-US" sz="1100"/>
          </a:p>
        </p:txBody>
      </p:sp>
      <p:sp>
        <p:nvSpPr>
          <p:cNvPr id="79" name="TextBox 79"/>
          <p:cNvSpPr txBox="1"/>
          <p:nvPr/>
        </p:nvSpPr>
        <p:spPr>
          <a:xfrm>
            <a:off x="876300" y="8699500"/>
            <a:ext cx="14490700" cy="152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800" b="1">
                <a:solidFill>
                  <a:srgbClr val="000000"/>
                </a:solidFill>
                <a:latin typeface="&quot;Nunito Sans&quot;"/>
              </a:rPr>
              <a:t>Afegir text alt descriptiu i concís per accessibilitat i SEO; evitar paraules clau massa repetides.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895600"/>
            <a:ext cx="14490700" cy="42164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2895600"/>
            <a:ext cx="7112000" cy="42164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8242300" y="2895600"/>
            <a:ext cx="7112000" cy="42164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7" name="TextBox 7"/>
          <p:cNvSpPr txBox="1"/>
          <p:nvPr/>
        </p:nvSpPr>
        <p:spPr>
          <a:xfrm>
            <a:off x="876300" y="20066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5. SEO Off-Page - Importància dels Backlinks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130300" y="3149600"/>
            <a:ext cx="66040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Backlinks de Qualitat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8496300" y="3149600"/>
            <a:ext cx="66040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Els backlinks són vots de confiança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1384300" y="37973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Origen: web alta autoritat (DA&gt;40) vs web spam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384300" y="4368800"/>
            <a:ext cx="6362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Rellevància: temàtica relacionada (moda/sostenibilitat) vs no relacionada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384300" y="53340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Tipus: Dofollow (transmet autoritat) vs Nofollow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384300" y="59182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Context: dins contingut editorial vs peu pàgina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384300" y="6489700"/>
            <a:ext cx="6362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Naturalitat: enllaç editorial genuí vs comprat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8496300" y="3784600"/>
            <a:ext cx="66040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Quan una web de qualitat enllaça la nostra, Google interpreta que el contingut és valuós i fiable, cosa que pot millorar el rànquing i la visibilitat orgànica.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1003300" y="38481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003300" y="44323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1003300" y="53975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1003300" y="59690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003300" y="6553200"/>
            <a:ext cx="2413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231900"/>
            <a:ext cx="14490700" cy="6616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231900"/>
            <a:ext cx="3429000" cy="41529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1206500" y="14224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7" name="AutoShape 7"/>
          <p:cNvSpPr/>
          <p:nvPr/>
        </p:nvSpPr>
        <p:spPr>
          <a:xfrm>
            <a:off x="4559300" y="1231900"/>
            <a:ext cx="3429000" cy="41529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8" name="AutoShape 8"/>
          <p:cNvSpPr/>
          <p:nvPr/>
        </p:nvSpPr>
        <p:spPr>
          <a:xfrm>
            <a:off x="4889500" y="14224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9" name="AutoShape 9"/>
          <p:cNvSpPr/>
          <p:nvPr/>
        </p:nvSpPr>
        <p:spPr>
          <a:xfrm>
            <a:off x="8242300" y="1231900"/>
            <a:ext cx="3429000" cy="41529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0" name="AutoShape 10"/>
          <p:cNvSpPr/>
          <p:nvPr/>
        </p:nvSpPr>
        <p:spPr>
          <a:xfrm>
            <a:off x="8585200" y="14224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1" name="AutoShape 11"/>
          <p:cNvSpPr/>
          <p:nvPr/>
        </p:nvSpPr>
        <p:spPr>
          <a:xfrm>
            <a:off x="11938000" y="1231900"/>
            <a:ext cx="3429000" cy="41529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2" name="AutoShape 12"/>
          <p:cNvSpPr/>
          <p:nvPr/>
        </p:nvSpPr>
        <p:spPr>
          <a:xfrm>
            <a:off x="12268200" y="14224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3" name="AutoShape 13"/>
          <p:cNvSpPr/>
          <p:nvPr/>
        </p:nvSpPr>
        <p:spPr>
          <a:xfrm>
            <a:off x="876300" y="5588000"/>
            <a:ext cx="7112000" cy="22606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4" name="AutoShape 14"/>
          <p:cNvSpPr/>
          <p:nvPr/>
        </p:nvSpPr>
        <p:spPr>
          <a:xfrm>
            <a:off x="1206500" y="57912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5" name="AutoShape 15"/>
          <p:cNvSpPr/>
          <p:nvPr/>
        </p:nvSpPr>
        <p:spPr>
          <a:xfrm>
            <a:off x="8242300" y="5588000"/>
            <a:ext cx="7112000" cy="22606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6" name="AutoShape 16"/>
          <p:cNvSpPr/>
          <p:nvPr/>
        </p:nvSpPr>
        <p:spPr>
          <a:xfrm>
            <a:off x="8585200" y="5791200"/>
            <a:ext cx="584200" cy="5842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7" name="AutoShape 17"/>
          <p:cNvSpPr/>
          <p:nvPr/>
        </p:nvSpPr>
        <p:spPr>
          <a:xfrm>
            <a:off x="876300" y="8077200"/>
            <a:ext cx="12700" cy="2921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TextBox 18"/>
          <p:cNvSpPr txBox="1"/>
          <p:nvPr/>
        </p:nvSpPr>
        <p:spPr>
          <a:xfrm>
            <a:off x="876300" y="533400"/>
            <a:ext cx="144907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100" b="1">
                <a:solidFill>
                  <a:srgbClr val="000000"/>
                </a:solidFill>
                <a:latin typeface="&quot;Nunito Sans&quot;"/>
              </a:rPr>
              <a:t>Estratègies per Obtenir Backlinks de Qualitat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1130300" y="2222500"/>
            <a:ext cx="29210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000000"/>
                </a:solidFill>
                <a:latin typeface="&quot;Nunito Sans&quot;"/>
              </a:rPr>
              <a:t>Guest Blogging (Mitjana)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4813300" y="2222500"/>
            <a:ext cx="2921000" cy="105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000000"/>
                </a:solidFill>
                <a:latin typeface="&quot;Nunito Sans&quot;"/>
              </a:rPr>
              <a:t>Contingut Enllaçable (Alta)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8496300" y="2222500"/>
            <a:ext cx="2921000" cy="105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000000"/>
                </a:solidFill>
                <a:latin typeface="&quot;Nunito Sans&quot;"/>
              </a:rPr>
              <a:t>Relacions Públiques Digitals (Alta)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2179300" y="2222500"/>
            <a:ext cx="2921000" cy="698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000000"/>
                </a:solidFill>
                <a:latin typeface="&quot;Nunito Sans&quot;"/>
              </a:rPr>
              <a:t>Directoris Locals (Baixa)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1130300" y="6578600"/>
            <a:ext cx="66040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000000"/>
                </a:solidFill>
                <a:latin typeface="&quot;Nunito Sans&quot;"/>
              </a:rPr>
              <a:t>Xarxes Socials (Baixa)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8496300" y="6578600"/>
            <a:ext cx="66040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000000"/>
                </a:solidFill>
                <a:latin typeface="&quot;Nunito Sans&quot;"/>
              </a:rPr>
              <a:t>Col·laboracions (Mitjana)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130300" y="3060700"/>
            <a:ext cx="29210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Escriure articles per altres blogs de moda sostenible per obtenir enllaços i visibilitat de públic rellevant.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4813300" y="3416300"/>
            <a:ext cx="2921000" cy="176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Crear una guia "100 marques moda sostenible Catalunya" que serveixi com a recurs referenciable per altres webs.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8496300" y="3416300"/>
            <a:ext cx="29210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Aconseguir mencions en premsa digital i revistes online per generar enllaços naturals i autoritat.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12179300" y="3060700"/>
            <a:ext cx="29210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Registrar-se en Google Business, Yelp i Pàgines Grogues per obtenir enllaços i millorar la presència local.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130300" y="7061200"/>
            <a:ext cx="66040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Utilitzar Instagram i Pinterest per promocionar contingut de moda sostenible que pugui derivar en enllaços.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8496300" y="7061200"/>
            <a:ext cx="66040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Fer col·laboracions amb influencers de moda sostenible a BCN per obtenir mencions i enllaços naturals.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1130300" y="8077200"/>
            <a:ext cx="14236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AVÍS: EVITAR Black Hat: Comprar backlinks, granges enllaços, spam - Google penalitza!</a:t>
            </a:r>
            <a:endParaRPr lang="en-US" sz="1100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625600"/>
            <a:ext cx="190500" cy="1905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1625600"/>
            <a:ext cx="190500" cy="190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00" y="1625600"/>
            <a:ext cx="190500" cy="1905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400" y="1625600"/>
            <a:ext cx="177800" cy="177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5981700"/>
            <a:ext cx="190500" cy="1905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00" y="5981700"/>
            <a:ext cx="1905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447800"/>
            <a:ext cx="14490700" cy="7035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447800"/>
            <a:ext cx="3429000" cy="44831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1155700" y="1689100"/>
            <a:ext cx="685800" cy="6858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7" name="AutoShape 7"/>
          <p:cNvSpPr/>
          <p:nvPr/>
        </p:nvSpPr>
        <p:spPr>
          <a:xfrm>
            <a:off x="4559300" y="1447800"/>
            <a:ext cx="3429000" cy="44831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8" name="AutoShape 8"/>
          <p:cNvSpPr/>
          <p:nvPr/>
        </p:nvSpPr>
        <p:spPr>
          <a:xfrm>
            <a:off x="4838700" y="1689100"/>
            <a:ext cx="685800" cy="6858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9" name="AutoShape 9"/>
          <p:cNvSpPr/>
          <p:nvPr/>
        </p:nvSpPr>
        <p:spPr>
          <a:xfrm>
            <a:off x="8242300" y="1447800"/>
            <a:ext cx="3429000" cy="44831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0" name="AutoShape 10"/>
          <p:cNvSpPr/>
          <p:nvPr/>
        </p:nvSpPr>
        <p:spPr>
          <a:xfrm>
            <a:off x="8534400" y="1689100"/>
            <a:ext cx="685800" cy="6858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1" name="AutoShape 11"/>
          <p:cNvSpPr/>
          <p:nvPr/>
        </p:nvSpPr>
        <p:spPr>
          <a:xfrm>
            <a:off x="11938000" y="1447800"/>
            <a:ext cx="3429000" cy="44831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2" name="AutoShape 12"/>
          <p:cNvSpPr/>
          <p:nvPr/>
        </p:nvSpPr>
        <p:spPr>
          <a:xfrm>
            <a:off x="12217400" y="1689100"/>
            <a:ext cx="685800" cy="6858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3" name="AutoShape 13"/>
          <p:cNvSpPr/>
          <p:nvPr/>
        </p:nvSpPr>
        <p:spPr>
          <a:xfrm>
            <a:off x="876300" y="6172200"/>
            <a:ext cx="14490700" cy="23241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4" name="AutoShape 14"/>
          <p:cNvSpPr/>
          <p:nvPr/>
        </p:nvSpPr>
        <p:spPr>
          <a:xfrm>
            <a:off x="1155700" y="6400800"/>
            <a:ext cx="685800" cy="6858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5" name="TextBox 15"/>
          <p:cNvSpPr txBox="1"/>
          <p:nvPr/>
        </p:nvSpPr>
        <p:spPr>
          <a:xfrm>
            <a:off x="876300" y="635000"/>
            <a:ext cx="14490700" cy="546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000000"/>
                </a:solidFill>
                <a:latin typeface="&quot;Nunito Sans&quot;"/>
              </a:rPr>
              <a:t>Networking Digital per a ModaBCN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1130300" y="2616200"/>
            <a:ext cx="29210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700" b="1">
                <a:solidFill>
                  <a:srgbClr val="000000"/>
                </a:solidFill>
                <a:latin typeface="&quot;Nunito Sans&quot;"/>
              </a:rPr>
              <a:t>Google Business Profile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4813300" y="2616200"/>
            <a:ext cx="29210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700" b="1">
                <a:solidFill>
                  <a:srgbClr val="000000"/>
                </a:solidFill>
                <a:latin typeface="&quot;Nunito Sans&quot;"/>
              </a:rPr>
              <a:t>Col·laboració Bloggers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8496300" y="2616200"/>
            <a:ext cx="29210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700" b="1">
                <a:solidFill>
                  <a:srgbClr val="000000"/>
                </a:solidFill>
                <a:latin typeface="&quot;Nunito Sans&quot;"/>
              </a:rPr>
              <a:t>Premsa Local BCN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12179300" y="2616200"/>
            <a:ext cx="29210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700" b="1">
                <a:solidFill>
                  <a:srgbClr val="000000"/>
                </a:solidFill>
                <a:latin typeface="&quot;Nunito Sans&quot;"/>
              </a:rPr>
              <a:t>Fires Moda Sostenible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130300" y="7340600"/>
            <a:ext cx="13982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700" b="1">
                <a:solidFill>
                  <a:srgbClr val="000000"/>
                </a:solidFill>
                <a:latin typeface="&quot;Nunito Sans&quot;"/>
              </a:rPr>
              <a:t>Programa Afiliats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1130300" y="3619500"/>
            <a:ext cx="2921000" cy="1384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&quot;Nunito Sans&quot;"/>
              </a:rPr>
              <a:t>Fitxa optimitzada amb fotos, horaris i ressenyes. Benefici: SEO local i més visibilitat a Google Maps.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4813300" y="3619500"/>
            <a:ext cx="2921000" cy="173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&quot;Nunito Sans&quot;"/>
              </a:rPr>
              <a:t>Contactar bloggers de moda sostenible per ressenyes i contingut. Benefici: backlinks de qualitat i tràfic referit.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8496300" y="3619500"/>
            <a:ext cx="2921000" cy="173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&quot;Nunito Sans&quot;"/>
              </a:rPr>
              <a:t>Enviar notes de premsa a mitjans com Time Out i BCN Més. Benefici: backlinks d'alta autoritat i visibilitat local.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2179300" y="3619500"/>
            <a:ext cx="2921000" cy="2082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&quot;Nunito Sans&quot;"/>
              </a:rPr>
              <a:t>Participar en esdeveniments i exibicions del sector. Benefici: mencions web, cobertura i oportunitats de networking.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130300" y="7912100"/>
            <a:ext cx="13982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&quot;Nunito Sans&quot;"/>
              </a:rPr>
              <a:t>Crear un programa per a influencers amb comissions. Benefici: backlinks continuats i augment de vendes.</a:t>
            </a:r>
            <a:endParaRPr lang="en-US" sz="1100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943100"/>
            <a:ext cx="177800" cy="177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917700"/>
            <a:ext cx="228600" cy="2286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0" y="1917700"/>
            <a:ext cx="228600" cy="2286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0" y="1917700"/>
            <a:ext cx="228600" cy="2286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6642100"/>
            <a:ext cx="2286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219200"/>
            <a:ext cx="14490700" cy="5308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219200"/>
            <a:ext cx="33782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876300" y="12192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7" name="AutoShape 7"/>
          <p:cNvSpPr/>
          <p:nvPr/>
        </p:nvSpPr>
        <p:spPr>
          <a:xfrm>
            <a:off x="4572000" y="1219200"/>
            <a:ext cx="33782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4572000" y="12192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9" name="AutoShape 9"/>
          <p:cNvSpPr/>
          <p:nvPr/>
        </p:nvSpPr>
        <p:spPr>
          <a:xfrm>
            <a:off x="8280400" y="1219200"/>
            <a:ext cx="33782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8280400" y="12192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1" name="AutoShape 11"/>
          <p:cNvSpPr/>
          <p:nvPr/>
        </p:nvSpPr>
        <p:spPr>
          <a:xfrm>
            <a:off x="11976100" y="1219200"/>
            <a:ext cx="33782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11976100" y="12192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3" name="AutoShape 13"/>
          <p:cNvSpPr/>
          <p:nvPr/>
        </p:nvSpPr>
        <p:spPr>
          <a:xfrm>
            <a:off x="876300" y="3454400"/>
            <a:ext cx="3378200" cy="1917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876300" y="34544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5" name="AutoShape 15"/>
          <p:cNvSpPr/>
          <p:nvPr/>
        </p:nvSpPr>
        <p:spPr>
          <a:xfrm>
            <a:off x="4572000" y="3454400"/>
            <a:ext cx="3378200" cy="1917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4572000" y="34544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7" name="AutoShape 17"/>
          <p:cNvSpPr/>
          <p:nvPr/>
        </p:nvSpPr>
        <p:spPr>
          <a:xfrm>
            <a:off x="8280400" y="3454400"/>
            <a:ext cx="3378200" cy="1917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8280400" y="34544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9" name="AutoShape 19"/>
          <p:cNvSpPr/>
          <p:nvPr/>
        </p:nvSpPr>
        <p:spPr>
          <a:xfrm>
            <a:off x="11976100" y="3454400"/>
            <a:ext cx="3378200" cy="1917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11976100" y="34544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21" name="AutoShape 21"/>
          <p:cNvSpPr/>
          <p:nvPr/>
        </p:nvSpPr>
        <p:spPr>
          <a:xfrm>
            <a:off x="876300" y="5727700"/>
            <a:ext cx="7086600" cy="800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2" name="AutoShape 22"/>
          <p:cNvSpPr/>
          <p:nvPr/>
        </p:nvSpPr>
        <p:spPr>
          <a:xfrm>
            <a:off x="876300" y="57277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23" name="AutoShape 23"/>
          <p:cNvSpPr/>
          <p:nvPr/>
        </p:nvSpPr>
        <p:spPr>
          <a:xfrm>
            <a:off x="8280400" y="5727700"/>
            <a:ext cx="7086600" cy="800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8280400" y="5727700"/>
            <a:ext cx="558800" cy="304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25" name="TextBox 25"/>
          <p:cNvSpPr txBox="1"/>
          <p:nvPr/>
        </p:nvSpPr>
        <p:spPr>
          <a:xfrm>
            <a:off x="876300" y="368300"/>
            <a:ext cx="14490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100" b="1">
                <a:solidFill>
                  <a:srgbClr val="000000"/>
                </a:solidFill>
                <a:latin typeface="&quot;Nunito Sans&quot;"/>
              </a:rPr>
              <a:t>6. Exercici Pràctic Final - Estructura SEO ModaBCN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066800" y="12700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1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1689100" y="1270000"/>
            <a:ext cx="2565400" cy="49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1. Fitxa negoci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4762500" y="12700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2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5397500" y="1270000"/>
            <a:ext cx="2565400" cy="49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2. Fitxer robots.txt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8470900" y="12700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3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9093200" y="1270000"/>
            <a:ext cx="2565400" cy="49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3. Sitemap.xml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12166600" y="12700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4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12801600" y="1270000"/>
            <a:ext cx="2565400" cy="49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4. Llista 10 paraules clau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1066800" y="35052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5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689100" y="3505200"/>
            <a:ext cx="2565400" cy="49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5. Title/meta 5 pàgines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4762500" y="35052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6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5397500" y="3505200"/>
            <a:ext cx="2565400" cy="49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6. Mapa URLs amigables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8470900" y="35052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7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093200" y="3505200"/>
            <a:ext cx="2565400" cy="73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7. Esquema enllaçat intern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12166600" y="35052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8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2801600" y="3505200"/>
            <a:ext cx="2565400" cy="49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8. Descripció producte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1066800" y="5778500"/>
            <a:ext cx="3048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9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1689100" y="5778500"/>
            <a:ext cx="62611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9. Llista 5 webs backlinks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8369300" y="5778500"/>
            <a:ext cx="3683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3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10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9093200" y="5778500"/>
            <a:ext cx="62611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10. Estratègia networking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876300" y="6858000"/>
            <a:ext cx="69215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Criteris Avaluació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8432800" y="7137400"/>
            <a:ext cx="6921500" cy="24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Notes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876300" y="863600"/>
            <a:ext cx="144907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Si heu seguit tots els mini-exercicis, ja teniu la major part! Ara cal reunir-ho en un document coherent.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1689100" y="1866900"/>
            <a:ext cx="25654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Nom, descripció, públic objectiu i una llista de 5 cerques rellevants per al negoci.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5397500" y="1866900"/>
            <a:ext cx="2565400" cy="1231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Fitxer de control d'accés per robots amb directrius bàsiques i rutes bloquejades/exposades.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9093200" y="1866900"/>
            <a:ext cx="25654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Sitemap amb un mínim de 8 URLs rellevants del lloc per facilitar l'indexació.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12801600" y="1866900"/>
            <a:ext cx="25654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De 10 paraules clau amb volum de cerca, dificultat estimada i intenció de l'usuari per cada una.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1689100" y="4102100"/>
            <a:ext cx="25654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Proposta de title i meta description optimitzats per a cinc pàgines clau del lloc.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5397500" y="4102100"/>
            <a:ext cx="2565400" cy="825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Estructura d'URLs amigables i coherents per a les pàgines principals i categories.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9093200" y="4343400"/>
            <a:ext cx="25654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Pla d'enllaçat intern que defineix fluxos d'autoritat entre pàgines i pàgines pivots.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12801600" y="4102100"/>
            <a:ext cx="25654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Descripció d'un producte d'almenys 200 paraules, orientada a SEO i conversió.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1689100" y="6121400"/>
            <a:ext cx="62611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Proposta de 5 webs per obtenir backlinks, amb email de contacte o persona de referència.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9093200" y="6121400"/>
            <a:ext cx="62611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Estratègia amb 3 accions concretes per generar col·laboracions i visibilitat en el sector.</a:t>
            </a:r>
            <a:endParaRPr lang="en-US" sz="1100"/>
          </a:p>
        </p:txBody>
      </p:sp>
      <p:sp>
        <p:nvSpPr>
          <p:cNvPr id="59" name="TextBox 59"/>
          <p:cNvSpPr txBox="1"/>
          <p:nvPr/>
        </p:nvSpPr>
        <p:spPr>
          <a:xfrm>
            <a:off x="1130300" y="7277100"/>
            <a:ext cx="66675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Completesa: 30%</a:t>
            </a:r>
            <a:endParaRPr lang="en-US" sz="1100"/>
          </a:p>
        </p:txBody>
      </p:sp>
      <p:sp>
        <p:nvSpPr>
          <p:cNvPr id="60" name="TextBox 60"/>
          <p:cNvSpPr txBox="1"/>
          <p:nvPr/>
        </p:nvSpPr>
        <p:spPr>
          <a:xfrm>
            <a:off x="1130300" y="7594600"/>
            <a:ext cx="66675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Coherència: 25%</a:t>
            </a:r>
            <a:endParaRPr lang="en-US" sz="1100"/>
          </a:p>
        </p:txBody>
      </p:sp>
      <p:sp>
        <p:nvSpPr>
          <p:cNvPr id="61" name="TextBox 61"/>
          <p:cNvSpPr txBox="1"/>
          <p:nvPr/>
        </p:nvSpPr>
        <p:spPr>
          <a:xfrm>
            <a:off x="1130300" y="7912100"/>
            <a:ext cx="66675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Qualitat tècnica: 25%</a:t>
            </a:r>
            <a:endParaRPr lang="en-US" sz="1100"/>
          </a:p>
        </p:txBody>
      </p:sp>
      <p:sp>
        <p:nvSpPr>
          <p:cNvPr id="62" name="TextBox 62"/>
          <p:cNvSpPr txBox="1"/>
          <p:nvPr/>
        </p:nvSpPr>
        <p:spPr>
          <a:xfrm>
            <a:off x="1130300" y="8229600"/>
            <a:ext cx="6667500" cy="20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Creativitat: 20%</a:t>
            </a:r>
            <a:endParaRPr lang="en-US" sz="1100"/>
          </a:p>
        </p:txBody>
      </p:sp>
      <p:sp>
        <p:nvSpPr>
          <p:cNvPr id="63" name="TextBox 63"/>
          <p:cNvSpPr txBox="1"/>
          <p:nvPr/>
        </p:nvSpPr>
        <p:spPr>
          <a:xfrm>
            <a:off x="8432800" y="7531100"/>
            <a:ext cx="69215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&quot;Nunito Sans&quot;"/>
              </a:rPr>
              <a:t>Assegureu-vos que cada lliurable sigui verificable i que el document final presenti una estructura clara, evidències i exemples pràctics per facilitar l'avaluació.</a:t>
            </a:r>
            <a:endParaRPr lang="en-US" sz="1100"/>
          </a:p>
        </p:txBody>
      </p:sp>
      <p:sp>
        <p:nvSpPr>
          <p:cNvPr id="64" name="TextBox 64"/>
          <p:cNvSpPr txBox="1"/>
          <p:nvPr/>
        </p:nvSpPr>
        <p:spPr>
          <a:xfrm>
            <a:off x="749300" y="73025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0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65" name="TextBox 65"/>
          <p:cNvSpPr txBox="1"/>
          <p:nvPr/>
        </p:nvSpPr>
        <p:spPr>
          <a:xfrm>
            <a:off x="749300" y="76200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0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66" name="TextBox 66"/>
          <p:cNvSpPr txBox="1"/>
          <p:nvPr/>
        </p:nvSpPr>
        <p:spPr>
          <a:xfrm>
            <a:off x="749300" y="79375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0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67" name="TextBox 67"/>
          <p:cNvSpPr txBox="1"/>
          <p:nvPr/>
        </p:nvSpPr>
        <p:spPr>
          <a:xfrm>
            <a:off x="749300" y="8255000"/>
            <a:ext cx="241300" cy="127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0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xmlns="" id="{E2D46530-5B51-234E-ABB4-7F184E602A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"/>
          <a:stretch/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ADB4C9-AD8F-B343-BEFD-DB35CC7C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60" y="1366553"/>
            <a:ext cx="10853675" cy="880076"/>
          </a:xfrm>
        </p:spPr>
        <p:txBody>
          <a:bodyPr/>
          <a:lstStyle/>
          <a:p>
            <a:r>
              <a:rPr lang="ca-ES" noProof="0" dirty="0"/>
              <a:t>Sobre Barcelona Activa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83124EF4-56AC-724A-89A1-C64C1C5E9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1231106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 Activa és l’agència de desenvolupament econòmic local de Barcelona. Fundada el 1987, és una societat mercantil pública integrada a l’àrea d’Economia i Promoció Econòmica de l’Ajuntament de Barcelona.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008FEBFB-A133-204B-ABB8-6A4BC9E06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7800" y="2815185"/>
            <a:ext cx="4937235" cy="3856953"/>
          </a:xfrm>
        </p:spPr>
        <p:txBody>
          <a:bodyPr/>
          <a:lstStyle/>
          <a:p>
            <a:r>
              <a:rPr lang="ca-ES" sz="2667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Missió</a:t>
            </a:r>
          </a:p>
          <a:p>
            <a:r>
              <a:rPr lang="ca-ES" noProof="0" dirty="0">
                <a:cs typeface="Arial" panose="020B0604020202020204" pitchFamily="34" charset="0"/>
              </a:rPr>
              <a:t>Promoure l’ocupació de qualitat, l’esperit emprenedor, la competitivitat empresarial i la diversificació del teixit productiu, per assolir un model econòmic sostenible, inclusiu i just.</a:t>
            </a:r>
          </a:p>
          <a:p>
            <a:endParaRPr lang="ca-ES" noProof="0" dirty="0">
              <a:cs typeface="Arial" panose="020B0604020202020204" pitchFamily="34" charset="0"/>
            </a:endParaRPr>
          </a:p>
          <a:p>
            <a:r>
              <a:rPr lang="ca-ES" sz="2667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Visió</a:t>
            </a:r>
          </a:p>
          <a:p>
            <a:r>
              <a:rPr lang="ca-ES" noProof="0" dirty="0">
                <a:cs typeface="Arial" panose="020B0604020202020204" pitchFamily="34" charset="0"/>
              </a:rPr>
              <a:t>Fer de Barcelona una ciutat de referència per treballar, emprendre i viure amb valors socials i ambientals.</a:t>
            </a:r>
          </a:p>
          <a:p>
            <a:endParaRPr lang="ca-ES" noProof="0" dirty="0">
              <a:cs typeface="Arial" panose="020B0604020202020204" pitchFamily="34" charset="0"/>
            </a:endParaRPr>
          </a:p>
          <a:p>
            <a:r>
              <a:rPr lang="ca-ES" sz="2667" b="1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Valors</a:t>
            </a:r>
            <a:endParaRPr lang="ca-ES" sz="2667" b="1" dirty="0">
              <a:latin typeface="Safiro SemiBold" pitchFamily="2" charset="77"/>
              <a:cs typeface="Arial" panose="020B0604020202020204" pitchFamily="34" charset="0"/>
            </a:endParaRPr>
          </a:p>
          <a:p>
            <a:r>
              <a:rPr lang="ca-ES" noProof="0" dirty="0">
                <a:cs typeface="Arial" panose="020B0604020202020204" pitchFamily="34" charset="0"/>
              </a:rPr>
              <a:t>Ens mou l’esperit de servei públic i l’ètica professional i personal, així com la igualtat d’oportunitats i el progrés social. Treballem en cooperació dins l’organització i amb altres per a una economia social i sostenible al servei de les persones.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0E1BAD6-7A47-CB45-9BB7-8E44CF73B934}"/>
              </a:ext>
            </a:extLst>
          </p:cNvPr>
          <p:cNvSpPr txBox="1"/>
          <p:nvPr/>
        </p:nvSpPr>
        <p:spPr>
          <a:xfrm>
            <a:off x="5173307" y="4561614"/>
            <a:ext cx="33482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55.000 </a:t>
            </a:r>
          </a:p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persones ateses</a:t>
            </a:r>
            <a:endParaRPr lang="ca-ES" sz="2400" dirty="0">
              <a:solidFill>
                <a:srgbClr val="CC0C2F"/>
              </a:solidFill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A057F0D-C366-F046-83B6-98C4095F3A1A}"/>
              </a:ext>
            </a:extLst>
          </p:cNvPr>
          <p:cNvSpPr txBox="1"/>
          <p:nvPr/>
        </p:nvSpPr>
        <p:spPr>
          <a:xfrm>
            <a:off x="5173307" y="5741493"/>
            <a:ext cx="33482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7.000 </a:t>
            </a:r>
          </a:p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empreses ateses</a:t>
            </a:r>
            <a:endParaRPr lang="ca-ES" sz="2400" dirty="0">
              <a:solidFill>
                <a:srgbClr val="CC0C2F"/>
              </a:solidFill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8D9D241-8805-3F42-A8A8-FEAAAE5E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12" y="4569762"/>
            <a:ext cx="482265" cy="5594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3D95EBC-2A3E-9F49-B0D5-3BE7EFA1B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91" y="5814086"/>
            <a:ext cx="474152" cy="43622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2BF03019-CC04-264F-B724-228DF648108E}"/>
              </a:ext>
            </a:extLst>
          </p:cNvPr>
          <p:cNvSpPr/>
          <p:nvPr/>
        </p:nvSpPr>
        <p:spPr>
          <a:xfrm>
            <a:off x="10337242" y="7810963"/>
            <a:ext cx="296234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ca-ES" sz="1600" b="1" dirty="0">
                <a:solidFill>
                  <a:srgbClr val="CC0C2F"/>
                </a:solidFill>
                <a:latin typeface="Safiro SemiBold" pitchFamily="2" charset="77"/>
              </a:rPr>
              <a:t>Segueix-nos a: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FFF8DD80-6C62-A948-B4A9-5B864938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12979" y="8187321"/>
            <a:ext cx="558800" cy="558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261C7739-C272-4D4F-BD2B-83D763572A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594788" y="8167881"/>
            <a:ext cx="558800" cy="5588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C439993-012D-B243-8A89-69ABCE720C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847564" y="8158621"/>
            <a:ext cx="558800" cy="5588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EF2B20CD-8A9C-A248-BA37-E8CE4B1BDAC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215512" y="8158621"/>
            <a:ext cx="558800" cy="5588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99CC595D-55E6-644D-B7F3-ADDDCA37E7D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36811" y="8170271"/>
            <a:ext cx="596053" cy="596053"/>
          </a:xfrm>
          <a:prstGeom prst="rect">
            <a:avLst/>
          </a:prstGeom>
        </p:spPr>
      </p:pic>
      <p:sp>
        <p:nvSpPr>
          <p:cNvPr id="27" name="Marcador de número de diapositiva 5">
            <a:extLst>
              <a:ext uri="{FF2B5EF4-FFF2-40B4-BE49-F238E27FC236}">
                <a16:creationId xmlns:a16="http://schemas.microsoft.com/office/drawing/2014/main" xmlns="" id="{D4DA3D5F-C644-CE4D-975B-EB3ECF9AA423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black"/>
                </a:solidFill>
              </a:rPr>
              <a:pPr algn="r"/>
              <a:t>2</a:t>
            </a:fld>
            <a:endParaRPr lang="es-ES" sz="13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06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76300" y="4572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600" b="1">
                <a:solidFill>
                  <a:srgbClr val="000000"/>
                </a:solidFill>
                <a:latin typeface="&quot;Nunito Sans&quot;"/>
              </a:rPr>
              <a:t>7. Eines i Recursos per Continuar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76300" y="1270000"/>
            <a:ext cx="4406900" cy="60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&quot;Nunito Sans&quot;"/>
              </a:rPr>
              <a:t>Eines Gratuïtes Essencials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5918200" y="1270000"/>
            <a:ext cx="44069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&quot;Nunito Sans&quot;"/>
              </a:rPr>
              <a:t>Eines Avançades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0960100" y="1270000"/>
            <a:ext cx="44069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&quot;Nunito Sans&quot;"/>
              </a:rPr>
              <a:t>Recursos Aprenentatge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130300" y="20828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Google Search Console — monitoritzar aparença Google i problemes d'indexació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1130300" y="29845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Google Analytics 4 — analitzar tràfic, comportament d'usuaris i conversions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1130300" y="38862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PageSpeed Insights — mesurar velocitat i Core Web Vitals per optimitzar rendiment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130300" y="48006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Google Keyword Planner — trobar keywords rellevants i volums de cerca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130300" y="57023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Screaming Frog free — auditoria tècnica fins a 500 URLs per errors i meta dades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130300" y="66040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Ubersuggest — investigació de keywords i anàlisi de competència bàsica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130300" y="75057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AnswerThePublic — identificar preguntes i intencions reals dels usuaris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6172200" y="17780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Ahrefs Webmaster Tools — anàlisi de backlinks i rendiment, gratuït per a propietats pròpies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6172200" y="26797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Semrush — suite completa d'seo i màrqueting amb període de prova de 7 dies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172200" y="35814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Moz Pro — mesura d'autoritat de domini i anàlisi, limitat a 10 cerques al mes en comptes bàsics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6172200" y="44831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Surfer SEO — optimització de contingut assistida per IA per millorar rellevància i estructura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11214100" y="17780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Google SEO Starter Guide — guia oficial bàsica per pràctiques recomanades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1214100" y="26797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Moz Beginner's Guide — recursos introductoris i conceptes fonamentals de SEO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11214100" y="3581400"/>
            <a:ext cx="4152900" cy="76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Ahrefs Blog — articles pràctics i estudis de cas sobre estratègies SEO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1214100" y="4483100"/>
            <a:ext cx="41529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Search Engine Journal — notícies, consells i anàlisis del sector SEO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11214100" y="5130800"/>
            <a:ext cx="4152900" cy="1016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Google Digital Garage — formacions gratuïtes amb certificació sobre competències digitals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1214100" y="6299200"/>
            <a:ext cx="4152900" cy="1016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Comunitats — fòrums i grups com r/SEO, SEO en Español i Google Search Central Community per compartir dubtes i experiències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749300" y="21209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749300" y="30226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749300" y="39370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749300" y="48387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749300" y="57404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749300" y="66421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749300" y="75438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5791200" y="18161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5791200" y="27178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5791200" y="36195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5791200" y="45339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10833100" y="18161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10833100" y="27178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0833100" y="36195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10833100" y="45339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10833100" y="51816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0833100" y="6337300"/>
            <a:ext cx="241300" cy="165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3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953B767-B4AA-C446-9347-4329D429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8A86078-AB9F-6822-B0E1-9D1D4F1DC2BE}"/>
              </a:ext>
            </a:extLst>
          </p:cNvPr>
          <p:cNvSpPr txBox="1"/>
          <p:nvPr/>
        </p:nvSpPr>
        <p:spPr>
          <a:xfrm>
            <a:off x="5652654" y="3993821"/>
            <a:ext cx="4918364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33"/>
              </a:lnSpc>
            </a:pPr>
            <a:r>
              <a:rPr lang="ca-ES" sz="4000" dirty="0">
                <a:solidFill>
                  <a:prstClr val="black"/>
                </a:solidFill>
                <a:latin typeface="Safiro" pitchFamily="2" charset="77"/>
                <a:cs typeface="Arial"/>
              </a:rPr>
              <a:t>barcelonactiva.cat</a:t>
            </a:r>
            <a:endParaRPr lang="ca-ES" sz="4000" dirty="0">
              <a:solidFill>
                <a:prstClr val="black"/>
              </a:solidFill>
              <a:latin typeface="Safiro" pitchFamily="2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48AA346-6215-E049-A3E8-7EF9BB717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0" y="8178800"/>
            <a:ext cx="16256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8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xmlns="" id="{739EED00-50A8-C84A-AAD8-413C6CBE59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209"/>
          <a:stretch/>
        </p:blipFill>
        <p:spPr/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32E5E879-2606-9F49-A621-FFA21D92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2" y="1360621"/>
            <a:ext cx="10853675" cy="917595"/>
          </a:xfrm>
        </p:spPr>
        <p:txBody>
          <a:bodyPr/>
          <a:lstStyle/>
          <a:p>
            <a:r>
              <a:rPr lang="ca-ES" noProof="0" dirty="0"/>
              <a:t>Què fem?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2B7A5C13-1DF1-474F-B9FF-274DBBB4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185" y="3292366"/>
            <a:ext cx="3416449" cy="1206484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Acompanyem la ciutadania</a:t>
            </a:r>
            <a:r>
              <a:rPr lang="ca-ES" noProof="0" dirty="0">
                <a:cs typeface="Arial" panose="020B0604020202020204" pitchFamily="34" charset="0"/>
              </a:rPr>
              <a:t> durant tot el procés de recerca de feina.</a:t>
            </a:r>
          </a:p>
          <a:p>
            <a:endParaRPr lang="ca-ES" noProof="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84B15BE7-D262-F445-8C58-2E8CE34D9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3185" y="4373067"/>
            <a:ext cx="3416449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barcelonactiva.cat/treball</a:t>
            </a:r>
          </a:p>
          <a:p>
            <a:endParaRPr lang="ca-ES" noProof="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70C077AB-0FF0-8646-8273-E3BC8AB67F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0467" y="3292366"/>
            <a:ext cx="4160364" cy="1206741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Donem suport a les persones emprenedores </a:t>
            </a:r>
            <a:r>
              <a:rPr lang="ca-ES" noProof="0" dirty="0">
                <a:cs typeface="Arial" panose="020B0604020202020204" pitchFamily="34" charset="0"/>
              </a:rPr>
              <a:t>per convertir la seva idea de negoci en una empresa viable.</a:t>
            </a:r>
          </a:p>
          <a:p>
            <a:endParaRPr lang="ca-ES" noProof="0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290C4D2F-8F73-2D43-90E1-39E198039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0467" y="4359825"/>
            <a:ext cx="4366840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barcelonactiva.cat/emprenedoria</a:t>
            </a:r>
          </a:p>
          <a:p>
            <a:endParaRPr lang="ca-ES" noProof="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13EF07E3-FA04-1B49-9701-A8739701E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3185" y="5716752"/>
            <a:ext cx="3416449" cy="1149032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Ajudem les empreses i organitzacions </a:t>
            </a:r>
            <a:r>
              <a:rPr lang="ca-ES" noProof="0" dirty="0">
                <a:cs typeface="Arial" panose="020B0604020202020204" pitchFamily="34" charset="0"/>
              </a:rPr>
              <a:t>a créixer, connectar-se amb l’ecosistema i fer-se més competitives.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FA0F3F87-6890-4C48-A644-398F88392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3185" y="7075458"/>
            <a:ext cx="3781988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barcelonactiva.cat/empreses</a:t>
            </a:r>
          </a:p>
          <a:p>
            <a:endParaRPr lang="ca-ES" noProof="0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95571022-3614-0541-84FF-CFC4179F82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0468" y="5716753"/>
            <a:ext cx="3416449" cy="1206484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Oferim formació</a:t>
            </a:r>
            <a:r>
              <a:rPr lang="ca-ES" noProof="0" dirty="0">
                <a:cs typeface="Arial" panose="020B0604020202020204" pitchFamily="34" charset="0"/>
              </a:rPr>
              <a:t> a les persones que cerquen feina, emprenedores i professionals.</a:t>
            </a:r>
          </a:p>
          <a:p>
            <a:endParaRPr lang="ca-ES" noProof="0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0E203BE2-F190-ED42-B84F-C481686975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0467" y="6817723"/>
            <a:ext cx="4160364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</a:t>
            </a:r>
            <a:r>
              <a:rPr lang="ca-ES" noProof="0" dirty="0" err="1">
                <a:cs typeface="Arial" panose="020B0604020202020204" pitchFamily="34" charset="0"/>
              </a:rPr>
              <a:t>formacio</a:t>
            </a:r>
            <a:endParaRPr lang="ca-ES" noProof="0" dirty="0">
              <a:cs typeface="Arial" panose="020B0604020202020204" pitchFamily="34" charset="0"/>
            </a:endParaRPr>
          </a:p>
          <a:p>
            <a:endParaRPr lang="ca-ES" noProof="0" dirty="0"/>
          </a:p>
        </p:txBody>
      </p:sp>
      <p:pic>
        <p:nvPicPr>
          <p:cNvPr id="21" name="Imagen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2D6F8F7-A02C-E440-A1DB-83AEB721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59893" y="330048"/>
            <a:ext cx="338667" cy="330505"/>
          </a:xfrm>
          <a:prstGeom prst="rect">
            <a:avLst/>
          </a:prstGeom>
        </p:spPr>
      </p:pic>
      <p:sp>
        <p:nvSpPr>
          <p:cNvPr id="22" name="Marcador de número de diapositiva 5">
            <a:extLst>
              <a:ext uri="{FF2B5EF4-FFF2-40B4-BE49-F238E27FC236}">
                <a16:creationId xmlns:a16="http://schemas.microsoft.com/office/drawing/2014/main" xmlns="" id="{11801842-F14E-CE41-9E20-CFDA7B70FD66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white"/>
                </a:solidFill>
              </a:rPr>
              <a:pPr algn="r"/>
              <a:t>3</a:t>
            </a:fld>
            <a:endParaRPr lang="es-ES" sz="13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2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F071FB-CDE2-2448-A91C-DAF302BF4D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a-ES" noProof="0" dirty="0"/>
              <a:t>Seu Central</a:t>
            </a:r>
          </a:p>
        </p:txBody>
      </p:sp>
      <p:pic>
        <p:nvPicPr>
          <p:cNvPr id="40" name="Marcador de posición de imagen 39">
            <a:extLst>
              <a:ext uri="{FF2B5EF4-FFF2-40B4-BE49-F238E27FC236}">
                <a16:creationId xmlns:a16="http://schemas.microsoft.com/office/drawing/2014/main" xmlns="" id="{66A8162F-8A57-1D4A-8B13-42974275BF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2" name="Marcador de posición de imagen 41">
            <a:extLst>
              <a:ext uri="{FF2B5EF4-FFF2-40B4-BE49-F238E27FC236}">
                <a16:creationId xmlns:a16="http://schemas.microsoft.com/office/drawing/2014/main" xmlns="" id="{70C9D4D8-C40F-C948-894C-250133E7C12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4" name="Marcador de posición de imagen 43">
            <a:extLst>
              <a:ext uri="{FF2B5EF4-FFF2-40B4-BE49-F238E27FC236}">
                <a16:creationId xmlns:a16="http://schemas.microsoft.com/office/drawing/2014/main" xmlns="" id="{439884C0-6FE9-BF42-BD7C-2A2B26C2843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6" name="Marcador de posición de imagen 45">
            <a:extLst>
              <a:ext uri="{FF2B5EF4-FFF2-40B4-BE49-F238E27FC236}">
                <a16:creationId xmlns:a16="http://schemas.microsoft.com/office/drawing/2014/main" xmlns="" id="{74EA09F3-FAC9-2641-AAB9-B564BC8BC5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0" name="Marcador de posición de imagen 49">
            <a:extLst>
              <a:ext uri="{FF2B5EF4-FFF2-40B4-BE49-F238E27FC236}">
                <a16:creationId xmlns:a16="http://schemas.microsoft.com/office/drawing/2014/main" xmlns="" id="{255163C1-218F-6447-9472-AA6AB10B8F8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2" name="Marcador de posición de imagen 51">
            <a:extLst>
              <a:ext uri="{FF2B5EF4-FFF2-40B4-BE49-F238E27FC236}">
                <a16:creationId xmlns:a16="http://schemas.microsoft.com/office/drawing/2014/main" xmlns="" id="{EC5D6D00-4FA8-3044-9E4F-AB9A3E207A3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4" name="Marcador de posición de imagen 53">
            <a:extLst>
              <a:ext uri="{FF2B5EF4-FFF2-40B4-BE49-F238E27FC236}">
                <a16:creationId xmlns:a16="http://schemas.microsoft.com/office/drawing/2014/main" xmlns="" id="{D77D0D58-EC10-F64F-9096-FF51884B39D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8" name="Marcador de posición de imagen 47">
            <a:extLst>
              <a:ext uri="{FF2B5EF4-FFF2-40B4-BE49-F238E27FC236}">
                <a16:creationId xmlns:a16="http://schemas.microsoft.com/office/drawing/2014/main" xmlns="" id="{2BB0C859-DD9E-0845-823E-12FD75BD6F0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8" name="Marcador de posición de imagen 57">
            <a:extLst>
              <a:ext uri="{FF2B5EF4-FFF2-40B4-BE49-F238E27FC236}">
                <a16:creationId xmlns:a16="http://schemas.microsoft.com/office/drawing/2014/main" xmlns="" id="{EF16EE68-6854-B64C-9BCA-D932BCAE276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60" name="Marcador de posición de imagen 59">
            <a:extLst>
              <a:ext uri="{FF2B5EF4-FFF2-40B4-BE49-F238E27FC236}">
                <a16:creationId xmlns:a16="http://schemas.microsoft.com/office/drawing/2014/main" xmlns="" id="{D5CD1281-1232-9B48-8A3A-DB009F201B3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6" name="Marcador de posición de imagen 55">
            <a:extLst>
              <a:ext uri="{FF2B5EF4-FFF2-40B4-BE49-F238E27FC236}">
                <a16:creationId xmlns:a16="http://schemas.microsoft.com/office/drawing/2014/main" xmlns="" id="{7C5A8B62-448F-1A42-B142-8C9384A492F1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197EF72A-F75F-7044-8443-7649BF66EB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208107" y="3211527"/>
            <a:ext cx="2850872" cy="205184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Oficines de Barcelona Activa.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4E9CA522-4F40-FE44-BE54-4110E62E595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05748" y="2878537"/>
            <a:ext cx="2850872" cy="269304"/>
          </a:xfrm>
        </p:spPr>
        <p:txBody>
          <a:bodyPr/>
          <a:lstStyle/>
          <a:p>
            <a:r>
              <a:rPr lang="ca-ES" noProof="0" dirty="0"/>
              <a:t>Centre  d’Emprenedoria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708BD529-0B97-6B40-98E8-EB086922392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18285" y="3461660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dels emprenedors i les emprenedores de la ciutat.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CC2C620A-1A26-5A4A-A652-834D7586E8A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603389" y="2878537"/>
            <a:ext cx="3044691" cy="269304"/>
          </a:xfrm>
        </p:spPr>
        <p:txBody>
          <a:bodyPr/>
          <a:lstStyle/>
          <a:p>
            <a:r>
              <a:rPr lang="ca-ES" noProof="0" dirty="0"/>
              <a:t>Cibernàrium Nou Barris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AD80C755-EBA5-AE4D-9394-98FCCFA9088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2603389" y="3211528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Centre de formació digital d’iniciació ubicat al Parc Tecnològic.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xmlns="" id="{D3C51280-91B0-2E4C-BF3E-7933C9E7C8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ca-ES" noProof="0" dirty="0"/>
              <a:t>Porta22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xmlns="" id="{0E1982F4-DE22-F04F-87A6-8E1FF8A4BEF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208107" y="471306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2.000 m</a:t>
            </a:r>
            <a:r>
              <a:rPr lang="ca-ES" baseline="30000" noProof="0" dirty="0">
                <a:cs typeface="Arial" panose="020B0604020202020204" pitchFamily="34" charset="0"/>
              </a:rPr>
              <a:t>2</a:t>
            </a:r>
            <a:r>
              <a:rPr lang="ca-ES" noProof="0" dirty="0">
                <a:cs typeface="Arial" panose="020B0604020202020204" pitchFamily="34" charset="0"/>
              </a:rPr>
              <a:t> per a l’ocupació i la carrera professional.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5FFE7308-8DB7-A643-B8A1-955C24F6A53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405748" y="471306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de les empreses innovadores de nova creació.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xmlns="" id="{0477F622-3ACF-E740-92FA-4A47B5E7291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ca-ES" noProof="0" dirty="0"/>
              <a:t>Parc Tecnològic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xmlns="" id="{1BA919CA-ADCB-4F4D-A761-618F2E30B91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2603389" y="4764952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Clúster d’innovació al nord de la ciutat.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xmlns="" id="{2B1A2DBE-8F07-AD42-96BE-0A868FB5760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ca-ES" noProof="0" dirty="0"/>
              <a:t>El Convent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3BCCE615-B6C0-664B-AF51-66941A77597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208107" y="6317280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referent en ocupació per a joves, a Ciutat Vella.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xmlns="" id="{D6BE36E8-5E23-2445-9036-4D20C1CF835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05748" y="5984289"/>
            <a:ext cx="2710589" cy="538609"/>
          </a:xfrm>
        </p:spPr>
        <p:txBody>
          <a:bodyPr/>
          <a:lstStyle/>
          <a:p>
            <a:r>
              <a:rPr lang="ca-ES" noProof="0" dirty="0"/>
              <a:t>Oficina d’Atenció a les Empreses</a:t>
            </a:r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xmlns="" id="{E24CEEAC-A96F-5142-8D68-1647F674A3D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05748" y="6576814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L’espai de referència per a les empreses i pimes de Barcelona.</a:t>
            </a:r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xmlns="" id="{D334977A-768E-5444-93DD-5695FF3B07E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ca-ES" noProof="0" dirty="0"/>
              <a:t>LIDERA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xmlns="" id="{9FDF4AC5-F6EA-9D46-88AF-CD853E631CA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2603389" y="630430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Espai per a dones professionals, directives i emprenedores.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E830DCA6-971B-B74C-82DB-43CA960C964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ca-ES" noProof="0" dirty="0"/>
              <a:t>InnoBA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xmlns="" id="{FDEED20C-CB64-364A-B863-BEAB12288A4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208107" y="7922176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Centre per a la innovació socioeconòmica, </a:t>
            </a:r>
            <a:r>
              <a:rPr lang="ca-ES" dirty="0">
                <a:cs typeface="Arial" panose="020B0604020202020204" pitchFamily="34" charset="0"/>
              </a:rPr>
              <a:t>a Ca n'Andalet.</a:t>
            </a:r>
            <a:endParaRPr lang="ca-ES" noProof="0" dirty="0">
              <a:cs typeface="Arial" panose="020B0604020202020204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8351AAE3-36DA-534A-A1A4-A3BA40D77F8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ca-ES" noProof="0" dirty="0"/>
              <a:t>Cibernàrium 22@</a:t>
            </a: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xmlns="" id="{06FB12B4-A9C3-8040-B655-2760ED6785A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405749" y="7844352"/>
            <a:ext cx="2640057" cy="410369"/>
          </a:xfrm>
        </p:spPr>
        <p:txBody>
          <a:bodyPr/>
          <a:lstStyle/>
          <a:p>
            <a:r>
              <a:rPr lang="ca-ES" dirty="0"/>
              <a:t>Centre de capacitació tecnològica per a professionals i empreses.</a:t>
            </a:r>
            <a:endParaRPr lang="ca-ES" noProof="0" dirty="0">
              <a:cs typeface="Arial" panose="020B0604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47F12F5B-F059-C041-A9BF-CC02331EF30A}"/>
              </a:ext>
            </a:extLst>
          </p:cNvPr>
          <p:cNvSpPr txBox="1"/>
          <p:nvPr/>
        </p:nvSpPr>
        <p:spPr>
          <a:xfrm>
            <a:off x="10742507" y="7439410"/>
            <a:ext cx="4733941" cy="11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Espais Activa a la ciutat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Nou Barris Activa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Sant Andreu Activa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Sants-Montjuïc Activa</a:t>
            </a:r>
          </a:p>
        </p:txBody>
      </p:sp>
      <p:sp>
        <p:nvSpPr>
          <p:cNvPr id="62" name="Título 5">
            <a:extLst>
              <a:ext uri="{FF2B5EF4-FFF2-40B4-BE49-F238E27FC236}">
                <a16:creationId xmlns:a16="http://schemas.microsoft.com/office/drawing/2014/main" xmlns="" id="{60605FEB-A5DD-B54B-AE4D-FD4DB84C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1" y="909026"/>
            <a:ext cx="10853675" cy="928121"/>
          </a:xfrm>
        </p:spPr>
        <p:txBody>
          <a:bodyPr/>
          <a:lstStyle/>
          <a:p>
            <a:pPr>
              <a:lnSpc>
                <a:spcPts val="4587"/>
              </a:lnSpc>
            </a:pPr>
            <a:r>
              <a:rPr lang="ca-ES" noProof="0" dirty="0">
                <a:cs typeface="Arial" panose="020B0604020202020204" pitchFamily="34" charset="0"/>
              </a:rPr>
              <a:t>Xarxa d’equipaments </a:t>
            </a:r>
            <a:br>
              <a:rPr lang="ca-ES" noProof="0" dirty="0">
                <a:cs typeface="Arial" panose="020B0604020202020204" pitchFamily="34" charset="0"/>
              </a:rPr>
            </a:br>
            <a:r>
              <a:rPr lang="ca-ES" noProof="0" dirty="0">
                <a:cs typeface="Arial" panose="020B0604020202020204" pitchFamily="34" charset="0"/>
              </a:rPr>
              <a:t>de Barcelona Activa</a:t>
            </a:r>
            <a:br>
              <a:rPr lang="ca-ES" noProof="0" dirty="0">
                <a:cs typeface="Arial" panose="020B0604020202020204" pitchFamily="34" charset="0"/>
              </a:rPr>
            </a:br>
            <a:endParaRPr lang="ca-ES" noProof="0" dirty="0"/>
          </a:p>
        </p:txBody>
      </p:sp>
      <p:sp>
        <p:nvSpPr>
          <p:cNvPr id="63" name="Marcador de número de diapositiva 5">
            <a:extLst>
              <a:ext uri="{FF2B5EF4-FFF2-40B4-BE49-F238E27FC236}">
                <a16:creationId xmlns:a16="http://schemas.microsoft.com/office/drawing/2014/main" xmlns="" id="{5DBC8D48-C247-2246-89FC-71E9523C9106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ca-ES" sz="1333">
                <a:solidFill>
                  <a:prstClr val="black"/>
                </a:solidFill>
              </a:rPr>
              <a:pPr algn="r"/>
              <a:t>4</a:t>
            </a:fld>
            <a:endParaRPr lang="ca-ES" sz="1333" dirty="0">
              <a:solidFill>
                <a:prstClr val="black"/>
              </a:solidFill>
            </a:endParaRPr>
          </a:p>
        </p:txBody>
      </p:sp>
      <p:sp>
        <p:nvSpPr>
          <p:cNvPr id="5" name="Marcador de texto 22">
            <a:extLst>
              <a:ext uri="{FF2B5EF4-FFF2-40B4-BE49-F238E27FC236}">
                <a16:creationId xmlns:a16="http://schemas.microsoft.com/office/drawing/2014/main" xmlns="" id="{C388BAA8-D952-1C4B-8DD6-CF8A77E551B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406218" y="4379385"/>
            <a:ext cx="2851149" cy="275167"/>
          </a:xfrm>
        </p:spPr>
        <p:txBody>
          <a:bodyPr/>
          <a:lstStyle/>
          <a:p>
            <a:r>
              <a:rPr lang="ca-ES" noProof="0" dirty="0"/>
              <a:t>Startup Lab</a:t>
            </a:r>
          </a:p>
        </p:txBody>
      </p:sp>
    </p:spTree>
    <p:extLst>
      <p:ext uri="{BB962C8B-B14F-4D97-AF65-F5344CB8AC3E}">
        <p14:creationId xmlns:p14="http://schemas.microsoft.com/office/powerpoint/2010/main" val="280577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1C027DD5-C025-DB49-9681-C0AFBB3C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2" y="940209"/>
            <a:ext cx="11594528" cy="928121"/>
          </a:xfrm>
        </p:spPr>
        <p:txBody>
          <a:bodyPr/>
          <a:lstStyle/>
          <a:p>
            <a:pPr>
              <a:lnSpc>
                <a:spcPts val="4587"/>
              </a:lnSpc>
            </a:pPr>
            <a:r>
              <a:rPr lang="ca-ES" dirty="0">
                <a:cs typeface="Arial" panose="020B0604020202020204" pitchFamily="34" charset="0"/>
              </a:rPr>
              <a:t>Barcelona Activa està present </a:t>
            </a:r>
            <a:br>
              <a:rPr lang="ca-ES" dirty="0">
                <a:cs typeface="Arial" panose="020B0604020202020204" pitchFamily="34" charset="0"/>
              </a:rPr>
            </a:br>
            <a:r>
              <a:rPr lang="ca-ES" dirty="0">
                <a:cs typeface="Arial" panose="020B0604020202020204" pitchFamily="34" charset="0"/>
              </a:rPr>
              <a:t>a més de 50 punts de la ciutat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742A0A4-F514-6045-AD5A-0924604C389B}"/>
              </a:ext>
            </a:extLst>
          </p:cNvPr>
          <p:cNvSpPr txBox="1"/>
          <p:nvPr/>
        </p:nvSpPr>
        <p:spPr>
          <a:xfrm>
            <a:off x="340427" y="2847634"/>
            <a:ext cx="3168160" cy="5628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33"/>
              </a:lnSpc>
            </a:pPr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Equipaments de Barcelona Activa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Seu Central 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Porta22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El Convent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Centre d’Emprenedoria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Startup Lab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LIDERA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Cibernàrium 22@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Cibernàrium Nou Barris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Oficina d’Atenció a les Empreses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Parc Tecnològic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InnoBA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ts val="2133"/>
              </a:lnSpc>
            </a:pPr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Espais Activa a la ciutat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</a:t>
            </a:r>
          </a:p>
          <a:p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 Nou Barris Activa</a:t>
            </a:r>
          </a:p>
          <a:p>
            <a:pPr>
              <a:lnSpc>
                <a:spcPct val="20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Sant Andreu Activa</a:t>
            </a:r>
          </a:p>
          <a:p>
            <a:pPr>
              <a:lnSpc>
                <a:spcPct val="15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Sants-Montjuïc Activa</a:t>
            </a:r>
          </a:p>
          <a:p>
            <a:pPr>
              <a:lnSpc>
                <a:spcPct val="150000"/>
              </a:lnSpc>
            </a:pPr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Altres punts d’atenció a la ciutat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ED605D5-F377-3A40-98AE-8D31482A6446}"/>
              </a:ext>
            </a:extLst>
          </p:cNvPr>
          <p:cNvSpPr/>
          <p:nvPr/>
        </p:nvSpPr>
        <p:spPr>
          <a:xfrm>
            <a:off x="333698" y="8478212"/>
            <a:ext cx="168457" cy="1684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E980802-7483-2E40-8B61-26662D91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124427"/>
            <a:ext cx="251351" cy="2412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A2FB239-993C-D447-8D2A-C9F3D05E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471715"/>
            <a:ext cx="251351" cy="2412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4CE492B-5BFD-4C40-A6D0-070A9A43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804224"/>
            <a:ext cx="251351" cy="2412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5D7BD48-6129-6141-BA3A-F0ED259E4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"/>
          <a:stretch/>
        </p:blipFill>
        <p:spPr>
          <a:xfrm>
            <a:off x="4137392" y="2291539"/>
            <a:ext cx="12118608" cy="6849661"/>
          </a:xfrm>
          <a:prstGeom prst="rect">
            <a:avLst/>
          </a:prstGeom>
        </p:spPr>
      </p:pic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xmlns="" id="{2C6623F0-A89E-7E47-A98D-C450D787A655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black"/>
                </a:solidFill>
              </a:rPr>
              <a:pPr algn="r"/>
              <a:t>5</a:t>
            </a:fld>
            <a:endParaRPr lang="es-ES" sz="13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8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4343400"/>
            <a:ext cx="14490700" cy="3390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4356100"/>
            <a:ext cx="38354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4724400" y="4356100"/>
            <a:ext cx="106172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889000" y="4914900"/>
            <a:ext cx="3835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4724400" y="4914900"/>
            <a:ext cx="10617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889000" y="5473700"/>
            <a:ext cx="3835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4724400" y="5473700"/>
            <a:ext cx="10617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6045200"/>
            <a:ext cx="3835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4724400" y="6045200"/>
            <a:ext cx="10617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89000" y="6604000"/>
            <a:ext cx="3835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4724400" y="6604000"/>
            <a:ext cx="10617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889000" y="7162800"/>
            <a:ext cx="3835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4724400" y="7162800"/>
            <a:ext cx="10617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7" name="TextBox 17"/>
          <p:cNvSpPr txBox="1"/>
          <p:nvPr/>
        </p:nvSpPr>
        <p:spPr>
          <a:xfrm>
            <a:off x="876300" y="13970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Anàlisi d'Arquitectures SEO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876300" y="22860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Sessió 1: SEO Tradicional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876300" y="3022600"/>
            <a:ext cx="14490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Cas pràctic: ModaBCN - Botiga online de roba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876300" y="3683000"/>
            <a:ext cx="14490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Formació professional en SEO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977900" y="4445000"/>
            <a:ext cx="3644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Aspecte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4826000" y="4445000"/>
            <a:ext cx="10439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Detall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977900" y="5016500"/>
            <a:ext cx="3644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Formador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4826000" y="5016500"/>
            <a:ext cx="10439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 dirty="0" smtClean="0">
                <a:solidFill>
                  <a:srgbClr val="000000"/>
                </a:solidFill>
                <a:latin typeface="&quot;Nunito Sans&quot;"/>
              </a:rPr>
              <a:t>David </a:t>
            </a:r>
            <a:r>
              <a:rPr lang="en-US" sz="1900" b="1" dirty="0" err="1" smtClean="0">
                <a:solidFill>
                  <a:srgbClr val="000000"/>
                </a:solidFill>
                <a:latin typeface="&quot;Nunito Sans&quot;"/>
              </a:rPr>
              <a:t>Berruezo</a:t>
            </a:r>
            <a:endParaRPr lang="en-US" sz="1100" dirty="0"/>
          </a:p>
        </p:txBody>
      </p:sp>
      <p:sp>
        <p:nvSpPr>
          <p:cNvPr id="25" name="TextBox 25"/>
          <p:cNvSpPr txBox="1"/>
          <p:nvPr/>
        </p:nvSpPr>
        <p:spPr>
          <a:xfrm>
            <a:off x="977900" y="5575300"/>
            <a:ext cx="3644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Centre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4826000" y="5575300"/>
            <a:ext cx="10439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 dirty="0" err="1" smtClean="0">
                <a:solidFill>
                  <a:srgbClr val="000000"/>
                </a:solidFill>
                <a:latin typeface="&quot;Nunito Sans&quot;"/>
              </a:rPr>
              <a:t>Aubay</a:t>
            </a:r>
            <a:endParaRPr lang="en-US" sz="1100" dirty="0"/>
          </a:p>
        </p:txBody>
      </p:sp>
      <p:sp>
        <p:nvSpPr>
          <p:cNvPr id="27" name="TextBox 27"/>
          <p:cNvSpPr txBox="1"/>
          <p:nvPr/>
        </p:nvSpPr>
        <p:spPr>
          <a:xfrm>
            <a:off x="977900" y="6134100"/>
            <a:ext cx="3644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Durada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4826000" y="6134100"/>
            <a:ext cx="10439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Sessió 1 de 2 (4 hores aprox.)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977900" y="6692900"/>
            <a:ext cx="3644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Data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4826000" y="6692900"/>
            <a:ext cx="10439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 smtClean="0">
                <a:solidFill>
                  <a:srgbClr val="000000"/>
                </a:solidFill>
                <a:latin typeface="&quot;Nunito Sans&quot;"/>
              </a:rPr>
              <a:t>20/03/2026</a:t>
            </a:r>
            <a:endParaRPr lang="en-US" sz="1100" dirty="0"/>
          </a:p>
        </p:txBody>
      </p:sp>
      <p:sp>
        <p:nvSpPr>
          <p:cNvPr id="31" name="TextBox 31"/>
          <p:cNvSpPr txBox="1"/>
          <p:nvPr/>
        </p:nvSpPr>
        <p:spPr>
          <a:xfrm>
            <a:off x="977900" y="7251700"/>
            <a:ext cx="3644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Idioma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4826000" y="7251700"/>
            <a:ext cx="10439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Català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282700"/>
            <a:ext cx="14490700" cy="7289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282700"/>
            <a:ext cx="3429000" cy="36957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1193800" y="14859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7" name="AutoShape 7"/>
          <p:cNvSpPr/>
          <p:nvPr/>
        </p:nvSpPr>
        <p:spPr>
          <a:xfrm>
            <a:off x="4559300" y="1282700"/>
            <a:ext cx="3429000" cy="36957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8" name="AutoShape 8"/>
          <p:cNvSpPr/>
          <p:nvPr/>
        </p:nvSpPr>
        <p:spPr>
          <a:xfrm>
            <a:off x="4889500" y="14859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9" name="AutoShape 9"/>
          <p:cNvSpPr/>
          <p:nvPr/>
        </p:nvSpPr>
        <p:spPr>
          <a:xfrm>
            <a:off x="8242300" y="1282700"/>
            <a:ext cx="3429000" cy="36957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0" name="AutoShape 10"/>
          <p:cNvSpPr/>
          <p:nvPr/>
        </p:nvSpPr>
        <p:spPr>
          <a:xfrm>
            <a:off x="8572500" y="14859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1" name="AutoShape 11"/>
          <p:cNvSpPr/>
          <p:nvPr/>
        </p:nvSpPr>
        <p:spPr>
          <a:xfrm>
            <a:off x="11938000" y="1282700"/>
            <a:ext cx="3429000" cy="36957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2" name="AutoShape 12"/>
          <p:cNvSpPr/>
          <p:nvPr/>
        </p:nvSpPr>
        <p:spPr>
          <a:xfrm>
            <a:off x="12255500" y="14859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3" name="AutoShape 13"/>
          <p:cNvSpPr/>
          <p:nvPr/>
        </p:nvSpPr>
        <p:spPr>
          <a:xfrm>
            <a:off x="876300" y="5181600"/>
            <a:ext cx="4660900" cy="33909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4" name="AutoShape 14"/>
          <p:cNvSpPr/>
          <p:nvPr/>
        </p:nvSpPr>
        <p:spPr>
          <a:xfrm>
            <a:off x="1193800" y="53848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5" name="AutoShape 15"/>
          <p:cNvSpPr/>
          <p:nvPr/>
        </p:nvSpPr>
        <p:spPr>
          <a:xfrm>
            <a:off x="5791200" y="5181600"/>
            <a:ext cx="4660900" cy="33909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6" name="AutoShape 16"/>
          <p:cNvSpPr/>
          <p:nvPr/>
        </p:nvSpPr>
        <p:spPr>
          <a:xfrm>
            <a:off x="6108700" y="53848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7" name="AutoShape 17"/>
          <p:cNvSpPr/>
          <p:nvPr/>
        </p:nvSpPr>
        <p:spPr>
          <a:xfrm>
            <a:off x="10706100" y="5181600"/>
            <a:ext cx="4660900" cy="33909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8" name="AutoShape 18"/>
          <p:cNvSpPr/>
          <p:nvPr/>
        </p:nvSpPr>
        <p:spPr>
          <a:xfrm>
            <a:off x="11023600" y="53848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9" name="TextBox 19"/>
          <p:cNvSpPr txBox="1"/>
          <p:nvPr/>
        </p:nvSpPr>
        <p:spPr>
          <a:xfrm>
            <a:off x="876300" y="558800"/>
            <a:ext cx="144907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200" b="1">
                <a:solidFill>
                  <a:srgbClr val="000000"/>
                </a:solidFill>
                <a:latin typeface="&quot;Nunito Sans&quot;"/>
              </a:rPr>
              <a:t>Índex de Continguts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130300" y="2298700"/>
            <a:ext cx="29210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latin typeface="&quot;Nunito Sans&quot;"/>
              </a:rPr>
              <a:t>1. Introducció al SEO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4813300" y="2298700"/>
            <a:ext cx="29210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latin typeface="&quot;Nunito Sans&quot;"/>
              </a:rPr>
              <a:t>2. Pilar tècnic del SEO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8496300" y="2298700"/>
            <a:ext cx="2921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latin typeface="&quot;Nunito Sans&quot;"/>
              </a:rPr>
              <a:t>3. Investigació de Paraules Clau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12179300" y="2298700"/>
            <a:ext cx="29210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latin typeface="&quot;Nunito Sans&quot;"/>
              </a:rPr>
              <a:t>4. SEO On-Page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130300" y="6197600"/>
            <a:ext cx="41529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latin typeface="&quot;Nunito Sans&quot;"/>
              </a:rPr>
              <a:t>5. SEO Off-Page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6045200" y="6197600"/>
            <a:ext cx="41529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latin typeface="&quot;Nunito Sans&quot;"/>
              </a:rPr>
              <a:t>6. Exercici pràctic final: Muntant l'estructura SEO de ModaBCN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0960100" y="6197600"/>
            <a:ext cx="41529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latin typeface="&quot;Nunito Sans&quot;"/>
              </a:rPr>
              <a:t>7. Recursos i eines SEO per a l'autoaprenentatge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1130300" y="3175000"/>
            <a:ext cx="29210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Visió general dels conceptes bàsics i la importància del SEO per a projectes web.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4813300" y="3175000"/>
            <a:ext cx="29210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Elements tècnics clau: velocitat, indexabilitat, estructures d'URL i rendiment.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8496300" y="3543300"/>
            <a:ext cx="29210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Mètodes per trobar paraules clau rellevants i valorar la seva intenció i competitivitat.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12179300" y="2806700"/>
            <a:ext cx="2921000" cy="152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Optimització de continguts, metaetiquetes, headings i estructura semàntica de les pàgines.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1130300" y="6718300"/>
            <a:ext cx="41529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Estrategies d'enllaços, autoritat de domini i senyals externs que influeixen el rànquing.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6045200" y="7454900"/>
            <a:ext cx="41529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Aplicació pràctica per dissenyar l'arquitectura SEO i plantilla de continguts per ModaBCN.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10960100" y="7454900"/>
            <a:ext cx="4152900" cy="914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Recull d'eines, guies i cursos recomanats per continuar el desenvolupament en SEO.</a:t>
            </a:r>
            <a:endParaRPr lang="en-US" sz="110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689100"/>
            <a:ext cx="203200" cy="2032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1689100"/>
            <a:ext cx="203200" cy="203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1689100"/>
            <a:ext cx="203200" cy="2032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400" y="1701800"/>
            <a:ext cx="177800" cy="177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5588000"/>
            <a:ext cx="203200" cy="2032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5588000"/>
            <a:ext cx="203200" cy="2032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800" y="5588000"/>
            <a:ext cx="203200" cy="20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876300"/>
            <a:ext cx="14490700" cy="7861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876300"/>
            <a:ext cx="4660900" cy="78613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5791200" y="876300"/>
            <a:ext cx="4660900" cy="78613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7" name="AutoShape 7"/>
          <p:cNvSpPr/>
          <p:nvPr/>
        </p:nvSpPr>
        <p:spPr>
          <a:xfrm>
            <a:off x="10706100" y="876300"/>
            <a:ext cx="4660900" cy="78613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8" name="TextBox 8"/>
          <p:cNvSpPr txBox="1"/>
          <p:nvPr/>
        </p:nvSpPr>
        <p:spPr>
          <a:xfrm>
            <a:off x="876300" y="381000"/>
            <a:ext cx="14490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200" b="1">
                <a:solidFill>
                  <a:srgbClr val="000000"/>
                </a:solidFill>
                <a:latin typeface="&quot;Nunito Sans&quot;"/>
              </a:rPr>
              <a:t>1. Introducció al SEO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1130300" y="1016000"/>
            <a:ext cx="41529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Què és el SEO?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6045200" y="1016000"/>
            <a:ext cx="4152900" cy="254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SEO vs SEM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0960100" y="1016000"/>
            <a:ext cx="41529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600" b="1">
                <a:solidFill>
                  <a:srgbClr val="000000"/>
                </a:solidFill>
                <a:latin typeface="&quot;Nunito Sans&quot;"/>
              </a:rPr>
              <a:t>Importància per ModaBCN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130300" y="1371600"/>
            <a:ext cx="4152900" cy="105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100" b="1">
                <a:solidFill>
                  <a:srgbClr val="000000"/>
                </a:solidFill>
                <a:latin typeface="&quot;Nunito Sans&quot;"/>
              </a:rPr>
              <a:t>Definició: Conjunt de tècniques per millorar la visibilitat d'un lloc web als motors de cerca com Google, Bing i Yahoo, incloent optimització tècnica, de contingut i d'autoritat.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6045200" y="1371600"/>
            <a:ext cx="4152900" cy="838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100" b="1">
                <a:solidFill>
                  <a:srgbClr val="000000"/>
                </a:solidFill>
                <a:latin typeface="&quot;Nunito Sans&quot;"/>
              </a:rPr>
              <a:t>A continuació es presenten les principals diferències entre SEO i SEM per ajudar a prendre decisions estratègiques en màrqueting digital: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6299200" y="2336800"/>
            <a:ext cx="38989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100" b="1">
                <a:solidFill>
                  <a:srgbClr val="000000"/>
                </a:solidFill>
                <a:latin typeface="&quot;Nunito Sans&quot;"/>
              </a:rPr>
              <a:t>Cost: SEO sol ser essencialment gratuït en termes de clics, ja que els resultats orgànics no requereixen pagament per clic; per contra, SEM implica publicitat de pagament continua perquè els anuncis apareguin.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6299200" y="3924300"/>
            <a:ext cx="3898900" cy="1689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100" b="1">
                <a:solidFill>
                  <a:srgbClr val="000000"/>
                </a:solidFill>
                <a:latin typeface="&quot;Nunito Sans&quot;"/>
              </a:rPr>
              <a:t>Temps de resultats: Els esforços de SEO acostumen a necessitar entre tres i sis mesos o més per mostrar resultats sostenibles; en canvi, les campanyes SEM ofereixen resultats immediats tan bon punt les campanyes estan actives.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6299200" y="5740400"/>
            <a:ext cx="3898900" cy="1270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100" b="1">
                <a:solidFill>
                  <a:srgbClr val="000000"/>
                </a:solidFill>
                <a:latin typeface="&quot;Nunito Sans&quot;"/>
              </a:rPr>
              <a:t>Durabilitat: Els resultats de SEO tenen una durabilitat més gran i poden mantenir trànsit al llarg del temps amb manteniment; els resultats de SEM s'aturen quan es deixa de pagar per la publicitat.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299200" y="7124700"/>
            <a:ext cx="38989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100" b="1">
                <a:solidFill>
                  <a:srgbClr val="000000"/>
                </a:solidFill>
                <a:latin typeface="&quot;Nunito Sans&quot;"/>
              </a:rPr>
              <a:t>Credibilitat: Els resultats orgànics indexats per SEO solen gaudir d'una percepció d'alta credibilitat entre usuaris; els anuncis pagats mitjançant SEM acostumen a tenir una credibilitat mitjana comparativament.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10960100" y="1625600"/>
            <a:ext cx="4152900" cy="232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100" b="1">
                <a:solidFill>
                  <a:srgbClr val="000000"/>
                </a:solidFill>
                <a:latin typeface="&quot;Nunito Sans&quot;"/>
              </a:rPr>
              <a:t>Dades rellevants per ModaBCN: el 68% de les experiències en línia comencen amb una cerca en motors com Google; el 75% dels usuaris mai passen de la primera pàgina de resultats, per tant la presència a la primera pàgina és crítica; els resultats orgànics reben aproximadament el 70% dels clics, cosa que reforça la necessitat d'optimitzar per SEO.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5918200" y="2362200"/>
            <a:ext cx="2413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1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5918200" y="3962400"/>
            <a:ext cx="2413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1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5918200" y="5765800"/>
            <a:ext cx="2413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1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5918200" y="7162800"/>
            <a:ext cx="241300" cy="139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100" b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Poppins"/>
              </a:rPr>
              <a:t>●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552700"/>
            <a:ext cx="14490700" cy="3721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3314700"/>
            <a:ext cx="4610100" cy="29718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876300" y="3314700"/>
            <a:ext cx="4610100" cy="2971800"/>
          </a:xfrm>
          <a:prstGeom prst="roundRect">
            <a:avLst>
              <a:gd name="adj" fmla="val 2564"/>
            </a:avLst>
          </a:prstGeom>
          <a:solidFill>
            <a:srgbClr val="000000">
              <a:alpha val="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876300" y="3314700"/>
            <a:ext cx="4610100" cy="2413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8" name="AutoShape 8"/>
          <p:cNvSpPr/>
          <p:nvPr/>
        </p:nvSpPr>
        <p:spPr>
          <a:xfrm>
            <a:off x="5816600" y="2933700"/>
            <a:ext cx="4610100" cy="3340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5816600" y="2933700"/>
            <a:ext cx="4610100" cy="3340100"/>
          </a:xfrm>
          <a:prstGeom prst="roundRect">
            <a:avLst>
              <a:gd name="adj" fmla="val 2281"/>
            </a:avLst>
          </a:prstGeom>
          <a:solidFill>
            <a:srgbClr val="000000">
              <a:alpha val="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5816600" y="2933700"/>
            <a:ext cx="4610100" cy="2413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1" name="AutoShape 11"/>
          <p:cNvSpPr/>
          <p:nvPr/>
        </p:nvSpPr>
        <p:spPr>
          <a:xfrm>
            <a:off x="10744200" y="2552700"/>
            <a:ext cx="4610100" cy="3721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10744200" y="2552700"/>
            <a:ext cx="4610100" cy="3721100"/>
          </a:xfrm>
          <a:prstGeom prst="roundRect">
            <a:avLst>
              <a:gd name="adj" fmla="val 2047"/>
            </a:avLst>
          </a:prstGeom>
          <a:solidFill>
            <a:srgbClr val="000000">
              <a:alpha val="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10744200" y="2552700"/>
            <a:ext cx="4610100" cy="2413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4" name="AutoShape 14"/>
          <p:cNvSpPr/>
          <p:nvPr/>
        </p:nvSpPr>
        <p:spPr>
          <a:xfrm>
            <a:off x="876300" y="6464300"/>
            <a:ext cx="14490700" cy="1003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876300" y="6464300"/>
            <a:ext cx="14490700" cy="10033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876300" y="16637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Com Funcionen els Motors de Cerca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130300" y="3810000"/>
            <a:ext cx="41148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Fase 1 Rastreig (Crawling)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6057900" y="3429000"/>
            <a:ext cx="41148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Fase 2 Indexació (Indexing)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10998200" y="3060700"/>
            <a:ext cx="41148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Fase 3 Classificació (Ranking)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876300" y="64643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Analogia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1130300" y="4902200"/>
            <a:ext cx="41148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Els robots (crawlers, Googlebot) recorren la web seguint enllaços i llegeixen contingut.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6057900" y="4521200"/>
            <a:ext cx="41148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El motor de cerca emmagatzema pàgines en un índex (base de dades) i analitza el contingut.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10998200" y="4140200"/>
            <a:ext cx="41148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L'algoritme ordena els resultats segons factors: rellevància, autoritat, experiència d'usuari i velocitat.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876300" y="7086600"/>
            <a:ext cx="14490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Penseu en Google com una biblioteca gegant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noProof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noProof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2837</Words>
  <Application>Microsoft Office PowerPoint</Application>
  <PresentationFormat>Personalizado</PresentationFormat>
  <Paragraphs>419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"Nunito Sans"</vt:lpstr>
      <vt:lpstr>Arial</vt:lpstr>
      <vt:lpstr>Arial Black</vt:lpstr>
      <vt:lpstr>Calibri</vt:lpstr>
      <vt:lpstr>Poppins</vt:lpstr>
      <vt:lpstr>Safiro</vt:lpstr>
      <vt:lpstr>Safiro SemiBold</vt:lpstr>
      <vt:lpstr>Office Theme</vt:lpstr>
      <vt:lpstr>Tema de Office</vt:lpstr>
      <vt:lpstr>4_Tema de Office</vt:lpstr>
      <vt:lpstr>Presentación de PowerPoint</vt:lpstr>
      <vt:lpstr>Sobre Barcelona Activa</vt:lpstr>
      <vt:lpstr>Què fem?</vt:lpstr>
      <vt:lpstr>Xarxa d’equipaments  de Barcelona Activa </vt:lpstr>
      <vt:lpstr>Barcelona Activa està present  a més de 50 punts de la ciutat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admin-david</cp:lastModifiedBy>
  <cp:revision>2</cp:revision>
  <dcterms:created xsi:type="dcterms:W3CDTF">2006-08-16T00:00:00Z</dcterms:created>
  <dcterms:modified xsi:type="dcterms:W3CDTF">2026-03-18T10:07:17Z</dcterms:modified>
</cp:coreProperties>
</file>