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sldIdLst>
    <p:sldId id="274" r:id="rId4"/>
    <p:sldId id="275" r:id="rId5"/>
    <p:sldId id="276" r:id="rId6"/>
    <p:sldId id="277" r:id="rId7"/>
    <p:sldId id="278"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9" r:id="rId26"/>
  </p:sldIdLst>
  <p:sldSz cx="16256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6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3370D0D-3137-5F4F-8C5C-A67137074924}"/>
              </a:ext>
            </a:extLst>
          </p:cNvPr>
          <p:cNvSpPr/>
          <p:nvPr userDrawn="1"/>
        </p:nvSpPr>
        <p:spPr>
          <a:xfrm>
            <a:off x="-1" y="1"/>
            <a:ext cx="16256000" cy="4616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prstClr val="white"/>
              </a:solidFill>
            </a:endParaRPr>
          </a:p>
        </p:txBody>
      </p:sp>
      <p:sp>
        <p:nvSpPr>
          <p:cNvPr id="11" name="Rectángulo 10">
            <a:extLst>
              <a:ext uri="{FF2B5EF4-FFF2-40B4-BE49-F238E27FC236}">
                <a16:creationId xmlns:a16="http://schemas.microsoft.com/office/drawing/2014/main" xmlns="" id="{1F02EAF6-36C2-4E47-A250-22CD18B82DE7}"/>
              </a:ext>
            </a:extLst>
          </p:cNvPr>
          <p:cNvSpPr/>
          <p:nvPr userDrawn="1"/>
        </p:nvSpPr>
        <p:spPr>
          <a:xfrm rot="5400000">
            <a:off x="-2071167" y="2071166"/>
            <a:ext cx="4616468"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rgbClr val="CE0F2D"/>
              </a:solidFill>
            </a:endParaRPr>
          </a:p>
        </p:txBody>
      </p:sp>
      <p:sp>
        <p:nvSpPr>
          <p:cNvPr id="13" name="Marcador de posición de imagen 12">
            <a:extLst>
              <a:ext uri="{FF2B5EF4-FFF2-40B4-BE49-F238E27FC236}">
                <a16:creationId xmlns:a16="http://schemas.microsoft.com/office/drawing/2014/main" xmlns="" id="{609C4EDA-93E9-B344-A019-204422216D4E}"/>
              </a:ext>
            </a:extLst>
          </p:cNvPr>
          <p:cNvSpPr>
            <a:spLocks noGrp="1"/>
          </p:cNvSpPr>
          <p:nvPr>
            <p:ph type="pic" sz="quarter" idx="10"/>
          </p:nvPr>
        </p:nvSpPr>
        <p:spPr>
          <a:xfrm>
            <a:off x="0" y="4616451"/>
            <a:ext cx="16256000" cy="4527549"/>
          </a:xfrm>
          <a:prstGeom prst="rect">
            <a:avLst/>
          </a:prstGeom>
        </p:spPr>
        <p:txBody>
          <a:bodyPr/>
          <a:lstStyle>
            <a:lvl1pPr marL="0" indent="0">
              <a:buFontTx/>
              <a:buNone/>
              <a:defRPr/>
            </a:lvl1pPr>
          </a:lstStyle>
          <a:p>
            <a:endParaRPr lang="es-ES" dirty="0"/>
          </a:p>
        </p:txBody>
      </p:sp>
      <p:sp>
        <p:nvSpPr>
          <p:cNvPr id="18" name="Marcador de texto 17">
            <a:extLst>
              <a:ext uri="{FF2B5EF4-FFF2-40B4-BE49-F238E27FC236}">
                <a16:creationId xmlns:a16="http://schemas.microsoft.com/office/drawing/2014/main" xmlns="" id="{3D5FE0F3-717A-6041-98FB-21E468F14CB4}"/>
              </a:ext>
            </a:extLst>
          </p:cNvPr>
          <p:cNvSpPr>
            <a:spLocks noGrp="1"/>
          </p:cNvSpPr>
          <p:nvPr>
            <p:ph type="body" sz="quarter" idx="11" hasCustomPrompt="1"/>
          </p:nvPr>
        </p:nvSpPr>
        <p:spPr>
          <a:xfrm>
            <a:off x="952500" y="2764211"/>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SemiBold"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a:t>
            </a:r>
            <a:r>
              <a:rPr lang="es-ES" dirty="0" err="1"/>
              <a:t>Semibold</a:t>
            </a:r>
            <a:r>
              <a:rPr lang="es-ES" dirty="0"/>
              <a:t> 40 pt</a:t>
            </a:r>
          </a:p>
        </p:txBody>
      </p:sp>
      <p:sp>
        <p:nvSpPr>
          <p:cNvPr id="19" name="Marcador de texto 17">
            <a:extLst>
              <a:ext uri="{FF2B5EF4-FFF2-40B4-BE49-F238E27FC236}">
                <a16:creationId xmlns:a16="http://schemas.microsoft.com/office/drawing/2014/main" xmlns="" id="{E224D48A-996C-124F-A1D0-FD258F519461}"/>
              </a:ext>
            </a:extLst>
          </p:cNvPr>
          <p:cNvSpPr>
            <a:spLocks noGrp="1"/>
          </p:cNvSpPr>
          <p:nvPr>
            <p:ph type="body" sz="quarter" idx="12" hasCustomPrompt="1"/>
          </p:nvPr>
        </p:nvSpPr>
        <p:spPr>
          <a:xfrm>
            <a:off x="952500" y="3520954"/>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Regular 40 pt</a:t>
            </a:r>
          </a:p>
        </p:txBody>
      </p:sp>
    </p:spTree>
    <p:extLst>
      <p:ext uri="{BB962C8B-B14F-4D97-AF65-F5344CB8AC3E}">
        <p14:creationId xmlns:p14="http://schemas.microsoft.com/office/powerpoint/2010/main" val="81020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405192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4421360" y="1366553"/>
            <a:ext cx="10853675" cy="92219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29013"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4419904" y="2810954"/>
            <a:ext cx="4618993"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12 pt</a:t>
            </a:r>
          </a:p>
        </p:txBody>
      </p:sp>
      <p:sp>
        <p:nvSpPr>
          <p:cNvPr id="33" name="Marcador de texto 32">
            <a:extLst>
              <a:ext uri="{FF2B5EF4-FFF2-40B4-BE49-F238E27FC236}">
                <a16:creationId xmlns:a16="http://schemas.microsoft.com/office/drawing/2014/main" xmlns="" id="{0812FAC4-FCB3-EE40-8926-C9F4AA94D879}"/>
              </a:ext>
            </a:extLst>
          </p:cNvPr>
          <p:cNvSpPr>
            <a:spLocks noGrp="1"/>
          </p:cNvSpPr>
          <p:nvPr>
            <p:ph type="body" sz="quarter" idx="11" hasCustomPrompt="1"/>
          </p:nvPr>
        </p:nvSpPr>
        <p:spPr>
          <a:xfrm>
            <a:off x="10337800" y="2815185"/>
            <a:ext cx="4937235" cy="205184"/>
          </a:xfrm>
          <a:prstGeom prst="rect">
            <a:avLst/>
          </a:prstGeom>
        </p:spPr>
        <p:txBody>
          <a:bodyPr lIns="0" tIns="0" rIns="0" bIns="0">
            <a:spAutoFit/>
          </a:bodyPr>
          <a:lstStyle>
            <a:lvl1pPr marL="0" indent="0">
              <a:buFontTx/>
              <a:buNone/>
              <a:defRPr sz="1333" baseline="0">
                <a:latin typeface="Arial" panose="020B0604020202020204" pitchFamily="34" charset="0"/>
              </a:defRPr>
            </a:lvl1pPr>
            <a:lvl2pPr marL="609585" indent="0">
              <a:buFontTx/>
              <a:buNone/>
              <a:defRPr sz="1333" baseline="0">
                <a:latin typeface="Arial" panose="020B0604020202020204" pitchFamily="34" charset="0"/>
              </a:defRPr>
            </a:lvl2pPr>
            <a:lvl3pPr marL="1219170" indent="0">
              <a:buFontTx/>
              <a:buNone/>
              <a:defRPr sz="1333" baseline="0">
                <a:latin typeface="Arial" panose="020B0604020202020204" pitchFamily="34" charset="0"/>
              </a:defRPr>
            </a:lvl3pPr>
            <a:lvl4pPr marL="1828754" indent="0">
              <a:buFontTx/>
              <a:buNone/>
              <a:defRPr sz="1333" baseline="0">
                <a:latin typeface="Arial" panose="020B0604020202020204" pitchFamily="34" charset="0"/>
              </a:defRPr>
            </a:lvl4pPr>
            <a:lvl5pPr marL="2438339" indent="0">
              <a:buFontTx/>
              <a:buNone/>
              <a:defRPr sz="1333" baseline="0">
                <a:latin typeface="Arial" panose="020B0604020202020204" pitchFamily="34" charset="0"/>
              </a:defRPr>
            </a:lvl5pPr>
          </a:lstStyle>
          <a:p>
            <a:pPr lvl="0"/>
            <a:r>
              <a:rPr lang="es-ES" dirty="0"/>
              <a:t>Arial regular 10 pt</a:t>
            </a:r>
          </a:p>
        </p:txBody>
      </p:sp>
      <p:pic>
        <p:nvPicPr>
          <p:cNvPr id="34" name="Imagen 33">
            <a:hlinkClick r:id="" action="ppaction://hlinkshowjump?jump=firstslide"/>
            <a:extLst>
              <a:ext uri="{FF2B5EF4-FFF2-40B4-BE49-F238E27FC236}">
                <a16:creationId xmlns:a16="http://schemas.microsoft.com/office/drawing/2014/main" xmlns="" id="{1D3FF037-AC8D-0147-A647-9F1ED028365B}"/>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2581030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1220408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12175067"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1473185"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pic>
        <p:nvPicPr>
          <p:cNvPr id="10" name="Imagen 9">
            <a:extLst>
              <a:ext uri="{FF2B5EF4-FFF2-40B4-BE49-F238E27FC236}">
                <a16:creationId xmlns:a16="http://schemas.microsoft.com/office/drawing/2014/main" xmlns="" id="{FB94A0DA-2082-FD4B-8873-3A9F16CB346D}"/>
              </a:ext>
            </a:extLst>
          </p:cNvPr>
          <p:cNvPicPr>
            <a:picLocks noChangeAspect="1"/>
          </p:cNvPicPr>
          <p:nvPr userDrawn="1"/>
        </p:nvPicPr>
        <p:blipFill>
          <a:blip r:embed="rId2"/>
          <a:srcRect/>
          <a:stretch/>
        </p:blipFill>
        <p:spPr>
          <a:xfrm>
            <a:off x="332370" y="3134942"/>
            <a:ext cx="808445" cy="808445"/>
          </a:xfrm>
          <a:prstGeom prst="rect">
            <a:avLst/>
          </a:prstGeom>
        </p:spPr>
      </p:pic>
      <p:pic>
        <p:nvPicPr>
          <p:cNvPr id="11" name="Imagen 10">
            <a:extLst>
              <a:ext uri="{FF2B5EF4-FFF2-40B4-BE49-F238E27FC236}">
                <a16:creationId xmlns:a16="http://schemas.microsoft.com/office/drawing/2014/main" xmlns="" id="{294A17E0-694F-A243-80BA-7DDD608CF9F7}"/>
              </a:ext>
            </a:extLst>
          </p:cNvPr>
          <p:cNvPicPr>
            <a:picLocks noChangeAspect="1"/>
          </p:cNvPicPr>
          <p:nvPr userDrawn="1"/>
        </p:nvPicPr>
        <p:blipFill>
          <a:blip r:embed="rId2"/>
          <a:srcRect/>
          <a:stretch/>
        </p:blipFill>
        <p:spPr>
          <a:xfrm>
            <a:off x="343878" y="5584426"/>
            <a:ext cx="808445" cy="808445"/>
          </a:xfrm>
          <a:prstGeom prst="rect">
            <a:avLst/>
          </a:prstGeom>
        </p:spPr>
      </p:pic>
      <p:pic>
        <p:nvPicPr>
          <p:cNvPr id="12" name="Imagen 11">
            <a:extLst>
              <a:ext uri="{FF2B5EF4-FFF2-40B4-BE49-F238E27FC236}">
                <a16:creationId xmlns:a16="http://schemas.microsoft.com/office/drawing/2014/main" xmlns="" id="{FEC55ACD-3B8F-C64E-A47E-7DBF4BE64AE6}"/>
              </a:ext>
            </a:extLst>
          </p:cNvPr>
          <p:cNvPicPr>
            <a:picLocks noChangeAspect="1"/>
          </p:cNvPicPr>
          <p:nvPr userDrawn="1"/>
        </p:nvPicPr>
        <p:blipFill>
          <a:blip r:embed="rId2"/>
          <a:srcRect/>
          <a:stretch/>
        </p:blipFill>
        <p:spPr>
          <a:xfrm>
            <a:off x="5735915" y="3134942"/>
            <a:ext cx="808445" cy="808445"/>
          </a:xfrm>
          <a:prstGeom prst="rect">
            <a:avLst/>
          </a:prstGeom>
        </p:spPr>
      </p:pic>
      <p:pic>
        <p:nvPicPr>
          <p:cNvPr id="13" name="Imagen 12">
            <a:extLst>
              <a:ext uri="{FF2B5EF4-FFF2-40B4-BE49-F238E27FC236}">
                <a16:creationId xmlns:a16="http://schemas.microsoft.com/office/drawing/2014/main" xmlns="" id="{066C15AA-C3D5-6547-9665-03CC016CC83B}"/>
              </a:ext>
            </a:extLst>
          </p:cNvPr>
          <p:cNvPicPr>
            <a:picLocks noChangeAspect="1"/>
          </p:cNvPicPr>
          <p:nvPr userDrawn="1"/>
        </p:nvPicPr>
        <p:blipFill>
          <a:blip r:embed="rId2"/>
          <a:srcRect/>
          <a:stretch/>
        </p:blipFill>
        <p:spPr>
          <a:xfrm>
            <a:off x="5735915" y="5584426"/>
            <a:ext cx="808445" cy="808445"/>
          </a:xfrm>
          <a:prstGeom prst="rect">
            <a:avLst/>
          </a:prstGeom>
        </p:spPr>
      </p:pic>
      <p:sp>
        <p:nvSpPr>
          <p:cNvPr id="27" name="Marcador de texto 27">
            <a:extLst>
              <a:ext uri="{FF2B5EF4-FFF2-40B4-BE49-F238E27FC236}">
                <a16:creationId xmlns:a16="http://schemas.microsoft.com/office/drawing/2014/main" xmlns="" id="{FB970307-D648-7147-949F-A077DF132A55}"/>
              </a:ext>
            </a:extLst>
          </p:cNvPr>
          <p:cNvSpPr>
            <a:spLocks noGrp="1"/>
          </p:cNvSpPr>
          <p:nvPr>
            <p:ph type="body" sz="quarter" idx="11" hasCustomPrompt="1"/>
          </p:nvPr>
        </p:nvSpPr>
        <p:spPr>
          <a:xfrm>
            <a:off x="1473185"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1" name="Marcador de texto 27">
            <a:extLst>
              <a:ext uri="{FF2B5EF4-FFF2-40B4-BE49-F238E27FC236}">
                <a16:creationId xmlns:a16="http://schemas.microsoft.com/office/drawing/2014/main" xmlns="" id="{2A081F3D-E31B-1C46-A7B8-333ABC7E9434}"/>
              </a:ext>
            </a:extLst>
          </p:cNvPr>
          <p:cNvSpPr>
            <a:spLocks noGrp="1"/>
          </p:cNvSpPr>
          <p:nvPr>
            <p:ph type="body" sz="quarter" idx="12" hasCustomPrompt="1"/>
          </p:nvPr>
        </p:nvSpPr>
        <p:spPr>
          <a:xfrm>
            <a:off x="6840468"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2" name="Marcador de texto 27">
            <a:extLst>
              <a:ext uri="{FF2B5EF4-FFF2-40B4-BE49-F238E27FC236}">
                <a16:creationId xmlns:a16="http://schemas.microsoft.com/office/drawing/2014/main" xmlns="" id="{7E2E333F-49EB-F04C-9B25-B34AF05E1FDF}"/>
              </a:ext>
            </a:extLst>
          </p:cNvPr>
          <p:cNvSpPr>
            <a:spLocks noGrp="1"/>
          </p:cNvSpPr>
          <p:nvPr>
            <p:ph type="body" sz="quarter" idx="13" hasCustomPrompt="1"/>
          </p:nvPr>
        </p:nvSpPr>
        <p:spPr>
          <a:xfrm>
            <a:off x="6840468"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4" name="Marcador de texto 27">
            <a:extLst>
              <a:ext uri="{FF2B5EF4-FFF2-40B4-BE49-F238E27FC236}">
                <a16:creationId xmlns:a16="http://schemas.microsoft.com/office/drawing/2014/main" xmlns="" id="{C51E9C1D-6D9B-8144-B664-409615C469FE}"/>
              </a:ext>
            </a:extLst>
          </p:cNvPr>
          <p:cNvSpPr>
            <a:spLocks noGrp="1"/>
          </p:cNvSpPr>
          <p:nvPr>
            <p:ph type="body" sz="quarter" idx="14" hasCustomPrompt="1"/>
          </p:nvPr>
        </p:nvSpPr>
        <p:spPr>
          <a:xfrm>
            <a:off x="1473185"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5" name="Marcador de texto 27">
            <a:extLst>
              <a:ext uri="{FF2B5EF4-FFF2-40B4-BE49-F238E27FC236}">
                <a16:creationId xmlns:a16="http://schemas.microsoft.com/office/drawing/2014/main" xmlns="" id="{4BA96B09-B1C3-C444-9116-315E4DF598C2}"/>
              </a:ext>
            </a:extLst>
          </p:cNvPr>
          <p:cNvSpPr>
            <a:spLocks noGrp="1"/>
          </p:cNvSpPr>
          <p:nvPr>
            <p:ph type="body" sz="quarter" idx="15" hasCustomPrompt="1"/>
          </p:nvPr>
        </p:nvSpPr>
        <p:spPr>
          <a:xfrm>
            <a:off x="1473185"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6840468"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7" name="Marcador de texto 27">
            <a:extLst>
              <a:ext uri="{FF2B5EF4-FFF2-40B4-BE49-F238E27FC236}">
                <a16:creationId xmlns:a16="http://schemas.microsoft.com/office/drawing/2014/main" xmlns="" id="{288A0064-6245-6240-9644-58D07577AD49}"/>
              </a:ext>
            </a:extLst>
          </p:cNvPr>
          <p:cNvSpPr>
            <a:spLocks noGrp="1"/>
          </p:cNvSpPr>
          <p:nvPr>
            <p:ph type="body" sz="quarter" idx="17" hasCustomPrompt="1"/>
          </p:nvPr>
        </p:nvSpPr>
        <p:spPr>
          <a:xfrm>
            <a:off x="6840468"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Tree>
    <p:extLst>
      <p:ext uri="{BB962C8B-B14F-4D97-AF65-F5344CB8AC3E}">
        <p14:creationId xmlns:p14="http://schemas.microsoft.com/office/powerpoint/2010/main" val="1652394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2208107"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3" name="Marcador de posición de imagen 2">
            <a:extLst>
              <a:ext uri="{FF2B5EF4-FFF2-40B4-BE49-F238E27FC236}">
                <a16:creationId xmlns:a16="http://schemas.microsoft.com/office/drawing/2014/main" xmlns="" id="{1069C6C1-8CC0-2640-86D8-D5112B1BEBE8}"/>
              </a:ext>
            </a:extLst>
          </p:cNvPr>
          <p:cNvSpPr>
            <a:spLocks noGrp="1"/>
          </p:cNvSpPr>
          <p:nvPr>
            <p:ph type="pic" sz="quarter" idx="18"/>
          </p:nvPr>
        </p:nvSpPr>
        <p:spPr>
          <a:xfrm>
            <a:off x="347211" y="2870200"/>
            <a:ext cx="1598083" cy="984251"/>
          </a:xfrm>
          <a:prstGeom prst="rect">
            <a:avLst/>
          </a:prstGeom>
        </p:spPr>
        <p:txBody>
          <a:bodyPr/>
          <a:lstStyle>
            <a:lvl1pPr marL="0" indent="0">
              <a:buFontTx/>
              <a:buNone/>
              <a:defRPr sz="2133" baseline="0"/>
            </a:lvl1pPr>
          </a:lstStyle>
          <a:p>
            <a:endParaRPr lang="es-ES" dirty="0"/>
          </a:p>
        </p:txBody>
      </p:sp>
      <p:sp>
        <p:nvSpPr>
          <p:cNvPr id="61" name="Marcador de posición de imagen 2">
            <a:extLst>
              <a:ext uri="{FF2B5EF4-FFF2-40B4-BE49-F238E27FC236}">
                <a16:creationId xmlns:a16="http://schemas.microsoft.com/office/drawing/2014/main" xmlns="" id="{C47E5EEA-CF35-1B4B-80C6-5BFC902E53ED}"/>
              </a:ext>
            </a:extLst>
          </p:cNvPr>
          <p:cNvSpPr>
            <a:spLocks noGrp="1"/>
          </p:cNvSpPr>
          <p:nvPr>
            <p:ph type="pic" sz="quarter" idx="19"/>
          </p:nvPr>
        </p:nvSpPr>
        <p:spPr>
          <a:xfrm>
            <a:off x="347211" y="4383689"/>
            <a:ext cx="1598083" cy="984251"/>
          </a:xfrm>
          <a:prstGeom prst="rect">
            <a:avLst/>
          </a:prstGeom>
        </p:spPr>
        <p:txBody>
          <a:bodyPr/>
          <a:lstStyle>
            <a:lvl1pPr marL="0" indent="0">
              <a:buFontTx/>
              <a:buNone/>
              <a:defRPr sz="2133" baseline="0"/>
            </a:lvl1pPr>
          </a:lstStyle>
          <a:p>
            <a:endParaRPr lang="es-ES" dirty="0"/>
          </a:p>
        </p:txBody>
      </p:sp>
      <p:sp>
        <p:nvSpPr>
          <p:cNvPr id="62" name="Marcador de posición de imagen 2">
            <a:extLst>
              <a:ext uri="{FF2B5EF4-FFF2-40B4-BE49-F238E27FC236}">
                <a16:creationId xmlns:a16="http://schemas.microsoft.com/office/drawing/2014/main" xmlns="" id="{AFCBA41D-C034-B04C-8572-7B024D609218}"/>
              </a:ext>
            </a:extLst>
          </p:cNvPr>
          <p:cNvSpPr>
            <a:spLocks noGrp="1"/>
          </p:cNvSpPr>
          <p:nvPr>
            <p:ph type="pic" sz="quarter" idx="20"/>
          </p:nvPr>
        </p:nvSpPr>
        <p:spPr>
          <a:xfrm>
            <a:off x="347211" y="5981263"/>
            <a:ext cx="1598083" cy="984251"/>
          </a:xfrm>
          <a:prstGeom prst="rect">
            <a:avLst/>
          </a:prstGeom>
        </p:spPr>
        <p:txBody>
          <a:bodyPr/>
          <a:lstStyle>
            <a:lvl1pPr marL="0" indent="0">
              <a:buFontTx/>
              <a:buNone/>
              <a:defRPr sz="2133" baseline="0"/>
            </a:lvl1pPr>
          </a:lstStyle>
          <a:p>
            <a:endParaRPr lang="es-ES" dirty="0"/>
          </a:p>
        </p:txBody>
      </p:sp>
      <p:sp>
        <p:nvSpPr>
          <p:cNvPr id="63" name="Marcador de posición de imagen 2">
            <a:extLst>
              <a:ext uri="{FF2B5EF4-FFF2-40B4-BE49-F238E27FC236}">
                <a16:creationId xmlns:a16="http://schemas.microsoft.com/office/drawing/2014/main" xmlns="" id="{8EBC60E6-71D1-F948-9251-C53440F42D4C}"/>
              </a:ext>
            </a:extLst>
          </p:cNvPr>
          <p:cNvSpPr>
            <a:spLocks noGrp="1"/>
          </p:cNvSpPr>
          <p:nvPr>
            <p:ph type="pic" sz="quarter" idx="21"/>
          </p:nvPr>
        </p:nvSpPr>
        <p:spPr>
          <a:xfrm>
            <a:off x="347211" y="7522780"/>
            <a:ext cx="1598083" cy="984251"/>
          </a:xfrm>
          <a:prstGeom prst="rect">
            <a:avLst/>
          </a:prstGeom>
        </p:spPr>
        <p:txBody>
          <a:bodyPr/>
          <a:lstStyle>
            <a:lvl1pPr marL="0" indent="0">
              <a:buFontTx/>
              <a:buNone/>
              <a:defRPr sz="2133" baseline="0"/>
            </a:lvl1pPr>
          </a:lstStyle>
          <a:p>
            <a:endParaRPr lang="es-ES" dirty="0"/>
          </a:p>
        </p:txBody>
      </p:sp>
      <p:sp>
        <p:nvSpPr>
          <p:cNvPr id="70" name="Marcador de posición de imagen 2">
            <a:extLst>
              <a:ext uri="{FF2B5EF4-FFF2-40B4-BE49-F238E27FC236}">
                <a16:creationId xmlns:a16="http://schemas.microsoft.com/office/drawing/2014/main" xmlns="" id="{4BF1B58E-44A6-3F46-9FB4-54A367F0E8B9}"/>
              </a:ext>
            </a:extLst>
          </p:cNvPr>
          <p:cNvSpPr>
            <a:spLocks noGrp="1"/>
          </p:cNvSpPr>
          <p:nvPr>
            <p:ph type="pic" sz="quarter" idx="27"/>
          </p:nvPr>
        </p:nvSpPr>
        <p:spPr>
          <a:xfrm>
            <a:off x="5532315" y="4383689"/>
            <a:ext cx="1598083" cy="984251"/>
          </a:xfrm>
          <a:prstGeom prst="rect">
            <a:avLst/>
          </a:prstGeom>
        </p:spPr>
        <p:txBody>
          <a:bodyPr/>
          <a:lstStyle>
            <a:lvl1pPr marL="0" indent="0">
              <a:buFontTx/>
              <a:buNone/>
              <a:defRPr sz="2133" baseline="0"/>
            </a:lvl1pPr>
          </a:lstStyle>
          <a:p>
            <a:endParaRPr lang="es-ES" dirty="0"/>
          </a:p>
        </p:txBody>
      </p:sp>
      <p:sp>
        <p:nvSpPr>
          <p:cNvPr id="71" name="Marcador de posición de imagen 2">
            <a:extLst>
              <a:ext uri="{FF2B5EF4-FFF2-40B4-BE49-F238E27FC236}">
                <a16:creationId xmlns:a16="http://schemas.microsoft.com/office/drawing/2014/main" xmlns="" id="{281F1764-D3A5-DA45-A161-04E56440FC1A}"/>
              </a:ext>
            </a:extLst>
          </p:cNvPr>
          <p:cNvSpPr>
            <a:spLocks noGrp="1"/>
          </p:cNvSpPr>
          <p:nvPr>
            <p:ph type="pic" sz="quarter" idx="28"/>
          </p:nvPr>
        </p:nvSpPr>
        <p:spPr>
          <a:xfrm>
            <a:off x="5532315" y="5981263"/>
            <a:ext cx="1598083" cy="984251"/>
          </a:xfrm>
          <a:prstGeom prst="rect">
            <a:avLst/>
          </a:prstGeom>
        </p:spPr>
        <p:txBody>
          <a:bodyPr/>
          <a:lstStyle>
            <a:lvl1pPr marL="0" indent="0">
              <a:buFontTx/>
              <a:buNone/>
              <a:defRPr sz="2133" baseline="0"/>
            </a:lvl1pPr>
          </a:lstStyle>
          <a:p>
            <a:endParaRPr lang="es-ES" dirty="0"/>
          </a:p>
        </p:txBody>
      </p:sp>
      <p:sp>
        <p:nvSpPr>
          <p:cNvPr id="72" name="Marcador de posición de imagen 2">
            <a:extLst>
              <a:ext uri="{FF2B5EF4-FFF2-40B4-BE49-F238E27FC236}">
                <a16:creationId xmlns:a16="http://schemas.microsoft.com/office/drawing/2014/main" xmlns="" id="{F07BC4B2-F80C-C245-9BDB-80067A1CC153}"/>
              </a:ext>
            </a:extLst>
          </p:cNvPr>
          <p:cNvSpPr>
            <a:spLocks noGrp="1"/>
          </p:cNvSpPr>
          <p:nvPr>
            <p:ph type="pic" sz="quarter" idx="29"/>
          </p:nvPr>
        </p:nvSpPr>
        <p:spPr>
          <a:xfrm>
            <a:off x="5532315" y="7522780"/>
            <a:ext cx="1598083" cy="984251"/>
          </a:xfrm>
          <a:prstGeom prst="rect">
            <a:avLst/>
          </a:prstGeom>
        </p:spPr>
        <p:txBody>
          <a:bodyPr/>
          <a:lstStyle>
            <a:lvl1pPr marL="0" indent="0">
              <a:buFontTx/>
              <a:buNone/>
              <a:defRPr sz="2133" baseline="0"/>
            </a:lvl1pPr>
          </a:lstStyle>
          <a:p>
            <a:endParaRPr lang="es-ES" dirty="0"/>
          </a:p>
        </p:txBody>
      </p:sp>
      <p:sp>
        <p:nvSpPr>
          <p:cNvPr id="76" name="Marcador de posición de imagen 2">
            <a:extLst>
              <a:ext uri="{FF2B5EF4-FFF2-40B4-BE49-F238E27FC236}">
                <a16:creationId xmlns:a16="http://schemas.microsoft.com/office/drawing/2014/main" xmlns="" id="{ACF1046C-025F-7C41-9BDC-AB1497C2EAE8}"/>
              </a:ext>
            </a:extLst>
          </p:cNvPr>
          <p:cNvSpPr>
            <a:spLocks noGrp="1"/>
          </p:cNvSpPr>
          <p:nvPr>
            <p:ph type="pic" sz="quarter" idx="33"/>
          </p:nvPr>
        </p:nvSpPr>
        <p:spPr>
          <a:xfrm>
            <a:off x="5546328" y="2870200"/>
            <a:ext cx="1598083" cy="984251"/>
          </a:xfrm>
          <a:prstGeom prst="rect">
            <a:avLst/>
          </a:prstGeom>
        </p:spPr>
        <p:txBody>
          <a:bodyPr/>
          <a:lstStyle>
            <a:lvl1pPr marL="0" indent="0">
              <a:buFontTx/>
              <a:buNone/>
              <a:defRPr sz="2133" baseline="0"/>
            </a:lvl1pPr>
          </a:lstStyle>
          <a:p>
            <a:endParaRPr lang="es-ES" dirty="0"/>
          </a:p>
        </p:txBody>
      </p:sp>
      <p:sp>
        <p:nvSpPr>
          <p:cNvPr id="79" name="Marcador de posición de imagen 2">
            <a:extLst>
              <a:ext uri="{FF2B5EF4-FFF2-40B4-BE49-F238E27FC236}">
                <a16:creationId xmlns:a16="http://schemas.microsoft.com/office/drawing/2014/main" xmlns="" id="{E7C3D601-5054-6E48-8593-AE2DFF442D6D}"/>
              </a:ext>
            </a:extLst>
          </p:cNvPr>
          <p:cNvSpPr>
            <a:spLocks noGrp="1"/>
          </p:cNvSpPr>
          <p:nvPr>
            <p:ph type="pic" sz="quarter" idx="35"/>
          </p:nvPr>
        </p:nvSpPr>
        <p:spPr>
          <a:xfrm>
            <a:off x="10717419" y="4383689"/>
            <a:ext cx="1598083" cy="984251"/>
          </a:xfrm>
          <a:prstGeom prst="rect">
            <a:avLst/>
          </a:prstGeom>
        </p:spPr>
        <p:txBody>
          <a:bodyPr/>
          <a:lstStyle>
            <a:lvl1pPr marL="0" indent="0">
              <a:buFontTx/>
              <a:buNone/>
              <a:defRPr sz="2133" baseline="0"/>
            </a:lvl1pPr>
          </a:lstStyle>
          <a:p>
            <a:endParaRPr lang="es-ES" dirty="0"/>
          </a:p>
        </p:txBody>
      </p:sp>
      <p:sp>
        <p:nvSpPr>
          <p:cNvPr id="80" name="Marcador de posición de imagen 2">
            <a:extLst>
              <a:ext uri="{FF2B5EF4-FFF2-40B4-BE49-F238E27FC236}">
                <a16:creationId xmlns:a16="http://schemas.microsoft.com/office/drawing/2014/main" xmlns="" id="{395367DE-DEC0-BD4D-AE72-08CB2029A9D8}"/>
              </a:ext>
            </a:extLst>
          </p:cNvPr>
          <p:cNvSpPr>
            <a:spLocks noGrp="1"/>
          </p:cNvSpPr>
          <p:nvPr>
            <p:ph type="pic" sz="quarter" idx="36"/>
          </p:nvPr>
        </p:nvSpPr>
        <p:spPr>
          <a:xfrm>
            <a:off x="10717419" y="5981263"/>
            <a:ext cx="1598083" cy="984251"/>
          </a:xfrm>
          <a:prstGeom prst="rect">
            <a:avLst/>
          </a:prstGeom>
        </p:spPr>
        <p:txBody>
          <a:bodyPr/>
          <a:lstStyle>
            <a:lvl1pPr marL="0" indent="0">
              <a:buFontTx/>
              <a:buNone/>
              <a:defRPr sz="2133" baseline="0"/>
            </a:lvl1pPr>
          </a:lstStyle>
          <a:p>
            <a:endParaRPr lang="es-ES" dirty="0"/>
          </a:p>
        </p:txBody>
      </p:sp>
      <p:sp>
        <p:nvSpPr>
          <p:cNvPr id="81" name="Marcador de posición de imagen 2">
            <a:extLst>
              <a:ext uri="{FF2B5EF4-FFF2-40B4-BE49-F238E27FC236}">
                <a16:creationId xmlns:a16="http://schemas.microsoft.com/office/drawing/2014/main" xmlns="" id="{7643A3E4-3B08-5B4B-8266-7E174384BE46}"/>
              </a:ext>
            </a:extLst>
          </p:cNvPr>
          <p:cNvSpPr>
            <a:spLocks noGrp="1"/>
          </p:cNvSpPr>
          <p:nvPr>
            <p:ph type="pic" sz="quarter" idx="37"/>
          </p:nvPr>
        </p:nvSpPr>
        <p:spPr>
          <a:xfrm>
            <a:off x="10717419" y="7522780"/>
            <a:ext cx="1598083" cy="984251"/>
          </a:xfrm>
          <a:prstGeom prst="rect">
            <a:avLst/>
          </a:prstGeom>
        </p:spPr>
        <p:txBody>
          <a:bodyPr/>
          <a:lstStyle>
            <a:lvl1pPr marL="0" indent="0">
              <a:buFontTx/>
              <a:buNone/>
              <a:defRPr sz="2133" baseline="0"/>
            </a:lvl1pPr>
          </a:lstStyle>
          <a:p>
            <a:endParaRPr lang="es-ES" dirty="0"/>
          </a:p>
        </p:txBody>
      </p:sp>
      <p:sp>
        <p:nvSpPr>
          <p:cNvPr id="85" name="Marcador de posición de imagen 2">
            <a:extLst>
              <a:ext uri="{FF2B5EF4-FFF2-40B4-BE49-F238E27FC236}">
                <a16:creationId xmlns:a16="http://schemas.microsoft.com/office/drawing/2014/main" xmlns="" id="{2D013C5A-2757-C043-AA54-4C79612C2088}"/>
              </a:ext>
            </a:extLst>
          </p:cNvPr>
          <p:cNvSpPr>
            <a:spLocks noGrp="1"/>
          </p:cNvSpPr>
          <p:nvPr>
            <p:ph type="pic" sz="quarter" idx="41"/>
          </p:nvPr>
        </p:nvSpPr>
        <p:spPr>
          <a:xfrm>
            <a:off x="10731432" y="2870200"/>
            <a:ext cx="1598083" cy="984251"/>
          </a:xfrm>
          <a:prstGeom prst="rect">
            <a:avLst/>
          </a:prstGeom>
        </p:spPr>
        <p:txBody>
          <a:bodyPr/>
          <a:lstStyle>
            <a:lvl1pPr marL="0" indent="0">
              <a:buFontTx/>
              <a:buNone/>
              <a:defRPr sz="2133" baseline="0"/>
            </a:lvl1pPr>
          </a:lstStyle>
          <a:p>
            <a:endParaRPr lang="es-ES" dirty="0"/>
          </a:p>
        </p:txBody>
      </p:sp>
      <p:sp>
        <p:nvSpPr>
          <p:cNvPr id="29" name="Marcador de texto 27">
            <a:extLst>
              <a:ext uri="{FF2B5EF4-FFF2-40B4-BE49-F238E27FC236}">
                <a16:creationId xmlns:a16="http://schemas.microsoft.com/office/drawing/2014/main" xmlns="" id="{87562BC1-A9C3-934B-8B57-7DD69643E553}"/>
              </a:ext>
            </a:extLst>
          </p:cNvPr>
          <p:cNvSpPr>
            <a:spLocks noGrp="1"/>
          </p:cNvSpPr>
          <p:nvPr>
            <p:ph type="body" sz="quarter" idx="42" hasCustomPrompt="1"/>
          </p:nvPr>
        </p:nvSpPr>
        <p:spPr>
          <a:xfrm>
            <a:off x="2208107" y="3212213"/>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0" name="Marcador de texto 27">
            <a:extLst>
              <a:ext uri="{FF2B5EF4-FFF2-40B4-BE49-F238E27FC236}">
                <a16:creationId xmlns:a16="http://schemas.microsoft.com/office/drawing/2014/main" xmlns="" id="{1E48B1E9-A360-7740-80AC-D416955A364A}"/>
              </a:ext>
            </a:extLst>
          </p:cNvPr>
          <p:cNvSpPr>
            <a:spLocks noGrp="1"/>
          </p:cNvSpPr>
          <p:nvPr>
            <p:ph type="body" sz="quarter" idx="43" hasCustomPrompt="1"/>
          </p:nvPr>
        </p:nvSpPr>
        <p:spPr>
          <a:xfrm>
            <a:off x="7405748"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1" name="Marcador de texto 27">
            <a:extLst>
              <a:ext uri="{FF2B5EF4-FFF2-40B4-BE49-F238E27FC236}">
                <a16:creationId xmlns:a16="http://schemas.microsoft.com/office/drawing/2014/main" xmlns="" id="{7419B1D7-891D-824F-8A35-DFC42BDBDFC7}"/>
              </a:ext>
            </a:extLst>
          </p:cNvPr>
          <p:cNvSpPr>
            <a:spLocks noGrp="1"/>
          </p:cNvSpPr>
          <p:nvPr>
            <p:ph type="body" sz="quarter" idx="44" hasCustomPrompt="1"/>
          </p:nvPr>
        </p:nvSpPr>
        <p:spPr>
          <a:xfrm>
            <a:off x="7405748"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2" name="Marcador de texto 27">
            <a:extLst>
              <a:ext uri="{FF2B5EF4-FFF2-40B4-BE49-F238E27FC236}">
                <a16:creationId xmlns:a16="http://schemas.microsoft.com/office/drawing/2014/main" xmlns="" id="{419DF4A5-35E1-E249-B25A-9F6E98F26B87}"/>
              </a:ext>
            </a:extLst>
          </p:cNvPr>
          <p:cNvSpPr>
            <a:spLocks noGrp="1"/>
          </p:cNvSpPr>
          <p:nvPr>
            <p:ph type="body" sz="quarter" idx="45" hasCustomPrompt="1"/>
          </p:nvPr>
        </p:nvSpPr>
        <p:spPr>
          <a:xfrm>
            <a:off x="12603389"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3" name="Marcador de texto 27">
            <a:extLst>
              <a:ext uri="{FF2B5EF4-FFF2-40B4-BE49-F238E27FC236}">
                <a16:creationId xmlns:a16="http://schemas.microsoft.com/office/drawing/2014/main" xmlns="" id="{7EB220EA-4907-2B46-B49A-BAC2BB71C7EF}"/>
              </a:ext>
            </a:extLst>
          </p:cNvPr>
          <p:cNvSpPr>
            <a:spLocks noGrp="1"/>
          </p:cNvSpPr>
          <p:nvPr>
            <p:ph type="body" sz="quarter" idx="46" hasCustomPrompt="1"/>
          </p:nvPr>
        </p:nvSpPr>
        <p:spPr>
          <a:xfrm>
            <a:off x="12603389"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4" name="Marcador de texto 27">
            <a:extLst>
              <a:ext uri="{FF2B5EF4-FFF2-40B4-BE49-F238E27FC236}">
                <a16:creationId xmlns:a16="http://schemas.microsoft.com/office/drawing/2014/main" xmlns="" id="{80679FD3-474F-E649-878F-F2B60F4E1BAF}"/>
              </a:ext>
            </a:extLst>
          </p:cNvPr>
          <p:cNvSpPr>
            <a:spLocks noGrp="1"/>
          </p:cNvSpPr>
          <p:nvPr>
            <p:ph type="body" sz="quarter" idx="47" hasCustomPrompt="1"/>
          </p:nvPr>
        </p:nvSpPr>
        <p:spPr>
          <a:xfrm>
            <a:off x="2208107" y="4380077"/>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5" name="Marcador de texto 27">
            <a:extLst>
              <a:ext uri="{FF2B5EF4-FFF2-40B4-BE49-F238E27FC236}">
                <a16:creationId xmlns:a16="http://schemas.microsoft.com/office/drawing/2014/main" xmlns="" id="{BB1193BD-7B3D-DD44-A95B-1A1B4F8EDFDF}"/>
              </a:ext>
            </a:extLst>
          </p:cNvPr>
          <p:cNvSpPr>
            <a:spLocks noGrp="1"/>
          </p:cNvSpPr>
          <p:nvPr>
            <p:ph type="body" sz="quarter" idx="48" hasCustomPrompt="1"/>
          </p:nvPr>
        </p:nvSpPr>
        <p:spPr>
          <a:xfrm>
            <a:off x="2208107" y="4713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7" name="Marcador de texto 27">
            <a:extLst>
              <a:ext uri="{FF2B5EF4-FFF2-40B4-BE49-F238E27FC236}">
                <a16:creationId xmlns:a16="http://schemas.microsoft.com/office/drawing/2014/main" xmlns="" id="{7890A241-C0AF-F043-97BD-D21525E75FEC}"/>
              </a:ext>
            </a:extLst>
          </p:cNvPr>
          <p:cNvSpPr>
            <a:spLocks noGrp="1"/>
          </p:cNvSpPr>
          <p:nvPr>
            <p:ph type="body" sz="quarter" idx="49" hasCustomPrompt="1"/>
          </p:nvPr>
        </p:nvSpPr>
        <p:spPr>
          <a:xfrm>
            <a:off x="7405748" y="4380077"/>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8" name="Marcador de texto 27">
            <a:extLst>
              <a:ext uri="{FF2B5EF4-FFF2-40B4-BE49-F238E27FC236}">
                <a16:creationId xmlns:a16="http://schemas.microsoft.com/office/drawing/2014/main" xmlns="" id="{265B7DAF-14DD-3B44-858D-74BD7D6DD315}"/>
              </a:ext>
            </a:extLst>
          </p:cNvPr>
          <p:cNvSpPr>
            <a:spLocks noGrp="1"/>
          </p:cNvSpPr>
          <p:nvPr>
            <p:ph type="body" sz="quarter" idx="50" hasCustomPrompt="1"/>
          </p:nvPr>
        </p:nvSpPr>
        <p:spPr>
          <a:xfrm>
            <a:off x="7405748" y="4726588"/>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9" name="Marcador de texto 27">
            <a:extLst>
              <a:ext uri="{FF2B5EF4-FFF2-40B4-BE49-F238E27FC236}">
                <a16:creationId xmlns:a16="http://schemas.microsoft.com/office/drawing/2014/main" xmlns="" id="{6C9F3046-C253-A94B-BCA1-335D3D989EBE}"/>
              </a:ext>
            </a:extLst>
          </p:cNvPr>
          <p:cNvSpPr>
            <a:spLocks noGrp="1"/>
          </p:cNvSpPr>
          <p:nvPr>
            <p:ph type="body" sz="quarter" idx="51" hasCustomPrompt="1"/>
          </p:nvPr>
        </p:nvSpPr>
        <p:spPr>
          <a:xfrm>
            <a:off x="12603389" y="4380078"/>
            <a:ext cx="2850872" cy="656462"/>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0" name="Marcador de texto 27">
            <a:extLst>
              <a:ext uri="{FF2B5EF4-FFF2-40B4-BE49-F238E27FC236}">
                <a16:creationId xmlns:a16="http://schemas.microsoft.com/office/drawing/2014/main" xmlns="" id="{DBE0BB10-E424-FF4A-8879-51CF65DFD299}"/>
              </a:ext>
            </a:extLst>
          </p:cNvPr>
          <p:cNvSpPr>
            <a:spLocks noGrp="1"/>
          </p:cNvSpPr>
          <p:nvPr>
            <p:ph type="body" sz="quarter" idx="52" hasCustomPrompt="1"/>
          </p:nvPr>
        </p:nvSpPr>
        <p:spPr>
          <a:xfrm>
            <a:off x="12603389" y="4790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1" name="Marcador de texto 27">
            <a:extLst>
              <a:ext uri="{FF2B5EF4-FFF2-40B4-BE49-F238E27FC236}">
                <a16:creationId xmlns:a16="http://schemas.microsoft.com/office/drawing/2014/main" xmlns="" id="{8A4A1E49-76A0-0647-A23B-78CF0FCDA911}"/>
              </a:ext>
            </a:extLst>
          </p:cNvPr>
          <p:cNvSpPr>
            <a:spLocks noGrp="1"/>
          </p:cNvSpPr>
          <p:nvPr>
            <p:ph type="body" sz="quarter" idx="53" hasCustomPrompt="1"/>
          </p:nvPr>
        </p:nvSpPr>
        <p:spPr>
          <a:xfrm>
            <a:off x="2208107"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2" name="Marcador de texto 27">
            <a:extLst>
              <a:ext uri="{FF2B5EF4-FFF2-40B4-BE49-F238E27FC236}">
                <a16:creationId xmlns:a16="http://schemas.microsoft.com/office/drawing/2014/main" xmlns="" id="{86761F9B-13AC-134B-95B1-515906CE14DB}"/>
              </a:ext>
            </a:extLst>
          </p:cNvPr>
          <p:cNvSpPr>
            <a:spLocks noGrp="1"/>
          </p:cNvSpPr>
          <p:nvPr>
            <p:ph type="body" sz="quarter" idx="54" hasCustomPrompt="1"/>
          </p:nvPr>
        </p:nvSpPr>
        <p:spPr>
          <a:xfrm>
            <a:off x="2208107" y="631796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3" name="Marcador de texto 27">
            <a:extLst>
              <a:ext uri="{FF2B5EF4-FFF2-40B4-BE49-F238E27FC236}">
                <a16:creationId xmlns:a16="http://schemas.microsoft.com/office/drawing/2014/main" xmlns="" id="{32667542-0746-7B4C-8601-0625BE0B7386}"/>
              </a:ext>
            </a:extLst>
          </p:cNvPr>
          <p:cNvSpPr>
            <a:spLocks noGrp="1"/>
          </p:cNvSpPr>
          <p:nvPr>
            <p:ph type="body" sz="quarter" idx="55" hasCustomPrompt="1"/>
          </p:nvPr>
        </p:nvSpPr>
        <p:spPr>
          <a:xfrm>
            <a:off x="7405748"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4" name="Marcador de texto 27">
            <a:extLst>
              <a:ext uri="{FF2B5EF4-FFF2-40B4-BE49-F238E27FC236}">
                <a16:creationId xmlns:a16="http://schemas.microsoft.com/office/drawing/2014/main" xmlns="" id="{3F63EE56-811A-1845-8FE2-83292A8F2828}"/>
              </a:ext>
            </a:extLst>
          </p:cNvPr>
          <p:cNvSpPr>
            <a:spLocks noGrp="1"/>
          </p:cNvSpPr>
          <p:nvPr>
            <p:ph type="body" sz="quarter" idx="56" hasCustomPrompt="1"/>
          </p:nvPr>
        </p:nvSpPr>
        <p:spPr>
          <a:xfrm>
            <a:off x="7405748"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5" name="Marcador de texto 27">
            <a:extLst>
              <a:ext uri="{FF2B5EF4-FFF2-40B4-BE49-F238E27FC236}">
                <a16:creationId xmlns:a16="http://schemas.microsoft.com/office/drawing/2014/main" xmlns="" id="{15A8BCB1-4571-4948-9107-27E0B50C4640}"/>
              </a:ext>
            </a:extLst>
          </p:cNvPr>
          <p:cNvSpPr>
            <a:spLocks noGrp="1"/>
          </p:cNvSpPr>
          <p:nvPr>
            <p:ph type="body" sz="quarter" idx="57" hasCustomPrompt="1"/>
          </p:nvPr>
        </p:nvSpPr>
        <p:spPr>
          <a:xfrm>
            <a:off x="12603389"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6" name="Marcador de texto 27">
            <a:extLst>
              <a:ext uri="{FF2B5EF4-FFF2-40B4-BE49-F238E27FC236}">
                <a16:creationId xmlns:a16="http://schemas.microsoft.com/office/drawing/2014/main" xmlns="" id="{39AE43EC-86CC-4148-A543-FC7142567A72}"/>
              </a:ext>
            </a:extLst>
          </p:cNvPr>
          <p:cNvSpPr>
            <a:spLocks noGrp="1"/>
          </p:cNvSpPr>
          <p:nvPr>
            <p:ph type="body" sz="quarter" idx="58" hasCustomPrompt="1"/>
          </p:nvPr>
        </p:nvSpPr>
        <p:spPr>
          <a:xfrm>
            <a:off x="12603389"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7" name="Marcador de texto 27">
            <a:extLst>
              <a:ext uri="{FF2B5EF4-FFF2-40B4-BE49-F238E27FC236}">
                <a16:creationId xmlns:a16="http://schemas.microsoft.com/office/drawing/2014/main" xmlns="" id="{4E4AD7E0-B55E-5447-8F76-3F31EF74AB77}"/>
              </a:ext>
            </a:extLst>
          </p:cNvPr>
          <p:cNvSpPr>
            <a:spLocks noGrp="1"/>
          </p:cNvSpPr>
          <p:nvPr>
            <p:ph type="body" sz="quarter" idx="59" hasCustomPrompt="1"/>
          </p:nvPr>
        </p:nvSpPr>
        <p:spPr>
          <a:xfrm>
            <a:off x="2208107" y="7524331"/>
            <a:ext cx="2850872" cy="656462"/>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8" name="Marcador de texto 27">
            <a:extLst>
              <a:ext uri="{FF2B5EF4-FFF2-40B4-BE49-F238E27FC236}">
                <a16:creationId xmlns:a16="http://schemas.microsoft.com/office/drawing/2014/main" xmlns="" id="{FA4B7B4F-BA8A-5D4C-AA8D-DAF7885CBDC5}"/>
              </a:ext>
            </a:extLst>
          </p:cNvPr>
          <p:cNvSpPr>
            <a:spLocks noGrp="1"/>
          </p:cNvSpPr>
          <p:nvPr>
            <p:ph type="body" sz="quarter" idx="60" hasCustomPrompt="1"/>
          </p:nvPr>
        </p:nvSpPr>
        <p:spPr>
          <a:xfrm>
            <a:off x="2208107" y="792217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9" name="Marcador de texto 27">
            <a:extLst>
              <a:ext uri="{FF2B5EF4-FFF2-40B4-BE49-F238E27FC236}">
                <a16:creationId xmlns:a16="http://schemas.microsoft.com/office/drawing/2014/main" xmlns="" id="{95176C4A-8234-2448-B6CA-0A44544349C0}"/>
              </a:ext>
            </a:extLst>
          </p:cNvPr>
          <p:cNvSpPr>
            <a:spLocks noGrp="1"/>
          </p:cNvSpPr>
          <p:nvPr>
            <p:ph type="body" sz="quarter" idx="61" hasCustomPrompt="1"/>
          </p:nvPr>
        </p:nvSpPr>
        <p:spPr>
          <a:xfrm>
            <a:off x="7405748" y="7524331"/>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0" name="Marcador de texto 27">
            <a:extLst>
              <a:ext uri="{FF2B5EF4-FFF2-40B4-BE49-F238E27FC236}">
                <a16:creationId xmlns:a16="http://schemas.microsoft.com/office/drawing/2014/main" xmlns="" id="{6E1545DD-F2E2-EF42-BFA5-5ECF9ED60C06}"/>
              </a:ext>
            </a:extLst>
          </p:cNvPr>
          <p:cNvSpPr>
            <a:spLocks noGrp="1"/>
          </p:cNvSpPr>
          <p:nvPr>
            <p:ph type="body" sz="quarter" idx="62" hasCustomPrompt="1"/>
          </p:nvPr>
        </p:nvSpPr>
        <p:spPr>
          <a:xfrm>
            <a:off x="7405748"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51" name="Marcador de texto 27">
            <a:extLst>
              <a:ext uri="{FF2B5EF4-FFF2-40B4-BE49-F238E27FC236}">
                <a16:creationId xmlns:a16="http://schemas.microsoft.com/office/drawing/2014/main" xmlns="" id="{D257E612-107C-414A-9904-E1EB2D207378}"/>
              </a:ext>
            </a:extLst>
          </p:cNvPr>
          <p:cNvSpPr>
            <a:spLocks noGrp="1"/>
          </p:cNvSpPr>
          <p:nvPr>
            <p:ph type="body" sz="quarter" idx="63" hasCustomPrompt="1"/>
          </p:nvPr>
        </p:nvSpPr>
        <p:spPr>
          <a:xfrm>
            <a:off x="12603389" y="7524331"/>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3" name="Marcador de texto 27">
            <a:extLst>
              <a:ext uri="{FF2B5EF4-FFF2-40B4-BE49-F238E27FC236}">
                <a16:creationId xmlns:a16="http://schemas.microsoft.com/office/drawing/2014/main" xmlns="" id="{A83C0979-C58A-2448-A21C-3A611F50207A}"/>
              </a:ext>
            </a:extLst>
          </p:cNvPr>
          <p:cNvSpPr>
            <a:spLocks noGrp="1"/>
          </p:cNvSpPr>
          <p:nvPr>
            <p:ph type="body" sz="quarter" idx="64" hasCustomPrompt="1"/>
          </p:nvPr>
        </p:nvSpPr>
        <p:spPr>
          <a:xfrm>
            <a:off x="12603389"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Tree>
    <p:extLst>
      <p:ext uri="{BB962C8B-B14F-4D97-AF65-F5344CB8AC3E}">
        <p14:creationId xmlns:p14="http://schemas.microsoft.com/office/powerpoint/2010/main" val="3821728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5288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5" name="Rectángulo 4">
            <a:extLst>
              <a:ext uri="{FF2B5EF4-FFF2-40B4-BE49-F238E27FC236}">
                <a16:creationId xmlns:a16="http://schemas.microsoft.com/office/drawing/2014/main" xmlns="" id="{A14232E9-EC52-FB4D-9B24-C3D08EA13FD3}"/>
              </a:ext>
            </a:extLst>
          </p:cNvPr>
          <p:cNvSpPr/>
          <p:nvPr userDrawn="1"/>
        </p:nvSpPr>
        <p:spPr>
          <a:xfrm>
            <a:off x="0" y="2315317"/>
            <a:ext cx="4064000" cy="6845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p:nvPr>
        </p:nvSpPr>
        <p:spPr>
          <a:xfrm>
            <a:off x="4419904" y="2810953"/>
            <a:ext cx="4618993" cy="492443"/>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9" name="Marcador de texto 27">
            <a:extLst>
              <a:ext uri="{FF2B5EF4-FFF2-40B4-BE49-F238E27FC236}">
                <a16:creationId xmlns:a16="http://schemas.microsoft.com/office/drawing/2014/main" xmlns="" id="{2B411328-0574-384B-AF82-60EE01B28537}"/>
              </a:ext>
            </a:extLst>
          </p:cNvPr>
          <p:cNvSpPr>
            <a:spLocks noGrp="1"/>
          </p:cNvSpPr>
          <p:nvPr>
            <p:ph type="body" sz="quarter" idx="11"/>
          </p:nvPr>
        </p:nvSpPr>
        <p:spPr>
          <a:xfrm>
            <a:off x="1364896" y="3904034"/>
            <a:ext cx="2327563" cy="650453"/>
          </a:xfrm>
          <a:prstGeom prst="rect">
            <a:avLst/>
          </a:prstGeom>
        </p:spPr>
        <p:txBody>
          <a:bodyPr wrap="square" lIns="0" tIns="0" rIns="0" bIns="0">
            <a:noAutofit/>
          </a:bodyPr>
          <a:lstStyle>
            <a:lvl1pPr marL="0" indent="0">
              <a:buFontTx/>
              <a:buNone/>
              <a:defRPr sz="4267" baseline="0">
                <a:solidFill>
                  <a:schemeClr val="bg1"/>
                </a:solidFill>
                <a:latin typeface="Arial Black"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a:t>
            </a:r>
          </a:p>
        </p:txBody>
      </p:sp>
      <p:sp>
        <p:nvSpPr>
          <p:cNvPr id="10" name="Marcador de texto 27">
            <a:extLst>
              <a:ext uri="{FF2B5EF4-FFF2-40B4-BE49-F238E27FC236}">
                <a16:creationId xmlns:a16="http://schemas.microsoft.com/office/drawing/2014/main" xmlns="" id="{4C5B9051-6936-AE4A-A188-65864D794556}"/>
              </a:ext>
            </a:extLst>
          </p:cNvPr>
          <p:cNvSpPr>
            <a:spLocks noGrp="1"/>
          </p:cNvSpPr>
          <p:nvPr>
            <p:ph type="body" sz="quarter" idx="12"/>
          </p:nvPr>
        </p:nvSpPr>
        <p:spPr>
          <a:xfrm>
            <a:off x="1364896" y="4562682"/>
            <a:ext cx="2327563" cy="650453"/>
          </a:xfrm>
          <a:prstGeom prst="rect">
            <a:avLst/>
          </a:prstGeom>
        </p:spPr>
        <p:txBody>
          <a:bodyPr wrap="square" lIns="0" tIns="0" rIns="0" bIns="0">
            <a:noAutofit/>
          </a:bodyPr>
          <a:lstStyle>
            <a:lvl1pPr marL="0" indent="0">
              <a:buFontTx/>
              <a:buNone/>
              <a:defRPr sz="1600" b="1" i="0" baseline="0">
                <a:solidFill>
                  <a:schemeClr val="bg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p:nvPr>
        </p:nvSpPr>
        <p:spPr>
          <a:xfrm>
            <a:off x="11426801" y="2739019"/>
            <a:ext cx="4134923" cy="65045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p:nvPr>
        </p:nvSpPr>
        <p:spPr>
          <a:xfrm>
            <a:off x="11426801" y="3729942"/>
            <a:ext cx="4134923" cy="650453"/>
          </a:xfrm>
          <a:prstGeom prst="rect">
            <a:avLst/>
          </a:prstGeom>
        </p:spPr>
        <p:txBody>
          <a:bodyPr wrap="square" lIns="0" tIns="0" rIns="0" bIns="0">
            <a:noAutofit/>
          </a:bodyPr>
          <a:lstStyle>
            <a:lvl1pPr marL="0" indent="0">
              <a:buFontTx/>
              <a:buNone/>
              <a:defRPr sz="1600"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2811727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4419903"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10337241"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10337241"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29013"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3107166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6270970"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353633"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353633"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12175688"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220470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330468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C86F44A5-155A-B641-B084-4B216A366B04}"/>
              </a:ext>
            </a:extLst>
          </p:cNvPr>
          <p:cNvPicPr>
            <a:picLocks noChangeAspect="1"/>
          </p:cNvPicPr>
          <p:nvPr userDrawn="1"/>
        </p:nvPicPr>
        <p:blipFill>
          <a:blip r:embed="rId2"/>
          <a:srcRect/>
          <a:stretch/>
        </p:blipFill>
        <p:spPr>
          <a:xfrm>
            <a:off x="0" y="1061"/>
            <a:ext cx="16254117" cy="9142940"/>
          </a:xfrm>
          <a:prstGeom prst="rect">
            <a:avLst/>
          </a:prstGeom>
        </p:spPr>
      </p:pic>
      <p:pic>
        <p:nvPicPr>
          <p:cNvPr id="15" name="Imagen 14">
            <a:extLst>
              <a:ext uri="{FF2B5EF4-FFF2-40B4-BE49-F238E27FC236}">
                <a16:creationId xmlns:a16="http://schemas.microsoft.com/office/drawing/2014/main" xmlns="" id="{CF06C8E4-0756-FB40-A8F9-A3573ADA2527}"/>
              </a:ext>
            </a:extLst>
          </p:cNvPr>
          <p:cNvPicPr>
            <a:picLocks noChangeAspect="1"/>
          </p:cNvPicPr>
          <p:nvPr userDrawn="1"/>
        </p:nvPicPr>
        <p:blipFill>
          <a:blip r:embed="rId3"/>
          <a:stretch>
            <a:fillRect/>
          </a:stretch>
        </p:blipFill>
        <p:spPr>
          <a:xfrm>
            <a:off x="6164029" y="7865664"/>
            <a:ext cx="4044305" cy="893320"/>
          </a:xfrm>
          <a:prstGeom prst="rect">
            <a:avLst/>
          </a:prstGeom>
        </p:spPr>
      </p:pic>
      <p:sp>
        <p:nvSpPr>
          <p:cNvPr id="4" name="Marcador de texto 3">
            <a:extLst>
              <a:ext uri="{FF2B5EF4-FFF2-40B4-BE49-F238E27FC236}">
                <a16:creationId xmlns:a16="http://schemas.microsoft.com/office/drawing/2014/main" xmlns="" id="{1CE872E3-E358-3848-9B86-B5E75430C579}"/>
              </a:ext>
            </a:extLst>
          </p:cNvPr>
          <p:cNvSpPr>
            <a:spLocks noGrp="1"/>
          </p:cNvSpPr>
          <p:nvPr>
            <p:ph type="body" sz="quarter" idx="10" hasCustomPrompt="1"/>
          </p:nvPr>
        </p:nvSpPr>
        <p:spPr>
          <a:xfrm>
            <a:off x="6164029" y="4354318"/>
            <a:ext cx="4044305" cy="435365"/>
          </a:xfrm>
          <a:prstGeom prst="rect">
            <a:avLst/>
          </a:prstGeom>
        </p:spPr>
        <p:txBody>
          <a:bodyPr/>
          <a:lstStyle>
            <a:lvl1pPr marL="0" indent="0" algn="ctr">
              <a:buFontTx/>
              <a:buNone/>
              <a:defRPr sz="2667" b="1" i="0" baseline="0">
                <a:solidFill>
                  <a:schemeClr val="bg1"/>
                </a:solidFill>
                <a:latin typeface="Arial" panose="020B0604020202020204" pitchFamily="34" charset="0"/>
              </a:defRPr>
            </a:lvl1pPr>
            <a:lvl2pPr marL="609585" indent="0">
              <a:buFontTx/>
              <a:buNone/>
              <a:defRPr sz="2667" b="1" i="0" baseline="0">
                <a:solidFill>
                  <a:schemeClr val="bg1"/>
                </a:solidFill>
                <a:latin typeface="Arial" panose="020B0604020202020204" pitchFamily="34" charset="0"/>
              </a:defRPr>
            </a:lvl2pPr>
            <a:lvl3pPr marL="1219170" indent="0">
              <a:buFontTx/>
              <a:buNone/>
              <a:defRPr sz="2667" b="1" i="0" baseline="0">
                <a:solidFill>
                  <a:schemeClr val="bg1"/>
                </a:solidFill>
                <a:latin typeface="Arial" panose="020B0604020202020204" pitchFamily="34" charset="0"/>
              </a:defRPr>
            </a:lvl3pPr>
            <a:lvl4pPr marL="1828754" indent="0">
              <a:buFontTx/>
              <a:buNone/>
              <a:defRPr sz="2667" b="1" i="0" baseline="0">
                <a:solidFill>
                  <a:schemeClr val="bg1"/>
                </a:solidFill>
                <a:latin typeface="Arial" panose="020B0604020202020204" pitchFamily="34" charset="0"/>
              </a:defRPr>
            </a:lvl4pPr>
            <a:lvl5pPr marL="2438339" indent="0">
              <a:buFontTx/>
              <a:buNone/>
              <a:defRPr sz="2667" b="1" i="0" baseline="0">
                <a:solidFill>
                  <a:schemeClr val="bg1"/>
                </a:solidFill>
                <a:latin typeface="Arial" panose="020B0604020202020204" pitchFamily="34" charset="0"/>
              </a:defRPr>
            </a:lvl5pPr>
          </a:lstStyle>
          <a:p>
            <a:pPr lvl="0"/>
            <a:r>
              <a:rPr lang="es-ES" dirty="0" err="1"/>
              <a:t>url</a:t>
            </a:r>
            <a:endParaRPr lang="es-ES" dirty="0"/>
          </a:p>
        </p:txBody>
      </p:sp>
    </p:spTree>
    <p:extLst>
      <p:ext uri="{BB962C8B-B14F-4D97-AF65-F5344CB8AC3E}">
        <p14:creationId xmlns:p14="http://schemas.microsoft.com/office/powerpoint/2010/main" val="3481551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4ED75-E50B-504F-8078-375C62F0B52E}"/>
              </a:ext>
            </a:extLst>
          </p:cNvPr>
          <p:cNvSpPr>
            <a:spLocks noGrp="1"/>
          </p:cNvSpPr>
          <p:nvPr>
            <p:ph type="ctrTitle"/>
          </p:nvPr>
        </p:nvSpPr>
        <p:spPr>
          <a:xfrm>
            <a:off x="2032000" y="1496484"/>
            <a:ext cx="12192000" cy="3183467"/>
          </a:xfrm>
        </p:spPr>
        <p:txBody>
          <a:bodyPr anchor="b"/>
          <a:lstStyle>
            <a:lvl1pPr algn="ctr">
              <a:defRPr sz="8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AF3DCC3-B593-414F-A9EA-79E95B3BE937}"/>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7D4CF7B-328C-D845-9578-704D12425760}"/>
              </a:ext>
            </a:extLst>
          </p:cNvPr>
          <p:cNvSpPr>
            <a:spLocks noGrp="1"/>
          </p:cNvSpPr>
          <p:nvPr>
            <p:ph type="dt" sz="half" idx="10"/>
          </p:nvPr>
        </p:nvSpPr>
        <p:spPr/>
        <p:txBody>
          <a:bodyPr/>
          <a:lstStyle/>
          <a:p>
            <a:fld id="{82C99FF2-E0C4-CE45-9876-CEF81B880042}" type="datetimeFigureOut">
              <a:rPr lang="es-ES" smtClean="0">
                <a:solidFill>
                  <a:prstClr val="black"/>
                </a:solidFill>
              </a:rPr>
              <a:pPr/>
              <a:t>18/03/2026</a:t>
            </a:fld>
            <a:endParaRPr lang="es-ES">
              <a:solidFill>
                <a:prstClr val="black"/>
              </a:solidFill>
            </a:endParaRPr>
          </a:p>
        </p:txBody>
      </p:sp>
      <p:sp>
        <p:nvSpPr>
          <p:cNvPr id="5" name="Marcador de pie de página 4">
            <a:extLst>
              <a:ext uri="{FF2B5EF4-FFF2-40B4-BE49-F238E27FC236}">
                <a16:creationId xmlns:a16="http://schemas.microsoft.com/office/drawing/2014/main" xmlns="" id="{C3E53AFE-22C6-1149-8E56-8FBBCC8EFC33}"/>
              </a:ext>
            </a:extLst>
          </p:cNvPr>
          <p:cNvSpPr>
            <a:spLocks noGrp="1"/>
          </p:cNvSpPr>
          <p:nvPr>
            <p:ph type="ftr" sz="quarter" idx="11"/>
          </p:nvPr>
        </p:nvSpPr>
        <p:spPr/>
        <p:txBody>
          <a:bodyPr/>
          <a:lstStyle/>
          <a:p>
            <a:endParaRPr lang="es-ES">
              <a:solidFill>
                <a:prstClr val="black"/>
              </a:solidFill>
            </a:endParaRPr>
          </a:p>
        </p:txBody>
      </p:sp>
      <p:sp>
        <p:nvSpPr>
          <p:cNvPr id="6" name="Marcador de número de diapositiva 5">
            <a:extLst>
              <a:ext uri="{FF2B5EF4-FFF2-40B4-BE49-F238E27FC236}">
                <a16:creationId xmlns:a16="http://schemas.microsoft.com/office/drawing/2014/main" xmlns="" id="{4E926E05-5ABE-804A-AA2A-79C510EBF699}"/>
              </a:ext>
            </a:extLst>
          </p:cNvPr>
          <p:cNvSpPr>
            <a:spLocks noGrp="1"/>
          </p:cNvSpPr>
          <p:nvPr>
            <p:ph type="sldNum" sz="quarter" idx="12"/>
          </p:nvPr>
        </p:nvSpPr>
        <p:spPr/>
        <p:txBody>
          <a:bodyPr/>
          <a:lstStyle/>
          <a:p>
            <a:fld id="{AD13915E-F058-DC42-A72E-7C5FA39B257D}" type="slidenum">
              <a:rPr lang="es-ES" smtClean="0">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564163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3370D0D-3137-5F4F-8C5C-A67137074924}"/>
              </a:ext>
            </a:extLst>
          </p:cNvPr>
          <p:cNvSpPr/>
          <p:nvPr userDrawn="1"/>
        </p:nvSpPr>
        <p:spPr>
          <a:xfrm>
            <a:off x="-1" y="1"/>
            <a:ext cx="16256000" cy="4616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prstClr val="white"/>
              </a:solidFill>
            </a:endParaRPr>
          </a:p>
        </p:txBody>
      </p:sp>
      <p:sp>
        <p:nvSpPr>
          <p:cNvPr id="11" name="Rectángulo 10">
            <a:extLst>
              <a:ext uri="{FF2B5EF4-FFF2-40B4-BE49-F238E27FC236}">
                <a16:creationId xmlns:a16="http://schemas.microsoft.com/office/drawing/2014/main" xmlns="" id="{1F02EAF6-36C2-4E47-A250-22CD18B82DE7}"/>
              </a:ext>
            </a:extLst>
          </p:cNvPr>
          <p:cNvSpPr/>
          <p:nvPr userDrawn="1"/>
        </p:nvSpPr>
        <p:spPr>
          <a:xfrm rot="5400000">
            <a:off x="-2071167" y="2071166"/>
            <a:ext cx="4616468"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rgbClr val="CE0F2D"/>
              </a:solidFill>
            </a:endParaRPr>
          </a:p>
        </p:txBody>
      </p:sp>
      <p:sp>
        <p:nvSpPr>
          <p:cNvPr id="13" name="Marcador de posición de imagen 12">
            <a:extLst>
              <a:ext uri="{FF2B5EF4-FFF2-40B4-BE49-F238E27FC236}">
                <a16:creationId xmlns:a16="http://schemas.microsoft.com/office/drawing/2014/main" xmlns="" id="{609C4EDA-93E9-B344-A019-204422216D4E}"/>
              </a:ext>
            </a:extLst>
          </p:cNvPr>
          <p:cNvSpPr>
            <a:spLocks noGrp="1"/>
          </p:cNvSpPr>
          <p:nvPr>
            <p:ph type="pic" sz="quarter" idx="10"/>
          </p:nvPr>
        </p:nvSpPr>
        <p:spPr>
          <a:xfrm>
            <a:off x="0" y="4616451"/>
            <a:ext cx="16256000" cy="4527549"/>
          </a:xfrm>
          <a:prstGeom prst="rect">
            <a:avLst/>
          </a:prstGeom>
        </p:spPr>
        <p:txBody>
          <a:bodyPr/>
          <a:lstStyle>
            <a:lvl1pPr marL="0" indent="0">
              <a:buFontTx/>
              <a:buNone/>
              <a:defRPr/>
            </a:lvl1pPr>
          </a:lstStyle>
          <a:p>
            <a:endParaRPr lang="es-ES" dirty="0"/>
          </a:p>
        </p:txBody>
      </p:sp>
      <p:sp>
        <p:nvSpPr>
          <p:cNvPr id="18" name="Marcador de texto 17">
            <a:extLst>
              <a:ext uri="{FF2B5EF4-FFF2-40B4-BE49-F238E27FC236}">
                <a16:creationId xmlns:a16="http://schemas.microsoft.com/office/drawing/2014/main" xmlns="" id="{3D5FE0F3-717A-6041-98FB-21E468F14CB4}"/>
              </a:ext>
            </a:extLst>
          </p:cNvPr>
          <p:cNvSpPr>
            <a:spLocks noGrp="1"/>
          </p:cNvSpPr>
          <p:nvPr>
            <p:ph type="body" sz="quarter" idx="11" hasCustomPrompt="1"/>
          </p:nvPr>
        </p:nvSpPr>
        <p:spPr>
          <a:xfrm>
            <a:off x="952500" y="2764211"/>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SemiBold"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a:t>
            </a:r>
            <a:r>
              <a:rPr lang="es-ES" dirty="0" err="1"/>
              <a:t>Semibold</a:t>
            </a:r>
            <a:r>
              <a:rPr lang="es-ES" dirty="0"/>
              <a:t> 40 pt</a:t>
            </a:r>
          </a:p>
        </p:txBody>
      </p:sp>
      <p:sp>
        <p:nvSpPr>
          <p:cNvPr id="19" name="Marcador de texto 17">
            <a:extLst>
              <a:ext uri="{FF2B5EF4-FFF2-40B4-BE49-F238E27FC236}">
                <a16:creationId xmlns:a16="http://schemas.microsoft.com/office/drawing/2014/main" xmlns="" id="{E224D48A-996C-124F-A1D0-FD258F519461}"/>
              </a:ext>
            </a:extLst>
          </p:cNvPr>
          <p:cNvSpPr>
            <a:spLocks noGrp="1"/>
          </p:cNvSpPr>
          <p:nvPr>
            <p:ph type="body" sz="quarter" idx="12" hasCustomPrompt="1"/>
          </p:nvPr>
        </p:nvSpPr>
        <p:spPr>
          <a:xfrm>
            <a:off x="952500" y="3520954"/>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Regular 40 pt</a:t>
            </a:r>
          </a:p>
        </p:txBody>
      </p:sp>
    </p:spTree>
    <p:extLst>
      <p:ext uri="{BB962C8B-B14F-4D97-AF65-F5344CB8AC3E}">
        <p14:creationId xmlns:p14="http://schemas.microsoft.com/office/powerpoint/2010/main" val="3986441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405192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4421360" y="1366553"/>
            <a:ext cx="10853675" cy="92219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29013"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4419904" y="2810954"/>
            <a:ext cx="4618993"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12 pt</a:t>
            </a:r>
          </a:p>
        </p:txBody>
      </p:sp>
      <p:sp>
        <p:nvSpPr>
          <p:cNvPr id="33" name="Marcador de texto 32">
            <a:extLst>
              <a:ext uri="{FF2B5EF4-FFF2-40B4-BE49-F238E27FC236}">
                <a16:creationId xmlns:a16="http://schemas.microsoft.com/office/drawing/2014/main" xmlns="" id="{0812FAC4-FCB3-EE40-8926-C9F4AA94D879}"/>
              </a:ext>
            </a:extLst>
          </p:cNvPr>
          <p:cNvSpPr>
            <a:spLocks noGrp="1"/>
          </p:cNvSpPr>
          <p:nvPr>
            <p:ph type="body" sz="quarter" idx="11" hasCustomPrompt="1"/>
          </p:nvPr>
        </p:nvSpPr>
        <p:spPr>
          <a:xfrm>
            <a:off x="10337800" y="2815185"/>
            <a:ext cx="4937235" cy="205184"/>
          </a:xfrm>
          <a:prstGeom prst="rect">
            <a:avLst/>
          </a:prstGeom>
        </p:spPr>
        <p:txBody>
          <a:bodyPr lIns="0" tIns="0" rIns="0" bIns="0">
            <a:spAutoFit/>
          </a:bodyPr>
          <a:lstStyle>
            <a:lvl1pPr marL="0" indent="0">
              <a:buFontTx/>
              <a:buNone/>
              <a:defRPr sz="1333" baseline="0">
                <a:latin typeface="Arial" panose="020B0604020202020204" pitchFamily="34" charset="0"/>
              </a:defRPr>
            </a:lvl1pPr>
            <a:lvl2pPr marL="609585" indent="0">
              <a:buFontTx/>
              <a:buNone/>
              <a:defRPr sz="1333" baseline="0">
                <a:latin typeface="Arial" panose="020B0604020202020204" pitchFamily="34" charset="0"/>
              </a:defRPr>
            </a:lvl2pPr>
            <a:lvl3pPr marL="1219170" indent="0">
              <a:buFontTx/>
              <a:buNone/>
              <a:defRPr sz="1333" baseline="0">
                <a:latin typeface="Arial" panose="020B0604020202020204" pitchFamily="34" charset="0"/>
              </a:defRPr>
            </a:lvl3pPr>
            <a:lvl4pPr marL="1828754" indent="0">
              <a:buFontTx/>
              <a:buNone/>
              <a:defRPr sz="1333" baseline="0">
                <a:latin typeface="Arial" panose="020B0604020202020204" pitchFamily="34" charset="0"/>
              </a:defRPr>
            </a:lvl4pPr>
            <a:lvl5pPr marL="2438339" indent="0">
              <a:buFontTx/>
              <a:buNone/>
              <a:defRPr sz="1333" baseline="0">
                <a:latin typeface="Arial" panose="020B0604020202020204" pitchFamily="34" charset="0"/>
              </a:defRPr>
            </a:lvl5pPr>
          </a:lstStyle>
          <a:p>
            <a:pPr lvl="0"/>
            <a:r>
              <a:rPr lang="es-ES" dirty="0"/>
              <a:t>Arial regular 10 pt</a:t>
            </a:r>
          </a:p>
        </p:txBody>
      </p:sp>
      <p:pic>
        <p:nvPicPr>
          <p:cNvPr id="34" name="Imagen 33">
            <a:hlinkClick r:id="" action="ppaction://hlinkshowjump?jump=firstslide"/>
            <a:extLst>
              <a:ext uri="{FF2B5EF4-FFF2-40B4-BE49-F238E27FC236}">
                <a16:creationId xmlns:a16="http://schemas.microsoft.com/office/drawing/2014/main" xmlns="" id="{1D3FF037-AC8D-0147-A647-9F1ED028365B}"/>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2715613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1220408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12175067"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1473185"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pic>
        <p:nvPicPr>
          <p:cNvPr id="10" name="Imagen 9">
            <a:extLst>
              <a:ext uri="{FF2B5EF4-FFF2-40B4-BE49-F238E27FC236}">
                <a16:creationId xmlns:a16="http://schemas.microsoft.com/office/drawing/2014/main" xmlns="" id="{FB94A0DA-2082-FD4B-8873-3A9F16CB346D}"/>
              </a:ext>
            </a:extLst>
          </p:cNvPr>
          <p:cNvPicPr>
            <a:picLocks noChangeAspect="1"/>
          </p:cNvPicPr>
          <p:nvPr userDrawn="1"/>
        </p:nvPicPr>
        <p:blipFill>
          <a:blip r:embed="rId2"/>
          <a:srcRect/>
          <a:stretch/>
        </p:blipFill>
        <p:spPr>
          <a:xfrm>
            <a:off x="332370" y="3134942"/>
            <a:ext cx="808445" cy="808445"/>
          </a:xfrm>
          <a:prstGeom prst="rect">
            <a:avLst/>
          </a:prstGeom>
        </p:spPr>
      </p:pic>
      <p:pic>
        <p:nvPicPr>
          <p:cNvPr id="11" name="Imagen 10">
            <a:extLst>
              <a:ext uri="{FF2B5EF4-FFF2-40B4-BE49-F238E27FC236}">
                <a16:creationId xmlns:a16="http://schemas.microsoft.com/office/drawing/2014/main" xmlns="" id="{294A17E0-694F-A243-80BA-7DDD608CF9F7}"/>
              </a:ext>
            </a:extLst>
          </p:cNvPr>
          <p:cNvPicPr>
            <a:picLocks noChangeAspect="1"/>
          </p:cNvPicPr>
          <p:nvPr userDrawn="1"/>
        </p:nvPicPr>
        <p:blipFill>
          <a:blip r:embed="rId2"/>
          <a:srcRect/>
          <a:stretch/>
        </p:blipFill>
        <p:spPr>
          <a:xfrm>
            <a:off x="343878" y="5584426"/>
            <a:ext cx="808445" cy="808445"/>
          </a:xfrm>
          <a:prstGeom prst="rect">
            <a:avLst/>
          </a:prstGeom>
        </p:spPr>
      </p:pic>
      <p:pic>
        <p:nvPicPr>
          <p:cNvPr id="12" name="Imagen 11">
            <a:extLst>
              <a:ext uri="{FF2B5EF4-FFF2-40B4-BE49-F238E27FC236}">
                <a16:creationId xmlns:a16="http://schemas.microsoft.com/office/drawing/2014/main" xmlns="" id="{FEC55ACD-3B8F-C64E-A47E-7DBF4BE64AE6}"/>
              </a:ext>
            </a:extLst>
          </p:cNvPr>
          <p:cNvPicPr>
            <a:picLocks noChangeAspect="1"/>
          </p:cNvPicPr>
          <p:nvPr userDrawn="1"/>
        </p:nvPicPr>
        <p:blipFill>
          <a:blip r:embed="rId2"/>
          <a:srcRect/>
          <a:stretch/>
        </p:blipFill>
        <p:spPr>
          <a:xfrm>
            <a:off x="5735915" y="3134942"/>
            <a:ext cx="808445" cy="808445"/>
          </a:xfrm>
          <a:prstGeom prst="rect">
            <a:avLst/>
          </a:prstGeom>
        </p:spPr>
      </p:pic>
      <p:pic>
        <p:nvPicPr>
          <p:cNvPr id="13" name="Imagen 12">
            <a:extLst>
              <a:ext uri="{FF2B5EF4-FFF2-40B4-BE49-F238E27FC236}">
                <a16:creationId xmlns:a16="http://schemas.microsoft.com/office/drawing/2014/main" xmlns="" id="{066C15AA-C3D5-6547-9665-03CC016CC83B}"/>
              </a:ext>
            </a:extLst>
          </p:cNvPr>
          <p:cNvPicPr>
            <a:picLocks noChangeAspect="1"/>
          </p:cNvPicPr>
          <p:nvPr userDrawn="1"/>
        </p:nvPicPr>
        <p:blipFill>
          <a:blip r:embed="rId2"/>
          <a:srcRect/>
          <a:stretch/>
        </p:blipFill>
        <p:spPr>
          <a:xfrm>
            <a:off x="5735915" y="5584426"/>
            <a:ext cx="808445" cy="808445"/>
          </a:xfrm>
          <a:prstGeom prst="rect">
            <a:avLst/>
          </a:prstGeom>
        </p:spPr>
      </p:pic>
      <p:sp>
        <p:nvSpPr>
          <p:cNvPr id="27" name="Marcador de texto 27">
            <a:extLst>
              <a:ext uri="{FF2B5EF4-FFF2-40B4-BE49-F238E27FC236}">
                <a16:creationId xmlns:a16="http://schemas.microsoft.com/office/drawing/2014/main" xmlns="" id="{FB970307-D648-7147-949F-A077DF132A55}"/>
              </a:ext>
            </a:extLst>
          </p:cNvPr>
          <p:cNvSpPr>
            <a:spLocks noGrp="1"/>
          </p:cNvSpPr>
          <p:nvPr>
            <p:ph type="body" sz="quarter" idx="11" hasCustomPrompt="1"/>
          </p:nvPr>
        </p:nvSpPr>
        <p:spPr>
          <a:xfrm>
            <a:off x="1473185"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1" name="Marcador de texto 27">
            <a:extLst>
              <a:ext uri="{FF2B5EF4-FFF2-40B4-BE49-F238E27FC236}">
                <a16:creationId xmlns:a16="http://schemas.microsoft.com/office/drawing/2014/main" xmlns="" id="{2A081F3D-E31B-1C46-A7B8-333ABC7E9434}"/>
              </a:ext>
            </a:extLst>
          </p:cNvPr>
          <p:cNvSpPr>
            <a:spLocks noGrp="1"/>
          </p:cNvSpPr>
          <p:nvPr>
            <p:ph type="body" sz="quarter" idx="12" hasCustomPrompt="1"/>
          </p:nvPr>
        </p:nvSpPr>
        <p:spPr>
          <a:xfrm>
            <a:off x="6840468"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2" name="Marcador de texto 27">
            <a:extLst>
              <a:ext uri="{FF2B5EF4-FFF2-40B4-BE49-F238E27FC236}">
                <a16:creationId xmlns:a16="http://schemas.microsoft.com/office/drawing/2014/main" xmlns="" id="{7E2E333F-49EB-F04C-9B25-B34AF05E1FDF}"/>
              </a:ext>
            </a:extLst>
          </p:cNvPr>
          <p:cNvSpPr>
            <a:spLocks noGrp="1"/>
          </p:cNvSpPr>
          <p:nvPr>
            <p:ph type="body" sz="quarter" idx="13" hasCustomPrompt="1"/>
          </p:nvPr>
        </p:nvSpPr>
        <p:spPr>
          <a:xfrm>
            <a:off x="6840468"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4" name="Marcador de texto 27">
            <a:extLst>
              <a:ext uri="{FF2B5EF4-FFF2-40B4-BE49-F238E27FC236}">
                <a16:creationId xmlns:a16="http://schemas.microsoft.com/office/drawing/2014/main" xmlns="" id="{C51E9C1D-6D9B-8144-B664-409615C469FE}"/>
              </a:ext>
            </a:extLst>
          </p:cNvPr>
          <p:cNvSpPr>
            <a:spLocks noGrp="1"/>
          </p:cNvSpPr>
          <p:nvPr>
            <p:ph type="body" sz="quarter" idx="14" hasCustomPrompt="1"/>
          </p:nvPr>
        </p:nvSpPr>
        <p:spPr>
          <a:xfrm>
            <a:off x="1473185"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5" name="Marcador de texto 27">
            <a:extLst>
              <a:ext uri="{FF2B5EF4-FFF2-40B4-BE49-F238E27FC236}">
                <a16:creationId xmlns:a16="http://schemas.microsoft.com/office/drawing/2014/main" xmlns="" id="{4BA96B09-B1C3-C444-9116-315E4DF598C2}"/>
              </a:ext>
            </a:extLst>
          </p:cNvPr>
          <p:cNvSpPr>
            <a:spLocks noGrp="1"/>
          </p:cNvSpPr>
          <p:nvPr>
            <p:ph type="body" sz="quarter" idx="15" hasCustomPrompt="1"/>
          </p:nvPr>
        </p:nvSpPr>
        <p:spPr>
          <a:xfrm>
            <a:off x="1473185"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6840468"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7" name="Marcador de texto 27">
            <a:extLst>
              <a:ext uri="{FF2B5EF4-FFF2-40B4-BE49-F238E27FC236}">
                <a16:creationId xmlns:a16="http://schemas.microsoft.com/office/drawing/2014/main" xmlns="" id="{288A0064-6245-6240-9644-58D07577AD49}"/>
              </a:ext>
            </a:extLst>
          </p:cNvPr>
          <p:cNvSpPr>
            <a:spLocks noGrp="1"/>
          </p:cNvSpPr>
          <p:nvPr>
            <p:ph type="body" sz="quarter" idx="17" hasCustomPrompt="1"/>
          </p:nvPr>
        </p:nvSpPr>
        <p:spPr>
          <a:xfrm>
            <a:off x="6840468"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Tree>
    <p:extLst>
      <p:ext uri="{BB962C8B-B14F-4D97-AF65-F5344CB8AC3E}">
        <p14:creationId xmlns:p14="http://schemas.microsoft.com/office/powerpoint/2010/main" val="3236999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2208107"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3" name="Marcador de posición de imagen 2">
            <a:extLst>
              <a:ext uri="{FF2B5EF4-FFF2-40B4-BE49-F238E27FC236}">
                <a16:creationId xmlns:a16="http://schemas.microsoft.com/office/drawing/2014/main" xmlns="" id="{1069C6C1-8CC0-2640-86D8-D5112B1BEBE8}"/>
              </a:ext>
            </a:extLst>
          </p:cNvPr>
          <p:cNvSpPr>
            <a:spLocks noGrp="1"/>
          </p:cNvSpPr>
          <p:nvPr>
            <p:ph type="pic" sz="quarter" idx="18"/>
          </p:nvPr>
        </p:nvSpPr>
        <p:spPr>
          <a:xfrm>
            <a:off x="347211" y="2870200"/>
            <a:ext cx="1598083" cy="984251"/>
          </a:xfrm>
          <a:prstGeom prst="rect">
            <a:avLst/>
          </a:prstGeom>
        </p:spPr>
        <p:txBody>
          <a:bodyPr/>
          <a:lstStyle>
            <a:lvl1pPr marL="0" indent="0">
              <a:buFontTx/>
              <a:buNone/>
              <a:defRPr sz="2133" baseline="0"/>
            </a:lvl1pPr>
          </a:lstStyle>
          <a:p>
            <a:endParaRPr lang="es-ES" dirty="0"/>
          </a:p>
        </p:txBody>
      </p:sp>
      <p:sp>
        <p:nvSpPr>
          <p:cNvPr id="61" name="Marcador de posición de imagen 2">
            <a:extLst>
              <a:ext uri="{FF2B5EF4-FFF2-40B4-BE49-F238E27FC236}">
                <a16:creationId xmlns:a16="http://schemas.microsoft.com/office/drawing/2014/main" xmlns="" id="{C47E5EEA-CF35-1B4B-80C6-5BFC902E53ED}"/>
              </a:ext>
            </a:extLst>
          </p:cNvPr>
          <p:cNvSpPr>
            <a:spLocks noGrp="1"/>
          </p:cNvSpPr>
          <p:nvPr>
            <p:ph type="pic" sz="quarter" idx="19"/>
          </p:nvPr>
        </p:nvSpPr>
        <p:spPr>
          <a:xfrm>
            <a:off x="347211" y="4383689"/>
            <a:ext cx="1598083" cy="984251"/>
          </a:xfrm>
          <a:prstGeom prst="rect">
            <a:avLst/>
          </a:prstGeom>
        </p:spPr>
        <p:txBody>
          <a:bodyPr/>
          <a:lstStyle>
            <a:lvl1pPr marL="0" indent="0">
              <a:buFontTx/>
              <a:buNone/>
              <a:defRPr sz="2133" baseline="0"/>
            </a:lvl1pPr>
          </a:lstStyle>
          <a:p>
            <a:endParaRPr lang="es-ES" dirty="0"/>
          </a:p>
        </p:txBody>
      </p:sp>
      <p:sp>
        <p:nvSpPr>
          <p:cNvPr id="62" name="Marcador de posición de imagen 2">
            <a:extLst>
              <a:ext uri="{FF2B5EF4-FFF2-40B4-BE49-F238E27FC236}">
                <a16:creationId xmlns:a16="http://schemas.microsoft.com/office/drawing/2014/main" xmlns="" id="{AFCBA41D-C034-B04C-8572-7B024D609218}"/>
              </a:ext>
            </a:extLst>
          </p:cNvPr>
          <p:cNvSpPr>
            <a:spLocks noGrp="1"/>
          </p:cNvSpPr>
          <p:nvPr>
            <p:ph type="pic" sz="quarter" idx="20"/>
          </p:nvPr>
        </p:nvSpPr>
        <p:spPr>
          <a:xfrm>
            <a:off x="347211" y="5981263"/>
            <a:ext cx="1598083" cy="984251"/>
          </a:xfrm>
          <a:prstGeom prst="rect">
            <a:avLst/>
          </a:prstGeom>
        </p:spPr>
        <p:txBody>
          <a:bodyPr/>
          <a:lstStyle>
            <a:lvl1pPr marL="0" indent="0">
              <a:buFontTx/>
              <a:buNone/>
              <a:defRPr sz="2133" baseline="0"/>
            </a:lvl1pPr>
          </a:lstStyle>
          <a:p>
            <a:endParaRPr lang="es-ES" dirty="0"/>
          </a:p>
        </p:txBody>
      </p:sp>
      <p:sp>
        <p:nvSpPr>
          <p:cNvPr id="63" name="Marcador de posición de imagen 2">
            <a:extLst>
              <a:ext uri="{FF2B5EF4-FFF2-40B4-BE49-F238E27FC236}">
                <a16:creationId xmlns:a16="http://schemas.microsoft.com/office/drawing/2014/main" xmlns="" id="{8EBC60E6-71D1-F948-9251-C53440F42D4C}"/>
              </a:ext>
            </a:extLst>
          </p:cNvPr>
          <p:cNvSpPr>
            <a:spLocks noGrp="1"/>
          </p:cNvSpPr>
          <p:nvPr>
            <p:ph type="pic" sz="quarter" idx="21"/>
          </p:nvPr>
        </p:nvSpPr>
        <p:spPr>
          <a:xfrm>
            <a:off x="347211" y="7522780"/>
            <a:ext cx="1598083" cy="984251"/>
          </a:xfrm>
          <a:prstGeom prst="rect">
            <a:avLst/>
          </a:prstGeom>
        </p:spPr>
        <p:txBody>
          <a:bodyPr/>
          <a:lstStyle>
            <a:lvl1pPr marL="0" indent="0">
              <a:buFontTx/>
              <a:buNone/>
              <a:defRPr sz="2133" baseline="0"/>
            </a:lvl1pPr>
          </a:lstStyle>
          <a:p>
            <a:endParaRPr lang="es-ES" dirty="0"/>
          </a:p>
        </p:txBody>
      </p:sp>
      <p:sp>
        <p:nvSpPr>
          <p:cNvPr id="70" name="Marcador de posición de imagen 2">
            <a:extLst>
              <a:ext uri="{FF2B5EF4-FFF2-40B4-BE49-F238E27FC236}">
                <a16:creationId xmlns:a16="http://schemas.microsoft.com/office/drawing/2014/main" xmlns="" id="{4BF1B58E-44A6-3F46-9FB4-54A367F0E8B9}"/>
              </a:ext>
            </a:extLst>
          </p:cNvPr>
          <p:cNvSpPr>
            <a:spLocks noGrp="1"/>
          </p:cNvSpPr>
          <p:nvPr>
            <p:ph type="pic" sz="quarter" idx="27"/>
          </p:nvPr>
        </p:nvSpPr>
        <p:spPr>
          <a:xfrm>
            <a:off x="5532315" y="4383689"/>
            <a:ext cx="1598083" cy="984251"/>
          </a:xfrm>
          <a:prstGeom prst="rect">
            <a:avLst/>
          </a:prstGeom>
        </p:spPr>
        <p:txBody>
          <a:bodyPr/>
          <a:lstStyle>
            <a:lvl1pPr marL="0" indent="0">
              <a:buFontTx/>
              <a:buNone/>
              <a:defRPr sz="2133" baseline="0"/>
            </a:lvl1pPr>
          </a:lstStyle>
          <a:p>
            <a:endParaRPr lang="es-ES" dirty="0"/>
          </a:p>
        </p:txBody>
      </p:sp>
      <p:sp>
        <p:nvSpPr>
          <p:cNvPr id="71" name="Marcador de posición de imagen 2">
            <a:extLst>
              <a:ext uri="{FF2B5EF4-FFF2-40B4-BE49-F238E27FC236}">
                <a16:creationId xmlns:a16="http://schemas.microsoft.com/office/drawing/2014/main" xmlns="" id="{281F1764-D3A5-DA45-A161-04E56440FC1A}"/>
              </a:ext>
            </a:extLst>
          </p:cNvPr>
          <p:cNvSpPr>
            <a:spLocks noGrp="1"/>
          </p:cNvSpPr>
          <p:nvPr>
            <p:ph type="pic" sz="quarter" idx="28"/>
          </p:nvPr>
        </p:nvSpPr>
        <p:spPr>
          <a:xfrm>
            <a:off x="5532315" y="5981263"/>
            <a:ext cx="1598083" cy="984251"/>
          </a:xfrm>
          <a:prstGeom prst="rect">
            <a:avLst/>
          </a:prstGeom>
        </p:spPr>
        <p:txBody>
          <a:bodyPr/>
          <a:lstStyle>
            <a:lvl1pPr marL="0" indent="0">
              <a:buFontTx/>
              <a:buNone/>
              <a:defRPr sz="2133" baseline="0"/>
            </a:lvl1pPr>
          </a:lstStyle>
          <a:p>
            <a:endParaRPr lang="es-ES" dirty="0"/>
          </a:p>
        </p:txBody>
      </p:sp>
      <p:sp>
        <p:nvSpPr>
          <p:cNvPr id="72" name="Marcador de posición de imagen 2">
            <a:extLst>
              <a:ext uri="{FF2B5EF4-FFF2-40B4-BE49-F238E27FC236}">
                <a16:creationId xmlns:a16="http://schemas.microsoft.com/office/drawing/2014/main" xmlns="" id="{F07BC4B2-F80C-C245-9BDB-80067A1CC153}"/>
              </a:ext>
            </a:extLst>
          </p:cNvPr>
          <p:cNvSpPr>
            <a:spLocks noGrp="1"/>
          </p:cNvSpPr>
          <p:nvPr>
            <p:ph type="pic" sz="quarter" idx="29"/>
          </p:nvPr>
        </p:nvSpPr>
        <p:spPr>
          <a:xfrm>
            <a:off x="5532315" y="7522780"/>
            <a:ext cx="1598083" cy="984251"/>
          </a:xfrm>
          <a:prstGeom prst="rect">
            <a:avLst/>
          </a:prstGeom>
        </p:spPr>
        <p:txBody>
          <a:bodyPr/>
          <a:lstStyle>
            <a:lvl1pPr marL="0" indent="0">
              <a:buFontTx/>
              <a:buNone/>
              <a:defRPr sz="2133" baseline="0"/>
            </a:lvl1pPr>
          </a:lstStyle>
          <a:p>
            <a:endParaRPr lang="es-ES" dirty="0"/>
          </a:p>
        </p:txBody>
      </p:sp>
      <p:sp>
        <p:nvSpPr>
          <p:cNvPr id="76" name="Marcador de posición de imagen 2">
            <a:extLst>
              <a:ext uri="{FF2B5EF4-FFF2-40B4-BE49-F238E27FC236}">
                <a16:creationId xmlns:a16="http://schemas.microsoft.com/office/drawing/2014/main" xmlns="" id="{ACF1046C-025F-7C41-9BDC-AB1497C2EAE8}"/>
              </a:ext>
            </a:extLst>
          </p:cNvPr>
          <p:cNvSpPr>
            <a:spLocks noGrp="1"/>
          </p:cNvSpPr>
          <p:nvPr>
            <p:ph type="pic" sz="quarter" idx="33"/>
          </p:nvPr>
        </p:nvSpPr>
        <p:spPr>
          <a:xfrm>
            <a:off x="5546328" y="2870200"/>
            <a:ext cx="1598083" cy="984251"/>
          </a:xfrm>
          <a:prstGeom prst="rect">
            <a:avLst/>
          </a:prstGeom>
        </p:spPr>
        <p:txBody>
          <a:bodyPr/>
          <a:lstStyle>
            <a:lvl1pPr marL="0" indent="0">
              <a:buFontTx/>
              <a:buNone/>
              <a:defRPr sz="2133" baseline="0"/>
            </a:lvl1pPr>
          </a:lstStyle>
          <a:p>
            <a:endParaRPr lang="es-ES" dirty="0"/>
          </a:p>
        </p:txBody>
      </p:sp>
      <p:sp>
        <p:nvSpPr>
          <p:cNvPr id="79" name="Marcador de posición de imagen 2">
            <a:extLst>
              <a:ext uri="{FF2B5EF4-FFF2-40B4-BE49-F238E27FC236}">
                <a16:creationId xmlns:a16="http://schemas.microsoft.com/office/drawing/2014/main" xmlns="" id="{E7C3D601-5054-6E48-8593-AE2DFF442D6D}"/>
              </a:ext>
            </a:extLst>
          </p:cNvPr>
          <p:cNvSpPr>
            <a:spLocks noGrp="1"/>
          </p:cNvSpPr>
          <p:nvPr>
            <p:ph type="pic" sz="quarter" idx="35"/>
          </p:nvPr>
        </p:nvSpPr>
        <p:spPr>
          <a:xfrm>
            <a:off x="10717419" y="4383689"/>
            <a:ext cx="1598083" cy="984251"/>
          </a:xfrm>
          <a:prstGeom prst="rect">
            <a:avLst/>
          </a:prstGeom>
        </p:spPr>
        <p:txBody>
          <a:bodyPr/>
          <a:lstStyle>
            <a:lvl1pPr marL="0" indent="0">
              <a:buFontTx/>
              <a:buNone/>
              <a:defRPr sz="2133" baseline="0"/>
            </a:lvl1pPr>
          </a:lstStyle>
          <a:p>
            <a:endParaRPr lang="es-ES" dirty="0"/>
          </a:p>
        </p:txBody>
      </p:sp>
      <p:sp>
        <p:nvSpPr>
          <p:cNvPr id="80" name="Marcador de posición de imagen 2">
            <a:extLst>
              <a:ext uri="{FF2B5EF4-FFF2-40B4-BE49-F238E27FC236}">
                <a16:creationId xmlns:a16="http://schemas.microsoft.com/office/drawing/2014/main" xmlns="" id="{395367DE-DEC0-BD4D-AE72-08CB2029A9D8}"/>
              </a:ext>
            </a:extLst>
          </p:cNvPr>
          <p:cNvSpPr>
            <a:spLocks noGrp="1"/>
          </p:cNvSpPr>
          <p:nvPr>
            <p:ph type="pic" sz="quarter" idx="36"/>
          </p:nvPr>
        </p:nvSpPr>
        <p:spPr>
          <a:xfrm>
            <a:off x="10717419" y="5981263"/>
            <a:ext cx="1598083" cy="984251"/>
          </a:xfrm>
          <a:prstGeom prst="rect">
            <a:avLst/>
          </a:prstGeom>
        </p:spPr>
        <p:txBody>
          <a:bodyPr/>
          <a:lstStyle>
            <a:lvl1pPr marL="0" indent="0">
              <a:buFontTx/>
              <a:buNone/>
              <a:defRPr sz="2133" baseline="0"/>
            </a:lvl1pPr>
          </a:lstStyle>
          <a:p>
            <a:endParaRPr lang="es-ES" dirty="0"/>
          </a:p>
        </p:txBody>
      </p:sp>
      <p:sp>
        <p:nvSpPr>
          <p:cNvPr id="81" name="Marcador de posición de imagen 2">
            <a:extLst>
              <a:ext uri="{FF2B5EF4-FFF2-40B4-BE49-F238E27FC236}">
                <a16:creationId xmlns:a16="http://schemas.microsoft.com/office/drawing/2014/main" xmlns="" id="{7643A3E4-3B08-5B4B-8266-7E174384BE46}"/>
              </a:ext>
            </a:extLst>
          </p:cNvPr>
          <p:cNvSpPr>
            <a:spLocks noGrp="1"/>
          </p:cNvSpPr>
          <p:nvPr>
            <p:ph type="pic" sz="quarter" idx="37"/>
          </p:nvPr>
        </p:nvSpPr>
        <p:spPr>
          <a:xfrm>
            <a:off x="10717419" y="7522780"/>
            <a:ext cx="1598083" cy="984251"/>
          </a:xfrm>
          <a:prstGeom prst="rect">
            <a:avLst/>
          </a:prstGeom>
        </p:spPr>
        <p:txBody>
          <a:bodyPr/>
          <a:lstStyle>
            <a:lvl1pPr marL="0" indent="0">
              <a:buFontTx/>
              <a:buNone/>
              <a:defRPr sz="2133" baseline="0"/>
            </a:lvl1pPr>
          </a:lstStyle>
          <a:p>
            <a:endParaRPr lang="es-ES" dirty="0"/>
          </a:p>
        </p:txBody>
      </p:sp>
      <p:sp>
        <p:nvSpPr>
          <p:cNvPr id="85" name="Marcador de posición de imagen 2">
            <a:extLst>
              <a:ext uri="{FF2B5EF4-FFF2-40B4-BE49-F238E27FC236}">
                <a16:creationId xmlns:a16="http://schemas.microsoft.com/office/drawing/2014/main" xmlns="" id="{2D013C5A-2757-C043-AA54-4C79612C2088}"/>
              </a:ext>
            </a:extLst>
          </p:cNvPr>
          <p:cNvSpPr>
            <a:spLocks noGrp="1"/>
          </p:cNvSpPr>
          <p:nvPr>
            <p:ph type="pic" sz="quarter" idx="41"/>
          </p:nvPr>
        </p:nvSpPr>
        <p:spPr>
          <a:xfrm>
            <a:off x="10731432" y="2870200"/>
            <a:ext cx="1598083" cy="984251"/>
          </a:xfrm>
          <a:prstGeom prst="rect">
            <a:avLst/>
          </a:prstGeom>
        </p:spPr>
        <p:txBody>
          <a:bodyPr/>
          <a:lstStyle>
            <a:lvl1pPr marL="0" indent="0">
              <a:buFontTx/>
              <a:buNone/>
              <a:defRPr sz="2133" baseline="0"/>
            </a:lvl1pPr>
          </a:lstStyle>
          <a:p>
            <a:endParaRPr lang="es-ES" dirty="0"/>
          </a:p>
        </p:txBody>
      </p:sp>
      <p:sp>
        <p:nvSpPr>
          <p:cNvPr id="29" name="Marcador de texto 27">
            <a:extLst>
              <a:ext uri="{FF2B5EF4-FFF2-40B4-BE49-F238E27FC236}">
                <a16:creationId xmlns:a16="http://schemas.microsoft.com/office/drawing/2014/main" xmlns="" id="{87562BC1-A9C3-934B-8B57-7DD69643E553}"/>
              </a:ext>
            </a:extLst>
          </p:cNvPr>
          <p:cNvSpPr>
            <a:spLocks noGrp="1"/>
          </p:cNvSpPr>
          <p:nvPr>
            <p:ph type="body" sz="quarter" idx="42" hasCustomPrompt="1"/>
          </p:nvPr>
        </p:nvSpPr>
        <p:spPr>
          <a:xfrm>
            <a:off x="2208107" y="3212213"/>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0" name="Marcador de texto 27">
            <a:extLst>
              <a:ext uri="{FF2B5EF4-FFF2-40B4-BE49-F238E27FC236}">
                <a16:creationId xmlns:a16="http://schemas.microsoft.com/office/drawing/2014/main" xmlns="" id="{1E48B1E9-A360-7740-80AC-D416955A364A}"/>
              </a:ext>
            </a:extLst>
          </p:cNvPr>
          <p:cNvSpPr>
            <a:spLocks noGrp="1"/>
          </p:cNvSpPr>
          <p:nvPr>
            <p:ph type="body" sz="quarter" idx="43" hasCustomPrompt="1"/>
          </p:nvPr>
        </p:nvSpPr>
        <p:spPr>
          <a:xfrm>
            <a:off x="7405748"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1" name="Marcador de texto 27">
            <a:extLst>
              <a:ext uri="{FF2B5EF4-FFF2-40B4-BE49-F238E27FC236}">
                <a16:creationId xmlns:a16="http://schemas.microsoft.com/office/drawing/2014/main" xmlns="" id="{7419B1D7-891D-824F-8A35-DFC42BDBDFC7}"/>
              </a:ext>
            </a:extLst>
          </p:cNvPr>
          <p:cNvSpPr>
            <a:spLocks noGrp="1"/>
          </p:cNvSpPr>
          <p:nvPr>
            <p:ph type="body" sz="quarter" idx="44" hasCustomPrompt="1"/>
          </p:nvPr>
        </p:nvSpPr>
        <p:spPr>
          <a:xfrm>
            <a:off x="7405748"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2" name="Marcador de texto 27">
            <a:extLst>
              <a:ext uri="{FF2B5EF4-FFF2-40B4-BE49-F238E27FC236}">
                <a16:creationId xmlns:a16="http://schemas.microsoft.com/office/drawing/2014/main" xmlns="" id="{419DF4A5-35E1-E249-B25A-9F6E98F26B87}"/>
              </a:ext>
            </a:extLst>
          </p:cNvPr>
          <p:cNvSpPr>
            <a:spLocks noGrp="1"/>
          </p:cNvSpPr>
          <p:nvPr>
            <p:ph type="body" sz="quarter" idx="45" hasCustomPrompt="1"/>
          </p:nvPr>
        </p:nvSpPr>
        <p:spPr>
          <a:xfrm>
            <a:off x="12603389"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3" name="Marcador de texto 27">
            <a:extLst>
              <a:ext uri="{FF2B5EF4-FFF2-40B4-BE49-F238E27FC236}">
                <a16:creationId xmlns:a16="http://schemas.microsoft.com/office/drawing/2014/main" xmlns="" id="{7EB220EA-4907-2B46-B49A-BAC2BB71C7EF}"/>
              </a:ext>
            </a:extLst>
          </p:cNvPr>
          <p:cNvSpPr>
            <a:spLocks noGrp="1"/>
          </p:cNvSpPr>
          <p:nvPr>
            <p:ph type="body" sz="quarter" idx="46" hasCustomPrompt="1"/>
          </p:nvPr>
        </p:nvSpPr>
        <p:spPr>
          <a:xfrm>
            <a:off x="12603389"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4" name="Marcador de texto 27">
            <a:extLst>
              <a:ext uri="{FF2B5EF4-FFF2-40B4-BE49-F238E27FC236}">
                <a16:creationId xmlns:a16="http://schemas.microsoft.com/office/drawing/2014/main" xmlns="" id="{80679FD3-474F-E649-878F-F2B60F4E1BAF}"/>
              </a:ext>
            </a:extLst>
          </p:cNvPr>
          <p:cNvSpPr>
            <a:spLocks noGrp="1"/>
          </p:cNvSpPr>
          <p:nvPr>
            <p:ph type="body" sz="quarter" idx="47" hasCustomPrompt="1"/>
          </p:nvPr>
        </p:nvSpPr>
        <p:spPr>
          <a:xfrm>
            <a:off x="2208107" y="4380077"/>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5" name="Marcador de texto 27">
            <a:extLst>
              <a:ext uri="{FF2B5EF4-FFF2-40B4-BE49-F238E27FC236}">
                <a16:creationId xmlns:a16="http://schemas.microsoft.com/office/drawing/2014/main" xmlns="" id="{BB1193BD-7B3D-DD44-A95B-1A1B4F8EDFDF}"/>
              </a:ext>
            </a:extLst>
          </p:cNvPr>
          <p:cNvSpPr>
            <a:spLocks noGrp="1"/>
          </p:cNvSpPr>
          <p:nvPr>
            <p:ph type="body" sz="quarter" idx="48" hasCustomPrompt="1"/>
          </p:nvPr>
        </p:nvSpPr>
        <p:spPr>
          <a:xfrm>
            <a:off x="2208107" y="4713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7" name="Marcador de texto 27">
            <a:extLst>
              <a:ext uri="{FF2B5EF4-FFF2-40B4-BE49-F238E27FC236}">
                <a16:creationId xmlns:a16="http://schemas.microsoft.com/office/drawing/2014/main" xmlns="" id="{7890A241-C0AF-F043-97BD-D21525E75FEC}"/>
              </a:ext>
            </a:extLst>
          </p:cNvPr>
          <p:cNvSpPr>
            <a:spLocks noGrp="1"/>
          </p:cNvSpPr>
          <p:nvPr>
            <p:ph type="body" sz="quarter" idx="49" hasCustomPrompt="1"/>
          </p:nvPr>
        </p:nvSpPr>
        <p:spPr>
          <a:xfrm>
            <a:off x="7405748" y="4380077"/>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8" name="Marcador de texto 27">
            <a:extLst>
              <a:ext uri="{FF2B5EF4-FFF2-40B4-BE49-F238E27FC236}">
                <a16:creationId xmlns:a16="http://schemas.microsoft.com/office/drawing/2014/main" xmlns="" id="{265B7DAF-14DD-3B44-858D-74BD7D6DD315}"/>
              </a:ext>
            </a:extLst>
          </p:cNvPr>
          <p:cNvSpPr>
            <a:spLocks noGrp="1"/>
          </p:cNvSpPr>
          <p:nvPr>
            <p:ph type="body" sz="quarter" idx="50" hasCustomPrompt="1"/>
          </p:nvPr>
        </p:nvSpPr>
        <p:spPr>
          <a:xfrm>
            <a:off x="7405748" y="4726588"/>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9" name="Marcador de texto 27">
            <a:extLst>
              <a:ext uri="{FF2B5EF4-FFF2-40B4-BE49-F238E27FC236}">
                <a16:creationId xmlns:a16="http://schemas.microsoft.com/office/drawing/2014/main" xmlns="" id="{6C9F3046-C253-A94B-BCA1-335D3D989EBE}"/>
              </a:ext>
            </a:extLst>
          </p:cNvPr>
          <p:cNvSpPr>
            <a:spLocks noGrp="1"/>
          </p:cNvSpPr>
          <p:nvPr>
            <p:ph type="body" sz="quarter" idx="51" hasCustomPrompt="1"/>
          </p:nvPr>
        </p:nvSpPr>
        <p:spPr>
          <a:xfrm>
            <a:off x="12603389" y="4380078"/>
            <a:ext cx="2850872" cy="328295"/>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0" name="Marcador de texto 27">
            <a:extLst>
              <a:ext uri="{FF2B5EF4-FFF2-40B4-BE49-F238E27FC236}">
                <a16:creationId xmlns:a16="http://schemas.microsoft.com/office/drawing/2014/main" xmlns="" id="{DBE0BB10-E424-FF4A-8879-51CF65DFD299}"/>
              </a:ext>
            </a:extLst>
          </p:cNvPr>
          <p:cNvSpPr>
            <a:spLocks noGrp="1"/>
          </p:cNvSpPr>
          <p:nvPr>
            <p:ph type="body" sz="quarter" idx="52" hasCustomPrompt="1"/>
          </p:nvPr>
        </p:nvSpPr>
        <p:spPr>
          <a:xfrm>
            <a:off x="12603389" y="4790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1" name="Marcador de texto 27">
            <a:extLst>
              <a:ext uri="{FF2B5EF4-FFF2-40B4-BE49-F238E27FC236}">
                <a16:creationId xmlns:a16="http://schemas.microsoft.com/office/drawing/2014/main" xmlns="" id="{8A4A1E49-76A0-0647-A23B-78CF0FCDA911}"/>
              </a:ext>
            </a:extLst>
          </p:cNvPr>
          <p:cNvSpPr>
            <a:spLocks noGrp="1"/>
          </p:cNvSpPr>
          <p:nvPr>
            <p:ph type="body" sz="quarter" idx="53" hasCustomPrompt="1"/>
          </p:nvPr>
        </p:nvSpPr>
        <p:spPr>
          <a:xfrm>
            <a:off x="2208107"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2" name="Marcador de texto 27">
            <a:extLst>
              <a:ext uri="{FF2B5EF4-FFF2-40B4-BE49-F238E27FC236}">
                <a16:creationId xmlns:a16="http://schemas.microsoft.com/office/drawing/2014/main" xmlns="" id="{86761F9B-13AC-134B-95B1-515906CE14DB}"/>
              </a:ext>
            </a:extLst>
          </p:cNvPr>
          <p:cNvSpPr>
            <a:spLocks noGrp="1"/>
          </p:cNvSpPr>
          <p:nvPr>
            <p:ph type="body" sz="quarter" idx="54" hasCustomPrompt="1"/>
          </p:nvPr>
        </p:nvSpPr>
        <p:spPr>
          <a:xfrm>
            <a:off x="2208107" y="631796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3" name="Marcador de texto 27">
            <a:extLst>
              <a:ext uri="{FF2B5EF4-FFF2-40B4-BE49-F238E27FC236}">
                <a16:creationId xmlns:a16="http://schemas.microsoft.com/office/drawing/2014/main" xmlns="" id="{32667542-0746-7B4C-8601-0625BE0B7386}"/>
              </a:ext>
            </a:extLst>
          </p:cNvPr>
          <p:cNvSpPr>
            <a:spLocks noGrp="1"/>
          </p:cNvSpPr>
          <p:nvPr>
            <p:ph type="body" sz="quarter" idx="55" hasCustomPrompt="1"/>
          </p:nvPr>
        </p:nvSpPr>
        <p:spPr>
          <a:xfrm>
            <a:off x="7405748"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4" name="Marcador de texto 27">
            <a:extLst>
              <a:ext uri="{FF2B5EF4-FFF2-40B4-BE49-F238E27FC236}">
                <a16:creationId xmlns:a16="http://schemas.microsoft.com/office/drawing/2014/main" xmlns="" id="{3F63EE56-811A-1845-8FE2-83292A8F2828}"/>
              </a:ext>
            </a:extLst>
          </p:cNvPr>
          <p:cNvSpPr>
            <a:spLocks noGrp="1"/>
          </p:cNvSpPr>
          <p:nvPr>
            <p:ph type="body" sz="quarter" idx="56" hasCustomPrompt="1"/>
          </p:nvPr>
        </p:nvSpPr>
        <p:spPr>
          <a:xfrm>
            <a:off x="7405748"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5" name="Marcador de texto 27">
            <a:extLst>
              <a:ext uri="{FF2B5EF4-FFF2-40B4-BE49-F238E27FC236}">
                <a16:creationId xmlns:a16="http://schemas.microsoft.com/office/drawing/2014/main" xmlns="" id="{15A8BCB1-4571-4948-9107-27E0B50C4640}"/>
              </a:ext>
            </a:extLst>
          </p:cNvPr>
          <p:cNvSpPr>
            <a:spLocks noGrp="1"/>
          </p:cNvSpPr>
          <p:nvPr>
            <p:ph type="body" sz="quarter" idx="57" hasCustomPrompt="1"/>
          </p:nvPr>
        </p:nvSpPr>
        <p:spPr>
          <a:xfrm>
            <a:off x="12603389"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6" name="Marcador de texto 27">
            <a:extLst>
              <a:ext uri="{FF2B5EF4-FFF2-40B4-BE49-F238E27FC236}">
                <a16:creationId xmlns:a16="http://schemas.microsoft.com/office/drawing/2014/main" xmlns="" id="{39AE43EC-86CC-4148-A543-FC7142567A72}"/>
              </a:ext>
            </a:extLst>
          </p:cNvPr>
          <p:cNvSpPr>
            <a:spLocks noGrp="1"/>
          </p:cNvSpPr>
          <p:nvPr>
            <p:ph type="body" sz="quarter" idx="58" hasCustomPrompt="1"/>
          </p:nvPr>
        </p:nvSpPr>
        <p:spPr>
          <a:xfrm>
            <a:off x="12603389"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7" name="Marcador de texto 27">
            <a:extLst>
              <a:ext uri="{FF2B5EF4-FFF2-40B4-BE49-F238E27FC236}">
                <a16:creationId xmlns:a16="http://schemas.microsoft.com/office/drawing/2014/main" xmlns="" id="{4E4AD7E0-B55E-5447-8F76-3F31EF74AB77}"/>
              </a:ext>
            </a:extLst>
          </p:cNvPr>
          <p:cNvSpPr>
            <a:spLocks noGrp="1"/>
          </p:cNvSpPr>
          <p:nvPr>
            <p:ph type="body" sz="quarter" idx="59" hasCustomPrompt="1"/>
          </p:nvPr>
        </p:nvSpPr>
        <p:spPr>
          <a:xfrm>
            <a:off x="2208107" y="7524331"/>
            <a:ext cx="2850872" cy="328295"/>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8" name="Marcador de texto 27">
            <a:extLst>
              <a:ext uri="{FF2B5EF4-FFF2-40B4-BE49-F238E27FC236}">
                <a16:creationId xmlns:a16="http://schemas.microsoft.com/office/drawing/2014/main" xmlns="" id="{FA4B7B4F-BA8A-5D4C-AA8D-DAF7885CBDC5}"/>
              </a:ext>
            </a:extLst>
          </p:cNvPr>
          <p:cNvSpPr>
            <a:spLocks noGrp="1"/>
          </p:cNvSpPr>
          <p:nvPr>
            <p:ph type="body" sz="quarter" idx="60" hasCustomPrompt="1"/>
          </p:nvPr>
        </p:nvSpPr>
        <p:spPr>
          <a:xfrm>
            <a:off x="2208107" y="792217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9" name="Marcador de texto 27">
            <a:extLst>
              <a:ext uri="{FF2B5EF4-FFF2-40B4-BE49-F238E27FC236}">
                <a16:creationId xmlns:a16="http://schemas.microsoft.com/office/drawing/2014/main" xmlns="" id="{95176C4A-8234-2448-B6CA-0A44544349C0}"/>
              </a:ext>
            </a:extLst>
          </p:cNvPr>
          <p:cNvSpPr>
            <a:spLocks noGrp="1"/>
          </p:cNvSpPr>
          <p:nvPr>
            <p:ph type="body" sz="quarter" idx="61" hasCustomPrompt="1"/>
          </p:nvPr>
        </p:nvSpPr>
        <p:spPr>
          <a:xfrm>
            <a:off x="7405748" y="7524331"/>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0" name="Marcador de texto 27">
            <a:extLst>
              <a:ext uri="{FF2B5EF4-FFF2-40B4-BE49-F238E27FC236}">
                <a16:creationId xmlns:a16="http://schemas.microsoft.com/office/drawing/2014/main" xmlns="" id="{6E1545DD-F2E2-EF42-BFA5-5ECF9ED60C06}"/>
              </a:ext>
            </a:extLst>
          </p:cNvPr>
          <p:cNvSpPr>
            <a:spLocks noGrp="1"/>
          </p:cNvSpPr>
          <p:nvPr>
            <p:ph type="body" sz="quarter" idx="62" hasCustomPrompt="1"/>
          </p:nvPr>
        </p:nvSpPr>
        <p:spPr>
          <a:xfrm>
            <a:off x="7405748"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51" name="Marcador de texto 27">
            <a:extLst>
              <a:ext uri="{FF2B5EF4-FFF2-40B4-BE49-F238E27FC236}">
                <a16:creationId xmlns:a16="http://schemas.microsoft.com/office/drawing/2014/main" xmlns="" id="{D257E612-107C-414A-9904-E1EB2D207378}"/>
              </a:ext>
            </a:extLst>
          </p:cNvPr>
          <p:cNvSpPr>
            <a:spLocks noGrp="1"/>
          </p:cNvSpPr>
          <p:nvPr>
            <p:ph type="body" sz="quarter" idx="63" hasCustomPrompt="1"/>
          </p:nvPr>
        </p:nvSpPr>
        <p:spPr>
          <a:xfrm>
            <a:off x="12603389" y="7524331"/>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3" name="Marcador de texto 27">
            <a:extLst>
              <a:ext uri="{FF2B5EF4-FFF2-40B4-BE49-F238E27FC236}">
                <a16:creationId xmlns:a16="http://schemas.microsoft.com/office/drawing/2014/main" xmlns="" id="{A83C0979-C58A-2448-A21C-3A611F50207A}"/>
              </a:ext>
            </a:extLst>
          </p:cNvPr>
          <p:cNvSpPr>
            <a:spLocks noGrp="1"/>
          </p:cNvSpPr>
          <p:nvPr>
            <p:ph type="body" sz="quarter" idx="64" hasCustomPrompt="1"/>
          </p:nvPr>
        </p:nvSpPr>
        <p:spPr>
          <a:xfrm>
            <a:off x="12603389"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Tree>
    <p:extLst>
      <p:ext uri="{BB962C8B-B14F-4D97-AF65-F5344CB8AC3E}">
        <p14:creationId xmlns:p14="http://schemas.microsoft.com/office/powerpoint/2010/main" val="560893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2512553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5" name="Rectángulo 4">
            <a:extLst>
              <a:ext uri="{FF2B5EF4-FFF2-40B4-BE49-F238E27FC236}">
                <a16:creationId xmlns:a16="http://schemas.microsoft.com/office/drawing/2014/main" xmlns="" id="{A14232E9-EC52-FB4D-9B24-C3D08EA13FD3}"/>
              </a:ext>
            </a:extLst>
          </p:cNvPr>
          <p:cNvSpPr/>
          <p:nvPr userDrawn="1"/>
        </p:nvSpPr>
        <p:spPr>
          <a:xfrm>
            <a:off x="0" y="2315317"/>
            <a:ext cx="4064000" cy="6845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p:nvPr>
        </p:nvSpPr>
        <p:spPr>
          <a:xfrm>
            <a:off x="4419904" y="2810953"/>
            <a:ext cx="4618993" cy="492443"/>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9" name="Marcador de texto 27">
            <a:extLst>
              <a:ext uri="{FF2B5EF4-FFF2-40B4-BE49-F238E27FC236}">
                <a16:creationId xmlns:a16="http://schemas.microsoft.com/office/drawing/2014/main" xmlns="" id="{2B411328-0574-384B-AF82-60EE01B28537}"/>
              </a:ext>
            </a:extLst>
          </p:cNvPr>
          <p:cNvSpPr>
            <a:spLocks noGrp="1"/>
          </p:cNvSpPr>
          <p:nvPr>
            <p:ph type="body" sz="quarter" idx="11"/>
          </p:nvPr>
        </p:nvSpPr>
        <p:spPr>
          <a:xfrm>
            <a:off x="1364896" y="3904034"/>
            <a:ext cx="2327563" cy="650453"/>
          </a:xfrm>
          <a:prstGeom prst="rect">
            <a:avLst/>
          </a:prstGeom>
        </p:spPr>
        <p:txBody>
          <a:bodyPr wrap="square" lIns="0" tIns="0" rIns="0" bIns="0">
            <a:noAutofit/>
          </a:bodyPr>
          <a:lstStyle>
            <a:lvl1pPr marL="0" indent="0">
              <a:buFontTx/>
              <a:buNone/>
              <a:defRPr sz="4267" baseline="0">
                <a:solidFill>
                  <a:schemeClr val="bg1"/>
                </a:solidFill>
                <a:latin typeface="Arial Black"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a:t>
            </a:r>
          </a:p>
        </p:txBody>
      </p:sp>
      <p:sp>
        <p:nvSpPr>
          <p:cNvPr id="10" name="Marcador de texto 27">
            <a:extLst>
              <a:ext uri="{FF2B5EF4-FFF2-40B4-BE49-F238E27FC236}">
                <a16:creationId xmlns:a16="http://schemas.microsoft.com/office/drawing/2014/main" xmlns="" id="{4C5B9051-6936-AE4A-A188-65864D794556}"/>
              </a:ext>
            </a:extLst>
          </p:cNvPr>
          <p:cNvSpPr>
            <a:spLocks noGrp="1"/>
          </p:cNvSpPr>
          <p:nvPr>
            <p:ph type="body" sz="quarter" idx="12"/>
          </p:nvPr>
        </p:nvSpPr>
        <p:spPr>
          <a:xfrm>
            <a:off x="1364896" y="4562682"/>
            <a:ext cx="2327563" cy="650453"/>
          </a:xfrm>
          <a:prstGeom prst="rect">
            <a:avLst/>
          </a:prstGeom>
        </p:spPr>
        <p:txBody>
          <a:bodyPr wrap="square" lIns="0" tIns="0" rIns="0" bIns="0">
            <a:noAutofit/>
          </a:bodyPr>
          <a:lstStyle>
            <a:lvl1pPr marL="0" indent="0">
              <a:buFontTx/>
              <a:buNone/>
              <a:defRPr sz="1600" b="1" i="0" baseline="0">
                <a:solidFill>
                  <a:schemeClr val="bg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p:nvPr>
        </p:nvSpPr>
        <p:spPr>
          <a:xfrm>
            <a:off x="11426801" y="2739019"/>
            <a:ext cx="4134923" cy="65045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p:nvPr>
        </p:nvSpPr>
        <p:spPr>
          <a:xfrm>
            <a:off x="11426801" y="3729942"/>
            <a:ext cx="4134923" cy="650453"/>
          </a:xfrm>
          <a:prstGeom prst="rect">
            <a:avLst/>
          </a:prstGeom>
        </p:spPr>
        <p:txBody>
          <a:bodyPr wrap="square" lIns="0" tIns="0" rIns="0" bIns="0">
            <a:noAutofit/>
          </a:bodyPr>
          <a:lstStyle>
            <a:lvl1pPr marL="0" indent="0">
              <a:buFontTx/>
              <a:buNone/>
              <a:defRPr sz="1600"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506444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4419903"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10337241"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10337241"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29013"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185763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6270970"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353633"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353633"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12175688"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220470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348496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C86F44A5-155A-B641-B084-4B216A366B04}"/>
              </a:ext>
            </a:extLst>
          </p:cNvPr>
          <p:cNvPicPr>
            <a:picLocks noChangeAspect="1"/>
          </p:cNvPicPr>
          <p:nvPr userDrawn="1"/>
        </p:nvPicPr>
        <p:blipFill>
          <a:blip r:embed="rId2"/>
          <a:srcRect/>
          <a:stretch/>
        </p:blipFill>
        <p:spPr>
          <a:xfrm>
            <a:off x="0" y="1061"/>
            <a:ext cx="16254117" cy="9142940"/>
          </a:xfrm>
          <a:prstGeom prst="rect">
            <a:avLst/>
          </a:prstGeom>
        </p:spPr>
      </p:pic>
      <p:pic>
        <p:nvPicPr>
          <p:cNvPr id="15" name="Imagen 14">
            <a:extLst>
              <a:ext uri="{FF2B5EF4-FFF2-40B4-BE49-F238E27FC236}">
                <a16:creationId xmlns:a16="http://schemas.microsoft.com/office/drawing/2014/main" xmlns="" id="{CF06C8E4-0756-FB40-A8F9-A3573ADA2527}"/>
              </a:ext>
            </a:extLst>
          </p:cNvPr>
          <p:cNvPicPr>
            <a:picLocks noChangeAspect="1"/>
          </p:cNvPicPr>
          <p:nvPr userDrawn="1"/>
        </p:nvPicPr>
        <p:blipFill>
          <a:blip r:embed="rId3"/>
          <a:stretch>
            <a:fillRect/>
          </a:stretch>
        </p:blipFill>
        <p:spPr>
          <a:xfrm>
            <a:off x="6164029" y="7865664"/>
            <a:ext cx="4044305" cy="893320"/>
          </a:xfrm>
          <a:prstGeom prst="rect">
            <a:avLst/>
          </a:prstGeom>
        </p:spPr>
      </p:pic>
      <p:sp>
        <p:nvSpPr>
          <p:cNvPr id="4" name="Marcador de texto 3">
            <a:extLst>
              <a:ext uri="{FF2B5EF4-FFF2-40B4-BE49-F238E27FC236}">
                <a16:creationId xmlns:a16="http://schemas.microsoft.com/office/drawing/2014/main" xmlns="" id="{1CE872E3-E358-3848-9B86-B5E75430C579}"/>
              </a:ext>
            </a:extLst>
          </p:cNvPr>
          <p:cNvSpPr>
            <a:spLocks noGrp="1"/>
          </p:cNvSpPr>
          <p:nvPr>
            <p:ph type="body" sz="quarter" idx="10" hasCustomPrompt="1"/>
          </p:nvPr>
        </p:nvSpPr>
        <p:spPr>
          <a:xfrm>
            <a:off x="6164029" y="4354318"/>
            <a:ext cx="4044305" cy="435365"/>
          </a:xfrm>
          <a:prstGeom prst="rect">
            <a:avLst/>
          </a:prstGeom>
        </p:spPr>
        <p:txBody>
          <a:bodyPr/>
          <a:lstStyle>
            <a:lvl1pPr marL="0" indent="0" algn="ctr">
              <a:buFontTx/>
              <a:buNone/>
              <a:defRPr sz="2667" b="1" i="0" baseline="0">
                <a:solidFill>
                  <a:schemeClr val="bg1"/>
                </a:solidFill>
                <a:latin typeface="Arial" panose="020B0604020202020204" pitchFamily="34" charset="0"/>
              </a:defRPr>
            </a:lvl1pPr>
            <a:lvl2pPr marL="609585" indent="0">
              <a:buFontTx/>
              <a:buNone/>
              <a:defRPr sz="2667" b="1" i="0" baseline="0">
                <a:solidFill>
                  <a:schemeClr val="bg1"/>
                </a:solidFill>
                <a:latin typeface="Arial" panose="020B0604020202020204" pitchFamily="34" charset="0"/>
              </a:defRPr>
            </a:lvl2pPr>
            <a:lvl3pPr marL="1219170" indent="0">
              <a:buFontTx/>
              <a:buNone/>
              <a:defRPr sz="2667" b="1" i="0" baseline="0">
                <a:solidFill>
                  <a:schemeClr val="bg1"/>
                </a:solidFill>
                <a:latin typeface="Arial" panose="020B0604020202020204" pitchFamily="34" charset="0"/>
              </a:defRPr>
            </a:lvl3pPr>
            <a:lvl4pPr marL="1828754" indent="0">
              <a:buFontTx/>
              <a:buNone/>
              <a:defRPr sz="2667" b="1" i="0" baseline="0">
                <a:solidFill>
                  <a:schemeClr val="bg1"/>
                </a:solidFill>
                <a:latin typeface="Arial" panose="020B0604020202020204" pitchFamily="34" charset="0"/>
              </a:defRPr>
            </a:lvl4pPr>
            <a:lvl5pPr marL="2438339" indent="0">
              <a:buFontTx/>
              <a:buNone/>
              <a:defRPr sz="2667" b="1" i="0" baseline="0">
                <a:solidFill>
                  <a:schemeClr val="bg1"/>
                </a:solidFill>
                <a:latin typeface="Arial" panose="020B0604020202020204" pitchFamily="34" charset="0"/>
              </a:defRPr>
            </a:lvl5pPr>
          </a:lstStyle>
          <a:p>
            <a:pPr lvl="0"/>
            <a:r>
              <a:rPr lang="es-ES" dirty="0" err="1"/>
              <a:t>url</a:t>
            </a:r>
            <a:endParaRPr lang="es-ES" dirty="0"/>
          </a:p>
        </p:txBody>
      </p:sp>
    </p:spTree>
    <p:extLst>
      <p:ext uri="{BB962C8B-B14F-4D97-AF65-F5344CB8AC3E}">
        <p14:creationId xmlns:p14="http://schemas.microsoft.com/office/powerpoint/2010/main" val="928597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4ED75-E50B-504F-8078-375C62F0B52E}"/>
              </a:ext>
            </a:extLst>
          </p:cNvPr>
          <p:cNvSpPr>
            <a:spLocks noGrp="1"/>
          </p:cNvSpPr>
          <p:nvPr>
            <p:ph type="ctrTitle"/>
          </p:nvPr>
        </p:nvSpPr>
        <p:spPr>
          <a:xfrm>
            <a:off x="2032000" y="1496484"/>
            <a:ext cx="12192000" cy="3183467"/>
          </a:xfrm>
        </p:spPr>
        <p:txBody>
          <a:bodyPr anchor="b"/>
          <a:lstStyle>
            <a:lvl1pPr algn="ctr">
              <a:defRPr sz="8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AF3DCC3-B593-414F-A9EA-79E95B3BE937}"/>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7D4CF7B-328C-D845-9578-704D12425760}"/>
              </a:ext>
            </a:extLst>
          </p:cNvPr>
          <p:cNvSpPr>
            <a:spLocks noGrp="1"/>
          </p:cNvSpPr>
          <p:nvPr>
            <p:ph type="dt" sz="half" idx="10"/>
          </p:nvPr>
        </p:nvSpPr>
        <p:spPr/>
        <p:txBody>
          <a:bodyPr/>
          <a:lstStyle/>
          <a:p>
            <a:fld id="{82C99FF2-E0C4-CE45-9876-CEF81B880042}" type="datetimeFigureOut">
              <a:rPr lang="es-ES" smtClean="0">
                <a:solidFill>
                  <a:prstClr val="black"/>
                </a:solidFill>
              </a:rPr>
              <a:pPr/>
              <a:t>18/03/2026</a:t>
            </a:fld>
            <a:endParaRPr lang="es-ES">
              <a:solidFill>
                <a:prstClr val="black"/>
              </a:solidFill>
            </a:endParaRPr>
          </a:p>
        </p:txBody>
      </p:sp>
      <p:sp>
        <p:nvSpPr>
          <p:cNvPr id="5" name="Marcador de pie de página 4">
            <a:extLst>
              <a:ext uri="{FF2B5EF4-FFF2-40B4-BE49-F238E27FC236}">
                <a16:creationId xmlns:a16="http://schemas.microsoft.com/office/drawing/2014/main" xmlns="" id="{C3E53AFE-22C6-1149-8E56-8FBBCC8EFC33}"/>
              </a:ext>
            </a:extLst>
          </p:cNvPr>
          <p:cNvSpPr>
            <a:spLocks noGrp="1"/>
          </p:cNvSpPr>
          <p:nvPr>
            <p:ph type="ftr" sz="quarter" idx="11"/>
          </p:nvPr>
        </p:nvSpPr>
        <p:spPr/>
        <p:txBody>
          <a:bodyPr/>
          <a:lstStyle/>
          <a:p>
            <a:endParaRPr lang="es-ES">
              <a:solidFill>
                <a:prstClr val="black"/>
              </a:solidFill>
            </a:endParaRPr>
          </a:p>
        </p:txBody>
      </p:sp>
      <p:sp>
        <p:nvSpPr>
          <p:cNvPr id="6" name="Marcador de número de diapositiva 5">
            <a:extLst>
              <a:ext uri="{FF2B5EF4-FFF2-40B4-BE49-F238E27FC236}">
                <a16:creationId xmlns:a16="http://schemas.microsoft.com/office/drawing/2014/main" xmlns="" id="{4E926E05-5ABE-804A-AA2A-79C510EBF699}"/>
              </a:ext>
            </a:extLst>
          </p:cNvPr>
          <p:cNvSpPr>
            <a:spLocks noGrp="1"/>
          </p:cNvSpPr>
          <p:nvPr>
            <p:ph type="sldNum" sz="quarter" idx="12"/>
          </p:nvPr>
        </p:nvSpPr>
        <p:spPr/>
        <p:txBody>
          <a:bodyPr/>
          <a:lstStyle/>
          <a:p>
            <a:fld id="{AD13915E-F058-DC42-A72E-7C5FA39B257D}" type="slidenum">
              <a:rPr lang="es-ES" smtClean="0">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19855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79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984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5.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D87F3CAE-5CFE-BA4F-8425-7793DB031341}"/>
              </a:ext>
            </a:extLst>
          </p:cNvPr>
          <p:cNvSpPr/>
          <p:nvPr/>
        </p:nvSpPr>
        <p:spPr>
          <a:xfrm>
            <a:off x="4620" y="110"/>
            <a:ext cx="16256000" cy="4616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9" name="CuadroTexto 8">
            <a:extLst>
              <a:ext uri="{FF2B5EF4-FFF2-40B4-BE49-F238E27FC236}">
                <a16:creationId xmlns:a16="http://schemas.microsoft.com/office/drawing/2014/main" xmlns="" id="{4E955845-3B65-A34D-9916-FA75AA7BC39E}"/>
              </a:ext>
            </a:extLst>
          </p:cNvPr>
          <p:cNvSpPr txBox="1"/>
          <p:nvPr/>
        </p:nvSpPr>
        <p:spPr>
          <a:xfrm>
            <a:off x="572370" y="2283355"/>
            <a:ext cx="13457503" cy="1359346"/>
          </a:xfrm>
          <a:prstGeom prst="rect">
            <a:avLst/>
          </a:prstGeom>
          <a:noFill/>
        </p:spPr>
        <p:txBody>
          <a:bodyPr wrap="square" lIns="0" tIns="0" rIns="0" bIns="0" rtlCol="0" anchor="t">
            <a:spAutoFit/>
          </a:bodyPr>
          <a:lstStyle/>
          <a:p>
            <a:pPr>
              <a:lnSpc>
                <a:spcPts val="5333"/>
              </a:lnSpc>
            </a:pPr>
            <a:r>
              <a:rPr lang="ca-ES" sz="5333" dirty="0">
                <a:solidFill>
                  <a:prstClr val="white"/>
                </a:solidFill>
                <a:cs typeface="Arial" panose="020B0604020202020204" pitchFamily="34" charset="0"/>
              </a:rPr>
              <a:t>ANÁLISI D’ARQUITECTURES SEO </a:t>
            </a:r>
          </a:p>
          <a:p>
            <a:pPr>
              <a:lnSpc>
                <a:spcPts val="5333"/>
              </a:lnSpc>
            </a:pPr>
            <a:r>
              <a:rPr lang="ca-ES" sz="5333" dirty="0">
                <a:solidFill>
                  <a:prstClr val="white"/>
                </a:solidFill>
                <a:latin typeface="Safiro SemiBold" pitchFamily="50" charset="0"/>
                <a:cs typeface="Arial"/>
              </a:rPr>
              <a:t>SEO Tradicional</a:t>
            </a:r>
            <a:endParaRPr lang="ca-ES" sz="5333" dirty="0">
              <a:solidFill>
                <a:prstClr val="white"/>
              </a:solidFill>
              <a:latin typeface="Safiro" pitchFamily="50" charset="0"/>
              <a:cs typeface="Arial"/>
            </a:endParaRPr>
          </a:p>
        </p:txBody>
      </p:sp>
      <p:sp>
        <p:nvSpPr>
          <p:cNvPr id="10" name="CuadroTexto 9">
            <a:extLst>
              <a:ext uri="{FF2B5EF4-FFF2-40B4-BE49-F238E27FC236}">
                <a16:creationId xmlns:a16="http://schemas.microsoft.com/office/drawing/2014/main" xmlns="" id="{2A2ED31C-521E-A54E-BD87-01F188D4AEAC}"/>
              </a:ext>
            </a:extLst>
          </p:cNvPr>
          <p:cNvSpPr txBox="1"/>
          <p:nvPr/>
        </p:nvSpPr>
        <p:spPr>
          <a:xfrm>
            <a:off x="547115" y="275421"/>
            <a:ext cx="8704029" cy="369332"/>
          </a:xfrm>
          <a:prstGeom prst="rect">
            <a:avLst/>
          </a:prstGeom>
          <a:noFill/>
        </p:spPr>
        <p:txBody>
          <a:bodyPr wrap="square" lIns="0" tIns="0" rIns="0" bIns="0" rtlCol="0">
            <a:spAutoFit/>
          </a:bodyPr>
          <a:lstStyle/>
          <a:p>
            <a:r>
              <a:rPr lang="ca-ES" sz="2400" dirty="0">
                <a:solidFill>
                  <a:prstClr val="white"/>
                </a:solidFill>
                <a:cs typeface="Arial" panose="020B0604020202020204" pitchFamily="34" charset="0"/>
              </a:rPr>
              <a:t>ANÁLISI D’ARQUITECTURES SEO</a:t>
            </a:r>
          </a:p>
        </p:txBody>
      </p:sp>
      <p:pic>
        <p:nvPicPr>
          <p:cNvPr id="2" name="Imagen 1">
            <a:extLst>
              <a:ext uri="{FF2B5EF4-FFF2-40B4-BE49-F238E27FC236}">
                <a16:creationId xmlns:a16="http://schemas.microsoft.com/office/drawing/2014/main" xmlns="" id="{148D00FA-12FF-6542-BEF4-DF3FCEC3EEE1}"/>
              </a:ext>
            </a:extLst>
          </p:cNvPr>
          <p:cNvPicPr>
            <a:picLocks noChangeAspect="1"/>
          </p:cNvPicPr>
          <p:nvPr/>
        </p:nvPicPr>
        <p:blipFill>
          <a:blip r:embed="rId2"/>
          <a:stretch>
            <a:fillRect/>
          </a:stretch>
        </p:blipFill>
        <p:spPr>
          <a:xfrm>
            <a:off x="-4620" y="8178800"/>
            <a:ext cx="16256000" cy="965200"/>
          </a:xfrm>
          <a:prstGeom prst="rect">
            <a:avLst/>
          </a:prstGeom>
        </p:spPr>
      </p:pic>
      <p:pic>
        <p:nvPicPr>
          <p:cNvPr id="5" name="Marcador de posición de imagen 14">
            <a:extLst>
              <a:ext uri="{FF2B5EF4-FFF2-40B4-BE49-F238E27FC236}">
                <a16:creationId xmlns:a16="http://schemas.microsoft.com/office/drawing/2014/main" xmlns="" id="{416EC033-E024-0D61-DE56-68224C7A6A90}"/>
              </a:ext>
            </a:extLst>
          </p:cNvPr>
          <p:cNvPicPr>
            <a:picLocks noChangeAspect="1"/>
          </p:cNvPicPr>
          <p:nvPr/>
        </p:nvPicPr>
        <p:blipFill>
          <a:blip r:embed="rId3">
            <a:extLst>
              <a:ext uri="{28A0092B-C50C-407E-A947-70E740481C1C}">
                <a14:useLocalDpi xmlns:a14="http://schemas.microsoft.com/office/drawing/2010/main" val="0"/>
              </a:ext>
            </a:extLst>
          </a:blip>
          <a:srcRect l="153" r="153"/>
          <a:stretch>
            <a:fillRect/>
          </a:stretch>
        </p:blipFill>
        <p:spPr>
          <a:xfrm>
            <a:off x="0" y="4616451"/>
            <a:ext cx="16256000" cy="4527549"/>
          </a:xfrm>
        </p:spPr>
      </p:pic>
      <p:pic>
        <p:nvPicPr>
          <p:cNvPr id="7" name="Imatge 6">
            <a:extLst>
              <a:ext uri="{FF2B5EF4-FFF2-40B4-BE49-F238E27FC236}">
                <a16:creationId xmlns:a16="http://schemas.microsoft.com/office/drawing/2014/main" xmlns="" id="{B023694B-83C7-AB9A-4E73-FF9F57282317}"/>
              </a:ext>
            </a:extLst>
          </p:cNvPr>
          <p:cNvPicPr>
            <a:picLocks noChangeAspect="1"/>
          </p:cNvPicPr>
          <p:nvPr/>
        </p:nvPicPr>
        <p:blipFill>
          <a:blip r:embed="rId4"/>
          <a:srcRect b="21319"/>
          <a:stretch>
            <a:fillRect/>
          </a:stretch>
        </p:blipFill>
        <p:spPr>
          <a:xfrm>
            <a:off x="4620" y="4616704"/>
            <a:ext cx="16256000" cy="3562096"/>
          </a:xfrm>
          <a:prstGeom prst="rect">
            <a:avLst/>
          </a:prstGeom>
        </p:spPr>
      </p:pic>
    </p:spTree>
    <p:extLst>
      <p:ext uri="{BB962C8B-B14F-4D97-AF65-F5344CB8AC3E}">
        <p14:creationId xmlns:p14="http://schemas.microsoft.com/office/powerpoint/2010/main" val="191073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1447800"/>
            <a:ext cx="14490700" cy="1739900"/>
          </a:xfrm>
          <a:prstGeom prst="rect">
            <a:avLst/>
          </a:prstGeom>
          <a:solidFill>
            <a:srgbClr val="000000">
              <a:alpha val="0"/>
            </a:srgbClr>
          </a:solidFill>
        </p:spPr>
      </p:sp>
      <p:sp>
        <p:nvSpPr>
          <p:cNvPr id="4" name="AutoShape 4"/>
          <p:cNvSpPr/>
          <p:nvPr/>
        </p:nvSpPr>
        <p:spPr>
          <a:xfrm>
            <a:off x="876300" y="1447800"/>
            <a:ext cx="14490700" cy="1739900"/>
          </a:xfrm>
          <a:prstGeom prst="rect">
            <a:avLst/>
          </a:prstGeom>
          <a:solidFill>
            <a:srgbClr val="CCE0F9"/>
          </a:solidFill>
        </p:spPr>
      </p:sp>
      <p:sp>
        <p:nvSpPr>
          <p:cNvPr id="5" name="AutoShape 5"/>
          <p:cNvSpPr/>
          <p:nvPr/>
        </p:nvSpPr>
        <p:spPr>
          <a:xfrm>
            <a:off x="876300" y="3352800"/>
            <a:ext cx="14490700" cy="2806700"/>
          </a:xfrm>
          <a:prstGeom prst="roundRect">
            <a:avLst>
              <a:gd name="adj" fmla="val 2714"/>
            </a:avLst>
          </a:prstGeom>
          <a:solidFill>
            <a:srgbClr val="000000">
              <a:alpha val="0"/>
            </a:srgbClr>
          </a:solidFill>
        </p:spPr>
      </p:sp>
      <p:sp>
        <p:nvSpPr>
          <p:cNvPr id="6" name="AutoShape 6"/>
          <p:cNvSpPr/>
          <p:nvPr/>
        </p:nvSpPr>
        <p:spPr>
          <a:xfrm>
            <a:off x="876300" y="3352800"/>
            <a:ext cx="3378200" cy="2806700"/>
          </a:xfrm>
          <a:prstGeom prst="roundRect">
            <a:avLst>
              <a:gd name="adj" fmla="val 2714"/>
            </a:avLst>
          </a:prstGeom>
          <a:solidFill>
            <a:srgbClr val="000000">
              <a:alpha val="0"/>
            </a:srgbClr>
          </a:solidFill>
        </p:spPr>
      </p:sp>
      <p:sp>
        <p:nvSpPr>
          <p:cNvPr id="7" name="AutoShape 7"/>
          <p:cNvSpPr/>
          <p:nvPr/>
        </p:nvSpPr>
        <p:spPr>
          <a:xfrm>
            <a:off x="4572000" y="3352800"/>
            <a:ext cx="3378200" cy="2806700"/>
          </a:xfrm>
          <a:prstGeom prst="roundRect">
            <a:avLst>
              <a:gd name="adj" fmla="val 2714"/>
            </a:avLst>
          </a:prstGeom>
          <a:solidFill>
            <a:srgbClr val="000000">
              <a:alpha val="0"/>
            </a:srgbClr>
          </a:solidFill>
        </p:spPr>
      </p:sp>
      <p:sp>
        <p:nvSpPr>
          <p:cNvPr id="8" name="AutoShape 8"/>
          <p:cNvSpPr/>
          <p:nvPr/>
        </p:nvSpPr>
        <p:spPr>
          <a:xfrm>
            <a:off x="8280400" y="3352800"/>
            <a:ext cx="3378200" cy="2806700"/>
          </a:xfrm>
          <a:prstGeom prst="roundRect">
            <a:avLst>
              <a:gd name="adj" fmla="val 2714"/>
            </a:avLst>
          </a:prstGeom>
          <a:solidFill>
            <a:srgbClr val="000000">
              <a:alpha val="0"/>
            </a:srgbClr>
          </a:solidFill>
        </p:spPr>
      </p:sp>
      <p:sp>
        <p:nvSpPr>
          <p:cNvPr id="9" name="AutoShape 9"/>
          <p:cNvSpPr/>
          <p:nvPr/>
        </p:nvSpPr>
        <p:spPr>
          <a:xfrm>
            <a:off x="11976100" y="3352800"/>
            <a:ext cx="3378200" cy="2806700"/>
          </a:xfrm>
          <a:prstGeom prst="roundRect">
            <a:avLst>
              <a:gd name="adj" fmla="val 2714"/>
            </a:avLst>
          </a:prstGeom>
          <a:solidFill>
            <a:srgbClr val="000000">
              <a:alpha val="0"/>
            </a:srgbClr>
          </a:solidFill>
        </p:spPr>
      </p:sp>
      <p:sp>
        <p:nvSpPr>
          <p:cNvPr id="10" name="TextBox 10"/>
          <p:cNvSpPr txBox="1"/>
          <p:nvPr/>
        </p:nvSpPr>
        <p:spPr>
          <a:xfrm>
            <a:off x="876300" y="635000"/>
            <a:ext cx="14490700" cy="546100"/>
          </a:xfrm>
          <a:prstGeom prst="rect">
            <a:avLst/>
          </a:prstGeom>
          <a:solidFill>
            <a:srgbClr val="000000">
              <a:alpha val="0"/>
            </a:srgbClr>
          </a:solidFill>
        </p:spPr>
        <p:txBody>
          <a:bodyPr lIns="0" tIns="0" rIns="0" bIns="0" rtlCol="0" anchor="ctr"/>
          <a:lstStyle/>
          <a:p>
            <a:pPr indent="0" algn="l">
              <a:lnSpc>
                <a:spcPct val="120000"/>
              </a:lnSpc>
              <a:defRPr/>
            </a:pPr>
            <a:r>
              <a:rPr lang="en-US" sz="3600" b="1">
                <a:solidFill>
                  <a:srgbClr val="34547E"/>
                </a:solidFill>
                <a:latin typeface="&quot;Yeseva One&quot;"/>
              </a:rPr>
              <a:t>Importància del SEO per a les Empreses</a:t>
            </a:r>
            <a:endParaRPr lang="en-US" sz="1100"/>
          </a:p>
        </p:txBody>
      </p:sp>
      <p:sp>
        <p:nvSpPr>
          <p:cNvPr id="11" name="TextBox 11"/>
          <p:cNvSpPr txBox="1"/>
          <p:nvPr/>
        </p:nvSpPr>
        <p:spPr>
          <a:xfrm>
            <a:off x="1130300" y="1689100"/>
            <a:ext cx="13982700" cy="406400"/>
          </a:xfrm>
          <a:prstGeom prst="rect">
            <a:avLst/>
          </a:prstGeom>
          <a:solidFill>
            <a:srgbClr val="000000">
              <a:alpha val="0"/>
            </a:srgbClr>
          </a:solidFill>
        </p:spPr>
        <p:txBody>
          <a:bodyPr lIns="0" tIns="0" rIns="0" bIns="0" rtlCol="0" anchor="ctr"/>
          <a:lstStyle/>
          <a:p>
            <a:pPr indent="0" algn="ctr">
              <a:lnSpc>
                <a:spcPct val="120000"/>
              </a:lnSpc>
              <a:defRPr/>
            </a:pPr>
            <a:r>
              <a:rPr lang="en-US" sz="2700" b="1">
                <a:solidFill>
                  <a:srgbClr val="34547E"/>
                </a:solidFill>
                <a:latin typeface="&quot;Yeseva One&quot;"/>
              </a:rPr>
              <a:t>Dades clau que demostren la importància del SEO</a:t>
            </a:r>
            <a:endParaRPr lang="en-US" sz="1100"/>
          </a:p>
        </p:txBody>
      </p:sp>
      <p:sp>
        <p:nvSpPr>
          <p:cNvPr id="12" name="TextBox 12"/>
          <p:cNvSpPr txBox="1"/>
          <p:nvPr/>
        </p:nvSpPr>
        <p:spPr>
          <a:xfrm>
            <a:off x="876300" y="4114800"/>
            <a:ext cx="3378200" cy="8255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34547E"/>
                </a:solidFill>
                <a:latin typeface="&quot;Yeseva One&quot;"/>
              </a:rPr>
              <a:t>Les experiències online</a:t>
            </a:r>
            <a:endParaRPr lang="en-US" sz="1100"/>
          </a:p>
        </p:txBody>
      </p:sp>
      <p:sp>
        <p:nvSpPr>
          <p:cNvPr id="13" name="TextBox 13"/>
          <p:cNvSpPr txBox="1"/>
          <p:nvPr/>
        </p:nvSpPr>
        <p:spPr>
          <a:xfrm>
            <a:off x="4572000" y="4114800"/>
            <a:ext cx="3378200" cy="4064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34547E"/>
                </a:solidFill>
                <a:latin typeface="&quot;Yeseva One&quot;"/>
              </a:rPr>
              <a:t>Primera pàgina</a:t>
            </a:r>
            <a:endParaRPr lang="en-US" sz="1100"/>
          </a:p>
        </p:txBody>
      </p:sp>
      <p:sp>
        <p:nvSpPr>
          <p:cNvPr id="14" name="TextBox 14"/>
          <p:cNvSpPr txBox="1"/>
          <p:nvPr/>
        </p:nvSpPr>
        <p:spPr>
          <a:xfrm>
            <a:off x="8280400" y="4114800"/>
            <a:ext cx="3378200" cy="4064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34547E"/>
                </a:solidFill>
                <a:latin typeface="&quot;Yeseva One&quot;"/>
              </a:rPr>
              <a:t>Clicks orgànics</a:t>
            </a:r>
            <a:endParaRPr lang="en-US" sz="1100"/>
          </a:p>
        </p:txBody>
      </p:sp>
      <p:sp>
        <p:nvSpPr>
          <p:cNvPr id="15" name="TextBox 15"/>
          <p:cNvSpPr txBox="1"/>
          <p:nvPr/>
        </p:nvSpPr>
        <p:spPr>
          <a:xfrm>
            <a:off x="11976100" y="4114800"/>
            <a:ext cx="3378200" cy="4064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34547E"/>
                </a:solidFill>
                <a:latin typeface="&quot;Yeseva One&quot;"/>
              </a:rPr>
              <a:t>SEO local</a:t>
            </a:r>
            <a:endParaRPr lang="en-US" sz="1100"/>
          </a:p>
        </p:txBody>
      </p:sp>
      <p:sp>
        <p:nvSpPr>
          <p:cNvPr id="16" name="TextBox 16"/>
          <p:cNvSpPr txBox="1"/>
          <p:nvPr/>
        </p:nvSpPr>
        <p:spPr>
          <a:xfrm>
            <a:off x="876300" y="6426200"/>
            <a:ext cx="14490700" cy="4064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34547E"/>
                </a:solidFill>
                <a:latin typeface="&quot;Yeseva One&quot;"/>
              </a:rPr>
              <a:t>Cas PisosEnManresa — Per què necessita SEO?</a:t>
            </a:r>
            <a:endParaRPr lang="en-US" sz="1100"/>
          </a:p>
        </p:txBody>
      </p:sp>
      <p:sp>
        <p:nvSpPr>
          <p:cNvPr id="17" name="TextBox 17"/>
          <p:cNvSpPr txBox="1"/>
          <p:nvPr/>
        </p:nvSpPr>
        <p:spPr>
          <a:xfrm>
            <a:off x="1130300" y="2260600"/>
            <a:ext cx="13982700" cy="685800"/>
          </a:xfrm>
          <a:prstGeom prst="rect">
            <a:avLst/>
          </a:prstGeom>
          <a:solidFill>
            <a:srgbClr val="000000">
              <a:alpha val="0"/>
            </a:srgbClr>
          </a:solidFill>
        </p:spPr>
        <p:txBody>
          <a:bodyPr lIns="0" tIns="0" rIns="0" bIns="0" rtlCol="0" anchor="ctr"/>
          <a:lstStyle/>
          <a:p>
            <a:pPr indent="0" algn="ctr">
              <a:lnSpc>
                <a:spcPct val="150000"/>
              </a:lnSpc>
              <a:defRPr/>
            </a:pPr>
            <a:r>
              <a:rPr lang="en-US" sz="1800" b="1">
                <a:solidFill>
                  <a:srgbClr val="34547E"/>
                </a:solidFill>
                <a:latin typeface="&quot;Yeseva One&quot;"/>
              </a:rPr>
              <a:t>Les estadístiques següents mostren per què el SEO és fonamental per a la visibilitat i el trànsit orgànic de les empreses.</a:t>
            </a:r>
            <a:endParaRPr lang="en-US" sz="1100"/>
          </a:p>
        </p:txBody>
      </p:sp>
      <p:sp>
        <p:nvSpPr>
          <p:cNvPr id="18" name="TextBox 18"/>
          <p:cNvSpPr txBox="1"/>
          <p:nvPr/>
        </p:nvSpPr>
        <p:spPr>
          <a:xfrm>
            <a:off x="876300" y="3390900"/>
            <a:ext cx="3556000" cy="698500"/>
          </a:xfrm>
          <a:prstGeom prst="roundRect">
            <a:avLst>
              <a:gd name="adj" fmla="val 10909"/>
            </a:avLst>
          </a:prstGeom>
          <a:solidFill>
            <a:srgbClr val="000000">
              <a:alpha val="0"/>
            </a:srgbClr>
          </a:solidFill>
        </p:spPr>
        <p:txBody>
          <a:bodyPr lIns="0" tIns="0" rIns="0" bIns="0" rtlCol="0" anchor="ctr"/>
          <a:lstStyle/>
          <a:p>
            <a:pPr indent="0" algn="l">
              <a:lnSpc>
                <a:spcPct val="100000"/>
              </a:lnSpc>
              <a:defRPr/>
            </a:pPr>
            <a:r>
              <a:rPr lang="en-US" sz="4800" b="1">
                <a:solidFill>
                  <a:srgbClr val="34547E"/>
                </a:solidFill>
                <a:highlight>
                  <a:srgbClr val="000000">
                    <a:alpha val="0"/>
                  </a:srgbClr>
                </a:highlight>
                <a:latin typeface="&quot;Yeseva One&quot;"/>
              </a:rPr>
              <a:t>68%</a:t>
            </a:r>
            <a:endParaRPr lang="en-US" sz="1100"/>
          </a:p>
        </p:txBody>
      </p:sp>
      <p:sp>
        <p:nvSpPr>
          <p:cNvPr id="19" name="TextBox 19"/>
          <p:cNvSpPr txBox="1"/>
          <p:nvPr/>
        </p:nvSpPr>
        <p:spPr>
          <a:xfrm>
            <a:off x="876300" y="5118100"/>
            <a:ext cx="3378200" cy="10414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34547E"/>
                </a:solidFill>
                <a:latin typeface="&quot;Yeseva One&quot;"/>
              </a:rPr>
              <a:t>68% Les experiències online comencen amb un motor de cerca</a:t>
            </a:r>
            <a:endParaRPr lang="en-US" sz="1100"/>
          </a:p>
        </p:txBody>
      </p:sp>
      <p:sp>
        <p:nvSpPr>
          <p:cNvPr id="20" name="TextBox 20"/>
          <p:cNvSpPr txBox="1"/>
          <p:nvPr/>
        </p:nvSpPr>
        <p:spPr>
          <a:xfrm>
            <a:off x="4572000" y="3390900"/>
            <a:ext cx="3556000" cy="698500"/>
          </a:xfrm>
          <a:prstGeom prst="roundRect">
            <a:avLst>
              <a:gd name="adj" fmla="val 10909"/>
            </a:avLst>
          </a:prstGeom>
          <a:solidFill>
            <a:srgbClr val="000000">
              <a:alpha val="0"/>
            </a:srgbClr>
          </a:solidFill>
        </p:spPr>
        <p:txBody>
          <a:bodyPr lIns="0" tIns="0" rIns="0" bIns="0" rtlCol="0" anchor="ctr"/>
          <a:lstStyle/>
          <a:p>
            <a:pPr indent="0" algn="l">
              <a:lnSpc>
                <a:spcPct val="100000"/>
              </a:lnSpc>
              <a:defRPr/>
            </a:pPr>
            <a:r>
              <a:rPr lang="en-US" sz="4800" b="1">
                <a:solidFill>
                  <a:srgbClr val="34547E"/>
                </a:solidFill>
                <a:highlight>
                  <a:srgbClr val="000000">
                    <a:alpha val="0"/>
                  </a:srgbClr>
                </a:highlight>
                <a:latin typeface="&quot;Yeseva One&quot;"/>
              </a:rPr>
              <a:t>75%</a:t>
            </a:r>
            <a:endParaRPr lang="en-US" sz="1100"/>
          </a:p>
        </p:txBody>
      </p:sp>
      <p:sp>
        <p:nvSpPr>
          <p:cNvPr id="21" name="TextBox 21"/>
          <p:cNvSpPr txBox="1"/>
          <p:nvPr/>
        </p:nvSpPr>
        <p:spPr>
          <a:xfrm>
            <a:off x="4572000" y="4699000"/>
            <a:ext cx="3378200" cy="6858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34547E"/>
                </a:solidFill>
                <a:latin typeface="&quot;Yeseva One&quot;"/>
              </a:rPr>
              <a:t>75% Usuaris mai passen de la primera pàgina</a:t>
            </a:r>
            <a:endParaRPr lang="en-US" sz="1100"/>
          </a:p>
        </p:txBody>
      </p:sp>
      <p:sp>
        <p:nvSpPr>
          <p:cNvPr id="22" name="TextBox 22"/>
          <p:cNvSpPr txBox="1"/>
          <p:nvPr/>
        </p:nvSpPr>
        <p:spPr>
          <a:xfrm>
            <a:off x="8280400" y="3390900"/>
            <a:ext cx="3556000" cy="698500"/>
          </a:xfrm>
          <a:prstGeom prst="roundRect">
            <a:avLst>
              <a:gd name="adj" fmla="val 10909"/>
            </a:avLst>
          </a:prstGeom>
          <a:solidFill>
            <a:srgbClr val="000000">
              <a:alpha val="0"/>
            </a:srgbClr>
          </a:solidFill>
        </p:spPr>
        <p:txBody>
          <a:bodyPr lIns="0" tIns="0" rIns="0" bIns="0" rtlCol="0" anchor="ctr"/>
          <a:lstStyle/>
          <a:p>
            <a:pPr indent="0" algn="l">
              <a:lnSpc>
                <a:spcPct val="100000"/>
              </a:lnSpc>
              <a:defRPr/>
            </a:pPr>
            <a:r>
              <a:rPr lang="en-US" sz="4800" b="1">
                <a:solidFill>
                  <a:srgbClr val="34547E"/>
                </a:solidFill>
                <a:highlight>
                  <a:srgbClr val="000000">
                    <a:alpha val="0"/>
                  </a:srgbClr>
                </a:highlight>
                <a:latin typeface="&quot;Yeseva One&quot;"/>
              </a:rPr>
              <a:t>70%</a:t>
            </a:r>
            <a:endParaRPr lang="en-US" sz="1100"/>
          </a:p>
        </p:txBody>
      </p:sp>
      <p:sp>
        <p:nvSpPr>
          <p:cNvPr id="23" name="TextBox 23"/>
          <p:cNvSpPr txBox="1"/>
          <p:nvPr/>
        </p:nvSpPr>
        <p:spPr>
          <a:xfrm>
            <a:off x="8280400" y="4699000"/>
            <a:ext cx="3378200" cy="6858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34547E"/>
                </a:solidFill>
                <a:latin typeface="&quot;Yeseva One&quot;"/>
              </a:rPr>
              <a:t>70% Resultats orgànics reben el 70% dels clics</a:t>
            </a:r>
            <a:endParaRPr lang="en-US" sz="1100"/>
          </a:p>
        </p:txBody>
      </p:sp>
      <p:sp>
        <p:nvSpPr>
          <p:cNvPr id="24" name="TextBox 24"/>
          <p:cNvSpPr txBox="1"/>
          <p:nvPr/>
        </p:nvSpPr>
        <p:spPr>
          <a:xfrm>
            <a:off x="11976100" y="3390900"/>
            <a:ext cx="3556000" cy="698500"/>
          </a:xfrm>
          <a:prstGeom prst="roundRect">
            <a:avLst>
              <a:gd name="adj" fmla="val 10909"/>
            </a:avLst>
          </a:prstGeom>
          <a:solidFill>
            <a:srgbClr val="000000">
              <a:alpha val="0"/>
            </a:srgbClr>
          </a:solidFill>
        </p:spPr>
        <p:txBody>
          <a:bodyPr lIns="0" tIns="0" rIns="0" bIns="0" rtlCol="0" anchor="ctr"/>
          <a:lstStyle/>
          <a:p>
            <a:pPr indent="0" algn="l">
              <a:lnSpc>
                <a:spcPct val="100000"/>
              </a:lnSpc>
              <a:defRPr/>
            </a:pPr>
            <a:r>
              <a:rPr lang="en-US" sz="4800" b="1">
                <a:solidFill>
                  <a:srgbClr val="34547E"/>
                </a:solidFill>
                <a:highlight>
                  <a:srgbClr val="000000">
                    <a:alpha val="0"/>
                  </a:srgbClr>
                </a:highlight>
                <a:latin typeface="&quot;Yeseva One&quot;"/>
              </a:rPr>
              <a:t>46%</a:t>
            </a:r>
            <a:endParaRPr lang="en-US" sz="1100"/>
          </a:p>
        </p:txBody>
      </p:sp>
      <p:sp>
        <p:nvSpPr>
          <p:cNvPr id="25" name="TextBox 25"/>
          <p:cNvSpPr txBox="1"/>
          <p:nvPr/>
        </p:nvSpPr>
        <p:spPr>
          <a:xfrm>
            <a:off x="11976100" y="4699000"/>
            <a:ext cx="3378200" cy="6858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34547E"/>
                </a:solidFill>
                <a:latin typeface="&quot;Yeseva One&quot;"/>
              </a:rPr>
              <a:t>46% El SEO local influeix en cerques</a:t>
            </a:r>
            <a:endParaRPr lang="en-US" sz="1100"/>
          </a:p>
        </p:txBody>
      </p:sp>
      <p:sp>
        <p:nvSpPr>
          <p:cNvPr id="26" name="TextBox 26"/>
          <p:cNvSpPr txBox="1"/>
          <p:nvPr/>
        </p:nvSpPr>
        <p:spPr>
          <a:xfrm>
            <a:off x="876300" y="7099300"/>
            <a:ext cx="14490700" cy="13843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34547E"/>
                </a:solidFill>
                <a:latin typeface="&quot;Yeseva One&quot;"/>
              </a:rPr>
              <a:t>PisosEnManresa.com és un portal immobiliari especialitzat en la comarca del Bages (Barcelona). Ofereix pisos, cases, locals, edificis, aparcaments i terrenys en venda i lloguer a Manresa i més de 30 municipis de la zona. Sense SEO, només el trobarien els que ja coneixen la web. Amb un bon SEO, qualsevol persona que cerqui 'pis en venda a Navarcles' o 'local comercial Manresa' podria descobrir-lo.</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1739900"/>
            <a:ext cx="14490700" cy="5245100"/>
          </a:xfrm>
          <a:prstGeom prst="rect">
            <a:avLst/>
          </a:prstGeom>
          <a:solidFill>
            <a:srgbClr val="000000">
              <a:alpha val="0"/>
            </a:srgbClr>
          </a:solidFill>
        </p:spPr>
      </p:sp>
      <p:sp>
        <p:nvSpPr>
          <p:cNvPr id="4" name="AutoShape 4"/>
          <p:cNvSpPr/>
          <p:nvPr/>
        </p:nvSpPr>
        <p:spPr>
          <a:xfrm>
            <a:off x="876300" y="1739900"/>
            <a:ext cx="4610100" cy="5245100"/>
          </a:xfrm>
          <a:prstGeom prst="rect">
            <a:avLst/>
          </a:prstGeom>
          <a:solidFill>
            <a:srgbClr val="000000">
              <a:alpha val="0"/>
            </a:srgbClr>
          </a:solidFill>
        </p:spPr>
      </p:sp>
      <p:sp>
        <p:nvSpPr>
          <p:cNvPr id="5" name="AutoShape 5"/>
          <p:cNvSpPr/>
          <p:nvPr/>
        </p:nvSpPr>
        <p:spPr>
          <a:xfrm>
            <a:off x="876300" y="2146300"/>
            <a:ext cx="4610100" cy="12700"/>
          </a:xfrm>
          <a:prstGeom prst="rect">
            <a:avLst/>
          </a:prstGeom>
          <a:solidFill>
            <a:srgbClr val="3A5E8E"/>
          </a:solidFill>
        </p:spPr>
      </p:sp>
      <p:sp>
        <p:nvSpPr>
          <p:cNvPr id="6" name="AutoShape 6"/>
          <p:cNvSpPr/>
          <p:nvPr/>
        </p:nvSpPr>
        <p:spPr>
          <a:xfrm>
            <a:off x="5816600" y="1739900"/>
            <a:ext cx="4610100" cy="5245100"/>
          </a:xfrm>
          <a:prstGeom prst="rect">
            <a:avLst/>
          </a:prstGeom>
          <a:solidFill>
            <a:srgbClr val="000000">
              <a:alpha val="0"/>
            </a:srgbClr>
          </a:solidFill>
        </p:spPr>
      </p:sp>
      <p:sp>
        <p:nvSpPr>
          <p:cNvPr id="7" name="AutoShape 7"/>
          <p:cNvSpPr/>
          <p:nvPr/>
        </p:nvSpPr>
        <p:spPr>
          <a:xfrm>
            <a:off x="5816600" y="2146300"/>
            <a:ext cx="4610100" cy="12700"/>
          </a:xfrm>
          <a:prstGeom prst="rect">
            <a:avLst/>
          </a:prstGeom>
          <a:solidFill>
            <a:srgbClr val="3A5E8E"/>
          </a:solidFill>
        </p:spPr>
      </p:sp>
      <p:sp>
        <p:nvSpPr>
          <p:cNvPr id="8" name="AutoShape 8"/>
          <p:cNvSpPr/>
          <p:nvPr/>
        </p:nvSpPr>
        <p:spPr>
          <a:xfrm>
            <a:off x="10744200" y="1739900"/>
            <a:ext cx="4610100" cy="5245100"/>
          </a:xfrm>
          <a:prstGeom prst="rect">
            <a:avLst/>
          </a:prstGeom>
          <a:solidFill>
            <a:srgbClr val="000000">
              <a:alpha val="0"/>
            </a:srgbClr>
          </a:solidFill>
        </p:spPr>
      </p:sp>
      <p:sp>
        <p:nvSpPr>
          <p:cNvPr id="9" name="AutoShape 9"/>
          <p:cNvSpPr/>
          <p:nvPr/>
        </p:nvSpPr>
        <p:spPr>
          <a:xfrm>
            <a:off x="10744200" y="2146300"/>
            <a:ext cx="4610100" cy="12700"/>
          </a:xfrm>
          <a:prstGeom prst="rect">
            <a:avLst/>
          </a:prstGeom>
          <a:solidFill>
            <a:srgbClr val="3A5E8E"/>
          </a:solidFill>
        </p:spPr>
      </p:sp>
      <p:sp>
        <p:nvSpPr>
          <p:cNvPr id="10" name="AutoShape 10"/>
          <p:cNvSpPr/>
          <p:nvPr/>
        </p:nvSpPr>
        <p:spPr>
          <a:xfrm>
            <a:off x="876300" y="7175500"/>
            <a:ext cx="14490700" cy="1104900"/>
          </a:xfrm>
          <a:prstGeom prst="rect">
            <a:avLst/>
          </a:prstGeom>
          <a:solidFill>
            <a:srgbClr val="000000">
              <a:alpha val="0"/>
            </a:srgbClr>
          </a:solidFill>
        </p:spPr>
      </p:sp>
      <p:sp>
        <p:nvSpPr>
          <p:cNvPr id="11" name="AutoShape 11"/>
          <p:cNvSpPr/>
          <p:nvPr/>
        </p:nvSpPr>
        <p:spPr>
          <a:xfrm>
            <a:off x="876300" y="7175500"/>
            <a:ext cx="14490700" cy="1104900"/>
          </a:xfrm>
          <a:prstGeom prst="rect">
            <a:avLst/>
          </a:prstGeom>
          <a:solidFill>
            <a:srgbClr val="000000">
              <a:alpha val="0"/>
            </a:srgbClr>
          </a:solidFill>
        </p:spPr>
      </p:sp>
      <p:sp>
        <p:nvSpPr>
          <p:cNvPr id="12" name="AutoShape 12"/>
          <p:cNvSpPr/>
          <p:nvPr/>
        </p:nvSpPr>
        <p:spPr>
          <a:xfrm>
            <a:off x="876300" y="7340600"/>
            <a:ext cx="12700" cy="749300"/>
          </a:xfrm>
          <a:prstGeom prst="rect">
            <a:avLst/>
          </a:prstGeom>
          <a:solidFill>
            <a:srgbClr val="3A5E8E"/>
          </a:solidFill>
        </p:spPr>
      </p:sp>
      <p:sp>
        <p:nvSpPr>
          <p:cNvPr id="13" name="TextBox 13"/>
          <p:cNvSpPr txBox="1"/>
          <p:nvPr/>
        </p:nvSpPr>
        <p:spPr>
          <a:xfrm>
            <a:off x="876300" y="8509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34547E"/>
                </a:solidFill>
                <a:latin typeface="&quot;Yeseva One&quot;"/>
              </a:rPr>
              <a:t>Com Funcionen els Motors de Cerca: Les 3 Fases Clau</a:t>
            </a:r>
            <a:endParaRPr lang="en-US" sz="1100"/>
          </a:p>
        </p:txBody>
      </p:sp>
      <p:sp>
        <p:nvSpPr>
          <p:cNvPr id="14" name="TextBox 14"/>
          <p:cNvSpPr txBox="1"/>
          <p:nvPr/>
        </p:nvSpPr>
        <p:spPr>
          <a:xfrm>
            <a:off x="876300" y="1739900"/>
            <a:ext cx="46101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A5E8E"/>
                </a:solidFill>
                <a:highlight>
                  <a:srgbClr val="000000">
                    <a:alpha val="0"/>
                  </a:srgbClr>
                </a:highlight>
                <a:latin typeface="&quot;Yeseva One&quot;"/>
              </a:rPr>
              <a:t>1</a:t>
            </a:r>
            <a:endParaRPr lang="en-US" sz="1100"/>
          </a:p>
        </p:txBody>
      </p:sp>
      <p:sp>
        <p:nvSpPr>
          <p:cNvPr id="15" name="TextBox 15"/>
          <p:cNvSpPr txBox="1"/>
          <p:nvPr/>
        </p:nvSpPr>
        <p:spPr>
          <a:xfrm>
            <a:off x="876300" y="2324100"/>
            <a:ext cx="46101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34547E"/>
                </a:solidFill>
                <a:latin typeface="&quot;Yeseva One&quot;"/>
              </a:rPr>
              <a:t>Fase 1: Rastreig (Crawling)</a:t>
            </a:r>
            <a:endParaRPr lang="en-US" sz="1100"/>
          </a:p>
        </p:txBody>
      </p:sp>
      <p:sp>
        <p:nvSpPr>
          <p:cNvPr id="16" name="TextBox 16"/>
          <p:cNvSpPr txBox="1"/>
          <p:nvPr/>
        </p:nvSpPr>
        <p:spPr>
          <a:xfrm>
            <a:off x="5816600" y="1739900"/>
            <a:ext cx="46101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A5E8E"/>
                </a:solidFill>
                <a:highlight>
                  <a:srgbClr val="000000">
                    <a:alpha val="0"/>
                  </a:srgbClr>
                </a:highlight>
                <a:latin typeface="&quot;Yeseva One&quot;"/>
              </a:rPr>
              <a:t>2</a:t>
            </a:r>
            <a:endParaRPr lang="en-US" sz="1100"/>
          </a:p>
        </p:txBody>
      </p:sp>
      <p:sp>
        <p:nvSpPr>
          <p:cNvPr id="17" name="TextBox 17"/>
          <p:cNvSpPr txBox="1"/>
          <p:nvPr/>
        </p:nvSpPr>
        <p:spPr>
          <a:xfrm>
            <a:off x="5816600" y="2324100"/>
            <a:ext cx="46101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34547E"/>
                </a:solidFill>
                <a:latin typeface="&quot;Yeseva One&quot;"/>
              </a:rPr>
              <a:t>Fase 2: Indexació (Indexing)</a:t>
            </a:r>
            <a:endParaRPr lang="en-US" sz="1100"/>
          </a:p>
        </p:txBody>
      </p:sp>
      <p:sp>
        <p:nvSpPr>
          <p:cNvPr id="18" name="TextBox 18"/>
          <p:cNvSpPr txBox="1"/>
          <p:nvPr/>
        </p:nvSpPr>
        <p:spPr>
          <a:xfrm>
            <a:off x="10744200" y="1739900"/>
            <a:ext cx="46101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A5E8E"/>
                </a:solidFill>
                <a:highlight>
                  <a:srgbClr val="000000">
                    <a:alpha val="0"/>
                  </a:srgbClr>
                </a:highlight>
                <a:latin typeface="&quot;Yeseva One&quot;"/>
              </a:rPr>
              <a:t>3</a:t>
            </a:r>
            <a:endParaRPr lang="en-US" sz="1100"/>
          </a:p>
        </p:txBody>
      </p:sp>
      <p:sp>
        <p:nvSpPr>
          <p:cNvPr id="19" name="TextBox 19"/>
          <p:cNvSpPr txBox="1"/>
          <p:nvPr/>
        </p:nvSpPr>
        <p:spPr>
          <a:xfrm>
            <a:off x="10744200" y="2324100"/>
            <a:ext cx="46101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34547E"/>
                </a:solidFill>
                <a:latin typeface="&quot;Yeseva One&quot;"/>
              </a:rPr>
              <a:t>Fase 3: Classificació (Ranking)</a:t>
            </a:r>
            <a:endParaRPr lang="en-US" sz="1100"/>
          </a:p>
        </p:txBody>
      </p:sp>
      <p:sp>
        <p:nvSpPr>
          <p:cNvPr id="20" name="TextBox 20"/>
          <p:cNvSpPr txBox="1"/>
          <p:nvPr/>
        </p:nvSpPr>
        <p:spPr>
          <a:xfrm>
            <a:off x="876300" y="3403600"/>
            <a:ext cx="46101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Els robots dels motors de cerca (anomenats 'spiders' o 'crawlers', com el Googlebot) recorren la web seguint enllaços d'una pàgina a una altra. Llegeixen el contingut de cada pàgina i el registren.</a:t>
            </a:r>
            <a:endParaRPr lang="en-US" sz="1100"/>
          </a:p>
        </p:txBody>
      </p:sp>
      <p:sp>
        <p:nvSpPr>
          <p:cNvPr id="21" name="TextBox 21"/>
          <p:cNvSpPr txBox="1"/>
          <p:nvPr/>
        </p:nvSpPr>
        <p:spPr>
          <a:xfrm>
            <a:off x="5816600" y="3403600"/>
            <a:ext cx="4610100" cy="2641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Un cop el crawler ha llegit una pàgina, el motor de cerca l'emmagatzema en el seu índex (una enorme base de dades). La indexació analitza el contingut, les paraules clau, les imatges, els vídeos i l'estructura de la pàgina.</a:t>
            </a:r>
            <a:endParaRPr lang="en-US" sz="1100"/>
          </a:p>
        </p:txBody>
      </p:sp>
      <p:sp>
        <p:nvSpPr>
          <p:cNvPr id="22" name="TextBox 22"/>
          <p:cNvSpPr txBox="1"/>
          <p:nvPr/>
        </p:nvSpPr>
        <p:spPr>
          <a:xfrm>
            <a:off x="10744200" y="3403600"/>
            <a:ext cx="4610100" cy="33909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Quan un usuari fa una cerca, el motor de cerca consulta el seu índex i ordena els resultats segons centenars de factors de classificació. Els factors principals inclouen: rellevància del contingut, autoritat del domini, experiència d'usuari, velocitat de càrrega i optimització mòbil.</a:t>
            </a:r>
            <a:endParaRPr lang="en-US" sz="1100"/>
          </a:p>
        </p:txBody>
      </p:sp>
      <p:sp>
        <p:nvSpPr>
          <p:cNvPr id="23" name="TextBox 23"/>
          <p:cNvSpPr txBox="1"/>
          <p:nvPr/>
        </p:nvSpPr>
        <p:spPr>
          <a:xfrm>
            <a:off x="1130300" y="7340600"/>
            <a:ext cx="142367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Penseu en Google com una biblioteca gegant. El crawler és el bibliotecari que recorre totes les prestatgeries (webs) catalogant llibres (pàgines).</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3327400"/>
            <a:ext cx="14490700" cy="4775200"/>
          </a:xfrm>
          <a:prstGeom prst="rect">
            <a:avLst/>
          </a:prstGeom>
          <a:solidFill>
            <a:srgbClr val="000000">
              <a:alpha val="0"/>
            </a:srgbClr>
          </a:solidFill>
        </p:spPr>
      </p:sp>
      <p:sp>
        <p:nvSpPr>
          <p:cNvPr id="4" name="AutoShape 4"/>
          <p:cNvSpPr/>
          <p:nvPr/>
        </p:nvSpPr>
        <p:spPr>
          <a:xfrm>
            <a:off x="876300" y="3327400"/>
            <a:ext cx="7112000" cy="4775200"/>
          </a:xfrm>
          <a:prstGeom prst="rect">
            <a:avLst/>
          </a:prstGeom>
          <a:solidFill>
            <a:srgbClr val="CCE0F9"/>
          </a:solidFill>
        </p:spPr>
      </p:sp>
      <p:sp>
        <p:nvSpPr>
          <p:cNvPr id="5" name="AutoShape 5"/>
          <p:cNvSpPr/>
          <p:nvPr/>
        </p:nvSpPr>
        <p:spPr>
          <a:xfrm>
            <a:off x="1130300" y="3581400"/>
            <a:ext cx="749300" cy="749300"/>
          </a:xfrm>
          <a:prstGeom prst="roundRect">
            <a:avLst>
              <a:gd name="adj" fmla="val 49152"/>
            </a:avLst>
          </a:prstGeom>
          <a:solidFill>
            <a:srgbClr val="3A5E8E"/>
          </a:solidFill>
        </p:spPr>
      </p:sp>
      <p:sp>
        <p:nvSpPr>
          <p:cNvPr id="6" name="AutoShape 6"/>
          <p:cNvSpPr/>
          <p:nvPr/>
        </p:nvSpPr>
        <p:spPr>
          <a:xfrm>
            <a:off x="8242300" y="3327400"/>
            <a:ext cx="7112000" cy="4775200"/>
          </a:xfrm>
          <a:prstGeom prst="rect">
            <a:avLst/>
          </a:prstGeom>
          <a:solidFill>
            <a:srgbClr val="CCE0F9"/>
          </a:solidFill>
        </p:spPr>
      </p:sp>
      <p:sp>
        <p:nvSpPr>
          <p:cNvPr id="7" name="AutoShape 7"/>
          <p:cNvSpPr/>
          <p:nvPr/>
        </p:nvSpPr>
        <p:spPr>
          <a:xfrm>
            <a:off x="8496300" y="3581400"/>
            <a:ext cx="749300" cy="749300"/>
          </a:xfrm>
          <a:prstGeom prst="roundRect">
            <a:avLst>
              <a:gd name="adj" fmla="val 49152"/>
            </a:avLst>
          </a:prstGeom>
          <a:solidFill>
            <a:srgbClr val="3A5E8E"/>
          </a:solidFill>
        </p:spPr>
      </p:sp>
      <p:sp>
        <p:nvSpPr>
          <p:cNvPr id="8" name="TextBox 8"/>
          <p:cNvSpPr txBox="1"/>
          <p:nvPr/>
        </p:nvSpPr>
        <p:spPr>
          <a:xfrm>
            <a:off x="876300" y="10160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34547E"/>
                </a:solidFill>
                <a:latin typeface="&quot;Yeseva One&quot;"/>
              </a:rPr>
              <a:t>2. Pilar Tècnic del SEO: Fonaments per a la Indexació</a:t>
            </a:r>
            <a:endParaRPr lang="en-US" sz="1100"/>
          </a:p>
        </p:txBody>
      </p:sp>
      <p:sp>
        <p:nvSpPr>
          <p:cNvPr id="9" name="TextBox 9"/>
          <p:cNvSpPr txBox="1"/>
          <p:nvPr/>
        </p:nvSpPr>
        <p:spPr>
          <a:xfrm>
            <a:off x="1130300" y="4584700"/>
            <a:ext cx="66040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34547E"/>
                </a:solidFill>
                <a:latin typeface="&quot;Yeseva One&quot;"/>
              </a:rPr>
              <a:t>Fitxer robots.txt</a:t>
            </a:r>
            <a:endParaRPr lang="en-US" sz="1100"/>
          </a:p>
        </p:txBody>
      </p:sp>
      <p:sp>
        <p:nvSpPr>
          <p:cNvPr id="10" name="TextBox 10"/>
          <p:cNvSpPr txBox="1"/>
          <p:nvPr/>
        </p:nvSpPr>
        <p:spPr>
          <a:xfrm>
            <a:off x="8496300" y="4584700"/>
            <a:ext cx="66040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34547E"/>
                </a:solidFill>
                <a:latin typeface="&quot;Yeseva One&quot;"/>
              </a:rPr>
              <a:t>Sitemap.xml</a:t>
            </a:r>
            <a:endParaRPr lang="en-US" sz="1100"/>
          </a:p>
        </p:txBody>
      </p:sp>
      <p:sp>
        <p:nvSpPr>
          <p:cNvPr id="11" name="TextBox 11"/>
          <p:cNvSpPr txBox="1"/>
          <p:nvPr/>
        </p:nvSpPr>
        <p:spPr>
          <a:xfrm>
            <a:off x="876300" y="1905000"/>
            <a:ext cx="144907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El SEO tècnic és la base sobre la qual es construeix tota l'estratègia SEO. Si la base tècnica no és sòlida, cap contingut ni cap estratègia de backlinks funcionarà correctament. Penseu-hi com els fonaments d'un edifici: si els fonaments fallen, tot l'edifici cau.</a:t>
            </a:r>
            <a:endParaRPr lang="en-US" sz="1100"/>
          </a:p>
        </p:txBody>
      </p:sp>
      <p:sp>
        <p:nvSpPr>
          <p:cNvPr id="12" name="TextBox 12"/>
          <p:cNvSpPr txBox="1"/>
          <p:nvPr/>
        </p:nvSpPr>
        <p:spPr>
          <a:xfrm>
            <a:off x="1130300" y="5219700"/>
            <a:ext cx="66040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Arxiu de text pla a l'arrel del domini que indica als motors de cerca quines parts del lloc web poden rastrejar i quines no. </a:t>
            </a:r>
            <a:r>
              <a:rPr lang="en-US" sz="1600" b="1">
                <a:solidFill>
                  <a:srgbClr val="E74C3C"/>
                </a:solidFill>
                <a:latin typeface="&quot;Yeseva One&quot;"/>
              </a:rPr>
              <a:t>PROBLEMA detectat a PisosEnManresa: el fitxer robots.txt retorna error HTTP 500, impedint que Google llegeixi les instruccions.</a:t>
            </a:r>
            <a:endParaRPr lang="en-US" sz="1100"/>
          </a:p>
        </p:txBody>
      </p:sp>
      <p:sp>
        <p:nvSpPr>
          <p:cNvPr id="13" name="TextBox 13"/>
          <p:cNvSpPr txBox="1"/>
          <p:nvPr/>
        </p:nvSpPr>
        <p:spPr>
          <a:xfrm>
            <a:off x="8496300" y="5219700"/>
            <a:ext cx="6604000" cy="2641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Fitxer que llista totes les pàgines del lloc web que volem que els motors de cerca indexin. Per a un portal immobiliari amb centenars de propietats i desenes de localitats, el sitemap és absolutament crític. Ha d'incloure: pàgina principal (prioritat 1.0), categories per localitat (0.9), fitxes de propietat (0.7), blog (0.5-0.6).</a:t>
            </a:r>
            <a:endParaRPr lang="en-US" sz="1100"/>
          </a:p>
        </p:txBody>
      </p:sp>
      <p:pic>
        <p:nvPicPr>
          <p:cNvPr id="14" name="Picture 14"/>
          <p:cNvPicPr>
            <a:picLocks noChangeAspect="1"/>
          </p:cNvPicPr>
          <p:nvPr/>
        </p:nvPicPr>
        <p:blipFill>
          <a:blip r:embed="rId2"/>
          <a:stretch>
            <a:fillRect/>
          </a:stretch>
        </p:blipFill>
        <p:spPr>
          <a:xfrm>
            <a:off x="1409700" y="3848100"/>
            <a:ext cx="177800" cy="177800"/>
          </a:xfrm>
          <a:prstGeom prst="rect">
            <a:avLst/>
          </a:prstGeom>
        </p:spPr>
      </p:pic>
      <p:pic>
        <p:nvPicPr>
          <p:cNvPr id="15" name="Picture 15"/>
          <p:cNvPicPr>
            <a:picLocks noChangeAspect="1"/>
          </p:cNvPicPr>
          <p:nvPr/>
        </p:nvPicPr>
        <p:blipFill>
          <a:blip r:embed="rId2"/>
          <a:stretch>
            <a:fillRect/>
          </a:stretch>
        </p:blipFill>
        <p:spPr>
          <a:xfrm>
            <a:off x="8750300" y="3822700"/>
            <a:ext cx="241300" cy="241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TextBox 3"/>
          <p:cNvSpPr txBox="1"/>
          <p:nvPr/>
        </p:nvSpPr>
        <p:spPr>
          <a:xfrm>
            <a:off x="876300" y="406400"/>
            <a:ext cx="14490700" cy="355600"/>
          </a:xfrm>
          <a:prstGeom prst="rect">
            <a:avLst/>
          </a:prstGeom>
          <a:solidFill>
            <a:srgbClr val="000000">
              <a:alpha val="0"/>
            </a:srgbClr>
          </a:solidFill>
        </p:spPr>
        <p:txBody>
          <a:bodyPr lIns="0" tIns="0" rIns="0" bIns="0" rtlCol="0" anchor="ctr"/>
          <a:lstStyle/>
          <a:p>
            <a:pPr indent="0" algn="l">
              <a:lnSpc>
                <a:spcPct val="120000"/>
              </a:lnSpc>
              <a:defRPr/>
            </a:pPr>
            <a:r>
              <a:rPr lang="en-US" sz="2300" b="1">
                <a:solidFill>
                  <a:srgbClr val="34547E"/>
                </a:solidFill>
                <a:latin typeface="&quot;Yeseva One&quot;"/>
              </a:rPr>
              <a:t>Velocitat i Core Web Vitals: Experiència d'Usuari</a:t>
            </a:r>
            <a:endParaRPr lang="en-US" sz="1100"/>
          </a:p>
        </p:txBody>
      </p:sp>
      <p:sp>
        <p:nvSpPr>
          <p:cNvPr id="4" name="TextBox 4"/>
          <p:cNvSpPr txBox="1"/>
          <p:nvPr/>
        </p:nvSpPr>
        <p:spPr>
          <a:xfrm>
            <a:off x="876300" y="1968500"/>
            <a:ext cx="6921500" cy="2667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4547E"/>
                </a:solidFill>
                <a:latin typeface="&quot;Yeseva One&quot;"/>
              </a:rPr>
              <a:t>Core Web Vitals</a:t>
            </a:r>
            <a:endParaRPr lang="en-US" sz="1100"/>
          </a:p>
        </p:txBody>
      </p:sp>
      <p:sp>
        <p:nvSpPr>
          <p:cNvPr id="5" name="TextBox 5"/>
          <p:cNvSpPr txBox="1"/>
          <p:nvPr/>
        </p:nvSpPr>
        <p:spPr>
          <a:xfrm>
            <a:off x="876300" y="2413000"/>
            <a:ext cx="6921500" cy="596900"/>
          </a:xfrm>
          <a:prstGeom prst="rect">
            <a:avLst/>
          </a:prstGeom>
          <a:solidFill>
            <a:srgbClr val="000000">
              <a:alpha val="0"/>
            </a:srgbClr>
          </a:solidFill>
        </p:spPr>
        <p:txBody>
          <a:bodyPr lIns="0" tIns="0" rIns="0" bIns="0" rtlCol="0" anchor="ctr"/>
          <a:lstStyle/>
          <a:p>
            <a:pPr indent="0" algn="l">
              <a:lnSpc>
                <a:spcPct val="120000"/>
              </a:lnSpc>
              <a:defRPr/>
            </a:pPr>
            <a:r>
              <a:rPr lang="en-US" sz="5400" b="1">
                <a:solidFill>
                  <a:srgbClr val="3A5E8E"/>
                </a:solidFill>
                <a:latin typeface="&quot;Yeseva One&quot;"/>
              </a:rPr>
              <a:t>LCP: &lt;2.5 seg</a:t>
            </a:r>
            <a:endParaRPr lang="en-US" sz="1100"/>
          </a:p>
        </p:txBody>
      </p:sp>
      <p:sp>
        <p:nvSpPr>
          <p:cNvPr id="6" name="TextBox 6"/>
          <p:cNvSpPr txBox="1"/>
          <p:nvPr/>
        </p:nvSpPr>
        <p:spPr>
          <a:xfrm>
            <a:off x="876300" y="4368800"/>
            <a:ext cx="6921500" cy="596900"/>
          </a:xfrm>
          <a:prstGeom prst="rect">
            <a:avLst/>
          </a:prstGeom>
          <a:solidFill>
            <a:srgbClr val="000000">
              <a:alpha val="0"/>
            </a:srgbClr>
          </a:solidFill>
        </p:spPr>
        <p:txBody>
          <a:bodyPr lIns="0" tIns="0" rIns="0" bIns="0" rtlCol="0" anchor="ctr"/>
          <a:lstStyle/>
          <a:p>
            <a:pPr indent="0" algn="l">
              <a:lnSpc>
                <a:spcPct val="120000"/>
              </a:lnSpc>
              <a:defRPr/>
            </a:pPr>
            <a:r>
              <a:rPr lang="en-US" sz="5400" b="1">
                <a:solidFill>
                  <a:srgbClr val="3A5E8E"/>
                </a:solidFill>
                <a:latin typeface="&quot;Yeseva One&quot;"/>
              </a:rPr>
              <a:t>INP: &lt;200 ms</a:t>
            </a:r>
            <a:endParaRPr lang="en-US" sz="1100"/>
          </a:p>
        </p:txBody>
      </p:sp>
      <p:sp>
        <p:nvSpPr>
          <p:cNvPr id="7" name="TextBox 7"/>
          <p:cNvSpPr txBox="1"/>
          <p:nvPr/>
        </p:nvSpPr>
        <p:spPr>
          <a:xfrm>
            <a:off x="876300" y="5981700"/>
            <a:ext cx="6921500" cy="596900"/>
          </a:xfrm>
          <a:prstGeom prst="rect">
            <a:avLst/>
          </a:prstGeom>
          <a:solidFill>
            <a:srgbClr val="000000">
              <a:alpha val="0"/>
            </a:srgbClr>
          </a:solidFill>
        </p:spPr>
        <p:txBody>
          <a:bodyPr lIns="0" tIns="0" rIns="0" bIns="0" rtlCol="0" anchor="ctr"/>
          <a:lstStyle/>
          <a:p>
            <a:pPr indent="0" algn="l">
              <a:lnSpc>
                <a:spcPct val="120000"/>
              </a:lnSpc>
              <a:defRPr/>
            </a:pPr>
            <a:r>
              <a:rPr lang="en-US" sz="5400" b="1">
                <a:solidFill>
                  <a:srgbClr val="3A5E8E"/>
                </a:solidFill>
                <a:latin typeface="&quot;Yeseva One&quot;"/>
              </a:rPr>
              <a:t>CLS: &lt;0.1</a:t>
            </a:r>
            <a:endParaRPr lang="en-US" sz="1100"/>
          </a:p>
        </p:txBody>
      </p:sp>
      <p:sp>
        <p:nvSpPr>
          <p:cNvPr id="8" name="TextBox 8"/>
          <p:cNvSpPr txBox="1"/>
          <p:nvPr/>
        </p:nvSpPr>
        <p:spPr>
          <a:xfrm>
            <a:off x="8432800" y="1968500"/>
            <a:ext cx="6921500" cy="5334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4547E"/>
                </a:solidFill>
                <a:latin typeface="&quot;Yeseva One&quot;"/>
              </a:rPr>
              <a:t>Reptes i Solucions per a Immobiliàries</a:t>
            </a:r>
            <a:endParaRPr lang="en-US" sz="1100"/>
          </a:p>
        </p:txBody>
      </p:sp>
      <p:sp>
        <p:nvSpPr>
          <p:cNvPr id="9" name="TextBox 9"/>
          <p:cNvSpPr txBox="1"/>
          <p:nvPr/>
        </p:nvSpPr>
        <p:spPr>
          <a:xfrm>
            <a:off x="876300" y="939800"/>
            <a:ext cx="14490700" cy="6731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La velocitat de càrrega és un factor de classificació directe per a Google. Una web lenta no només perd posicions als resultats, sinó que també perd clients: el 53% dels usuaris mòbils abandonen una pàgina que triga més de 3 segons a carregar.</a:t>
            </a:r>
            <a:endParaRPr lang="en-US" sz="1100"/>
          </a:p>
        </p:txBody>
      </p:sp>
      <p:sp>
        <p:nvSpPr>
          <p:cNvPr id="10" name="TextBox 10"/>
          <p:cNvSpPr txBox="1"/>
          <p:nvPr/>
        </p:nvSpPr>
        <p:spPr>
          <a:xfrm>
            <a:off x="876300" y="3175000"/>
            <a:ext cx="6921500" cy="1003300"/>
          </a:xfrm>
          <a:prstGeom prst="rect">
            <a:avLst/>
          </a:prstGeom>
          <a:solidFill>
            <a:srgbClr val="000000">
              <a:alpha val="0"/>
            </a:srgbClr>
          </a:solidFill>
        </p:spPr>
        <p:txBody>
          <a:bodyPr lIns="0" tIns="0" rIns="0" bIns="0" rtlCol="0" anchor="ctr"/>
          <a:lstStyle/>
          <a:p>
            <a:pPr indent="0" algn="l">
              <a:lnSpc>
                <a:spcPct val="150000"/>
              </a:lnSpc>
              <a:defRPr/>
            </a:pPr>
            <a:r>
              <a:rPr lang="en-US" sz="2400" b="1">
                <a:solidFill>
                  <a:srgbClr val="34547E"/>
                </a:solidFill>
                <a:latin typeface="&quot;Yeseva One&quot;"/>
              </a:rPr>
              <a:t>Largest Contentful Paint - Temps de càrrega de l'element més gran visible</a:t>
            </a:r>
            <a:endParaRPr lang="en-US" sz="1100"/>
          </a:p>
        </p:txBody>
      </p:sp>
      <p:sp>
        <p:nvSpPr>
          <p:cNvPr id="11" name="TextBox 11"/>
          <p:cNvSpPr txBox="1"/>
          <p:nvPr/>
        </p:nvSpPr>
        <p:spPr>
          <a:xfrm>
            <a:off x="876300" y="5130800"/>
            <a:ext cx="6921500" cy="673100"/>
          </a:xfrm>
          <a:prstGeom prst="rect">
            <a:avLst/>
          </a:prstGeom>
          <a:solidFill>
            <a:srgbClr val="000000">
              <a:alpha val="0"/>
            </a:srgbClr>
          </a:solidFill>
        </p:spPr>
        <p:txBody>
          <a:bodyPr lIns="0" tIns="0" rIns="0" bIns="0" rtlCol="0" anchor="ctr"/>
          <a:lstStyle/>
          <a:p>
            <a:pPr indent="0" algn="l">
              <a:lnSpc>
                <a:spcPct val="150000"/>
              </a:lnSpc>
              <a:defRPr/>
            </a:pPr>
            <a:r>
              <a:rPr lang="en-US" sz="2400" b="1">
                <a:solidFill>
                  <a:srgbClr val="34547E"/>
                </a:solidFill>
                <a:latin typeface="&quot;Yeseva One&quot;"/>
              </a:rPr>
              <a:t>Interaction to Next Paint - Resposta a interaccions de l'usuari</a:t>
            </a:r>
            <a:endParaRPr lang="en-US" sz="1100"/>
          </a:p>
        </p:txBody>
      </p:sp>
      <p:sp>
        <p:nvSpPr>
          <p:cNvPr id="12" name="TextBox 12"/>
          <p:cNvSpPr txBox="1"/>
          <p:nvPr/>
        </p:nvSpPr>
        <p:spPr>
          <a:xfrm>
            <a:off x="876300" y="6756400"/>
            <a:ext cx="6921500" cy="673100"/>
          </a:xfrm>
          <a:prstGeom prst="rect">
            <a:avLst/>
          </a:prstGeom>
          <a:solidFill>
            <a:srgbClr val="000000">
              <a:alpha val="0"/>
            </a:srgbClr>
          </a:solidFill>
        </p:spPr>
        <p:txBody>
          <a:bodyPr lIns="0" tIns="0" rIns="0" bIns="0" rtlCol="0" anchor="ctr"/>
          <a:lstStyle/>
          <a:p>
            <a:pPr indent="0" algn="l">
              <a:lnSpc>
                <a:spcPct val="150000"/>
              </a:lnSpc>
              <a:defRPr/>
            </a:pPr>
            <a:r>
              <a:rPr lang="en-US" sz="2400" b="1">
                <a:solidFill>
                  <a:srgbClr val="34547E"/>
                </a:solidFill>
                <a:latin typeface="&quot;Yeseva One&quot;"/>
              </a:rPr>
              <a:t>Cumulative Layout Shift - Estabilitat visual</a:t>
            </a:r>
            <a:endParaRPr lang="en-US" sz="1100"/>
          </a:p>
        </p:txBody>
      </p:sp>
      <p:sp>
        <p:nvSpPr>
          <p:cNvPr id="13" name="TextBox 13"/>
          <p:cNvSpPr txBox="1"/>
          <p:nvPr/>
        </p:nvSpPr>
        <p:spPr>
          <a:xfrm>
            <a:off x="8686800" y="2692400"/>
            <a:ext cx="6667500" cy="4445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Problema: Imatges propietats massa grans → Solució: Comprimir WebP, lazy loading</a:t>
            </a:r>
            <a:endParaRPr lang="en-US" sz="1100"/>
          </a:p>
        </p:txBody>
      </p:sp>
      <p:sp>
        <p:nvSpPr>
          <p:cNvPr id="14" name="TextBox 14"/>
          <p:cNvSpPr txBox="1"/>
          <p:nvPr/>
        </p:nvSpPr>
        <p:spPr>
          <a:xfrm>
            <a:off x="8686800" y="3263900"/>
            <a:ext cx="6667500" cy="4445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Problema: CSS/JS no minificats → Solució: Minificar, eliminar plugins</a:t>
            </a:r>
            <a:endParaRPr lang="en-US" sz="1100"/>
          </a:p>
        </p:txBody>
      </p:sp>
      <p:sp>
        <p:nvSpPr>
          <p:cNvPr id="15" name="TextBox 15"/>
          <p:cNvSpPr txBox="1"/>
          <p:nvPr/>
        </p:nvSpPr>
        <p:spPr>
          <a:xfrm>
            <a:off x="8686800" y="3835400"/>
            <a:ext cx="6667500" cy="4445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Problema: Google Maps síncron → Solució: Carregar amb lazy loading</a:t>
            </a:r>
            <a:endParaRPr lang="en-US" sz="1100"/>
          </a:p>
        </p:txBody>
      </p:sp>
      <p:sp>
        <p:nvSpPr>
          <p:cNvPr id="16" name="TextBox 16"/>
          <p:cNvSpPr txBox="1"/>
          <p:nvPr/>
        </p:nvSpPr>
        <p:spPr>
          <a:xfrm>
            <a:off x="8686800" y="4406900"/>
            <a:ext cx="6667500" cy="4445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Problema: Llistats 100+ propietats → Solució: Paginació</a:t>
            </a:r>
            <a:endParaRPr lang="en-US" sz="1100"/>
          </a:p>
        </p:txBody>
      </p:sp>
      <p:sp>
        <p:nvSpPr>
          <p:cNvPr id="17" name="TextBox 17"/>
          <p:cNvSpPr txBox="1"/>
          <p:nvPr/>
        </p:nvSpPr>
        <p:spPr>
          <a:xfrm>
            <a:off x="8432800" y="7962900"/>
            <a:ext cx="6921500" cy="3937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FFFFFF"/>
                </a:solidFill>
                <a:latin typeface="&quot;Yeseva One&quot;"/>
              </a:rPr>
              <a:t>Accedeix al web</a:t>
            </a:r>
            <a:endParaRPr lang="en-US" sz="1100"/>
          </a:p>
        </p:txBody>
      </p:sp>
      <p:sp>
        <p:nvSpPr>
          <p:cNvPr id="18" name="TextBox 18"/>
          <p:cNvSpPr txBox="1"/>
          <p:nvPr/>
        </p:nvSpPr>
        <p:spPr>
          <a:xfrm>
            <a:off x="8305800" y="2717800"/>
            <a:ext cx="241300" cy="139700"/>
          </a:xfrm>
          <a:prstGeom prst="rect">
            <a:avLst/>
          </a:prstGeom>
          <a:solidFill>
            <a:srgbClr val="000000">
              <a:alpha val="0"/>
            </a:srgbClr>
          </a:solidFill>
        </p:spPr>
        <p:txBody>
          <a:bodyPr lIns="0" tIns="0" rIns="0" bIns="0" rtlCol="0" anchor="ctr"/>
          <a:lstStyle/>
          <a:p>
            <a:pPr algn="ctr">
              <a:lnSpc>
                <a:spcPct val="100000"/>
              </a:lnSpc>
              <a:defRPr/>
            </a:pPr>
            <a:r>
              <a:rPr lang="en-US" sz="1100" b="0">
                <a:solidFill>
                  <a:srgbClr val="34547E"/>
                </a:solidFill>
                <a:highlight>
                  <a:srgbClr val="000000">
                    <a:alpha val="0"/>
                  </a:srgbClr>
                </a:highlight>
                <a:ea typeface="Poppins"/>
              </a:rPr>
              <a:t>●</a:t>
            </a:r>
            <a:endParaRPr lang="en-US" sz="1100"/>
          </a:p>
        </p:txBody>
      </p:sp>
      <p:sp>
        <p:nvSpPr>
          <p:cNvPr id="19" name="TextBox 19"/>
          <p:cNvSpPr txBox="1"/>
          <p:nvPr/>
        </p:nvSpPr>
        <p:spPr>
          <a:xfrm>
            <a:off x="8305800" y="3302000"/>
            <a:ext cx="241300" cy="139700"/>
          </a:xfrm>
          <a:prstGeom prst="rect">
            <a:avLst/>
          </a:prstGeom>
          <a:solidFill>
            <a:srgbClr val="000000">
              <a:alpha val="0"/>
            </a:srgbClr>
          </a:solidFill>
        </p:spPr>
        <p:txBody>
          <a:bodyPr lIns="0" tIns="0" rIns="0" bIns="0" rtlCol="0" anchor="ctr"/>
          <a:lstStyle/>
          <a:p>
            <a:pPr algn="ctr">
              <a:lnSpc>
                <a:spcPct val="100000"/>
              </a:lnSpc>
              <a:defRPr/>
            </a:pPr>
            <a:r>
              <a:rPr lang="en-US" sz="1100" b="0">
                <a:solidFill>
                  <a:srgbClr val="34547E"/>
                </a:solidFill>
                <a:highlight>
                  <a:srgbClr val="000000">
                    <a:alpha val="0"/>
                  </a:srgbClr>
                </a:highlight>
                <a:ea typeface="Poppins"/>
              </a:rPr>
              <a:t>●</a:t>
            </a:r>
            <a:endParaRPr lang="en-US" sz="1100"/>
          </a:p>
        </p:txBody>
      </p:sp>
      <p:sp>
        <p:nvSpPr>
          <p:cNvPr id="20" name="TextBox 20"/>
          <p:cNvSpPr txBox="1"/>
          <p:nvPr/>
        </p:nvSpPr>
        <p:spPr>
          <a:xfrm>
            <a:off x="8305800" y="3873500"/>
            <a:ext cx="241300" cy="139700"/>
          </a:xfrm>
          <a:prstGeom prst="rect">
            <a:avLst/>
          </a:prstGeom>
          <a:solidFill>
            <a:srgbClr val="000000">
              <a:alpha val="0"/>
            </a:srgbClr>
          </a:solidFill>
        </p:spPr>
        <p:txBody>
          <a:bodyPr lIns="0" tIns="0" rIns="0" bIns="0" rtlCol="0" anchor="ctr"/>
          <a:lstStyle/>
          <a:p>
            <a:pPr algn="ctr">
              <a:lnSpc>
                <a:spcPct val="100000"/>
              </a:lnSpc>
              <a:defRPr/>
            </a:pPr>
            <a:r>
              <a:rPr lang="en-US" sz="1100" b="0">
                <a:solidFill>
                  <a:srgbClr val="34547E"/>
                </a:solidFill>
                <a:highlight>
                  <a:srgbClr val="000000">
                    <a:alpha val="0"/>
                  </a:srgbClr>
                </a:highlight>
                <a:ea typeface="Poppins"/>
              </a:rPr>
              <a:t>●</a:t>
            </a:r>
            <a:endParaRPr lang="en-US" sz="1100"/>
          </a:p>
        </p:txBody>
      </p:sp>
      <p:sp>
        <p:nvSpPr>
          <p:cNvPr id="21" name="TextBox 21"/>
          <p:cNvSpPr txBox="1"/>
          <p:nvPr/>
        </p:nvSpPr>
        <p:spPr>
          <a:xfrm>
            <a:off x="8305800" y="4445000"/>
            <a:ext cx="241300" cy="139700"/>
          </a:xfrm>
          <a:prstGeom prst="rect">
            <a:avLst/>
          </a:prstGeom>
          <a:solidFill>
            <a:srgbClr val="000000">
              <a:alpha val="0"/>
            </a:srgbClr>
          </a:solidFill>
        </p:spPr>
        <p:txBody>
          <a:bodyPr lIns="0" tIns="0" rIns="0" bIns="0" rtlCol="0" anchor="ctr"/>
          <a:lstStyle/>
          <a:p>
            <a:pPr algn="ctr">
              <a:lnSpc>
                <a:spcPct val="100000"/>
              </a:lnSpc>
              <a:defRPr/>
            </a:pPr>
            <a:r>
              <a:rPr lang="en-US" sz="1100" b="0">
                <a:solidFill>
                  <a:srgbClr val="34547E"/>
                </a:solidFill>
                <a:highlight>
                  <a:srgbClr val="000000">
                    <a:alpha val="0"/>
                  </a:srgbClr>
                </a:highlight>
                <a:ea typeface="Poppins"/>
              </a:rPr>
              <a:t>●</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3048000"/>
            <a:ext cx="14490700" cy="1854200"/>
          </a:xfrm>
          <a:prstGeom prst="rect">
            <a:avLst/>
          </a:prstGeom>
          <a:solidFill>
            <a:srgbClr val="000000">
              <a:alpha val="0"/>
            </a:srgbClr>
          </a:solidFill>
          <a:ln w="12700">
            <a:solidFill>
              <a:srgbClr val="34547E"/>
            </a:solidFill>
          </a:ln>
        </p:spPr>
      </p:sp>
      <p:sp>
        <p:nvSpPr>
          <p:cNvPr id="4" name="AutoShape 4"/>
          <p:cNvSpPr/>
          <p:nvPr/>
        </p:nvSpPr>
        <p:spPr>
          <a:xfrm>
            <a:off x="889000" y="3060700"/>
            <a:ext cx="6286500" cy="457200"/>
          </a:xfrm>
          <a:prstGeom prst="rect">
            <a:avLst/>
          </a:prstGeom>
          <a:solidFill>
            <a:srgbClr val="CCE0F9"/>
          </a:solidFill>
          <a:ln w="12700">
            <a:solidFill>
              <a:srgbClr val="34547E"/>
            </a:solidFill>
          </a:ln>
        </p:spPr>
      </p:sp>
      <p:sp>
        <p:nvSpPr>
          <p:cNvPr id="5" name="AutoShape 5"/>
          <p:cNvSpPr/>
          <p:nvPr/>
        </p:nvSpPr>
        <p:spPr>
          <a:xfrm>
            <a:off x="7175500" y="3060700"/>
            <a:ext cx="5321300" cy="457200"/>
          </a:xfrm>
          <a:prstGeom prst="rect">
            <a:avLst/>
          </a:prstGeom>
          <a:solidFill>
            <a:srgbClr val="CCE0F9"/>
          </a:solidFill>
          <a:ln w="12700">
            <a:solidFill>
              <a:srgbClr val="34547E"/>
            </a:solidFill>
          </a:ln>
        </p:spPr>
      </p:sp>
      <p:sp>
        <p:nvSpPr>
          <p:cNvPr id="6" name="AutoShape 6"/>
          <p:cNvSpPr/>
          <p:nvPr/>
        </p:nvSpPr>
        <p:spPr>
          <a:xfrm>
            <a:off x="12509500" y="3060700"/>
            <a:ext cx="990600" cy="457200"/>
          </a:xfrm>
          <a:prstGeom prst="rect">
            <a:avLst/>
          </a:prstGeom>
          <a:solidFill>
            <a:srgbClr val="CCE0F9"/>
          </a:solidFill>
          <a:ln w="12700">
            <a:solidFill>
              <a:srgbClr val="34547E"/>
            </a:solidFill>
          </a:ln>
        </p:spPr>
      </p:sp>
      <p:sp>
        <p:nvSpPr>
          <p:cNvPr id="7" name="AutoShape 7"/>
          <p:cNvSpPr/>
          <p:nvPr/>
        </p:nvSpPr>
        <p:spPr>
          <a:xfrm>
            <a:off x="13500100" y="3060700"/>
            <a:ext cx="1854200" cy="457200"/>
          </a:xfrm>
          <a:prstGeom prst="rect">
            <a:avLst/>
          </a:prstGeom>
          <a:solidFill>
            <a:srgbClr val="CCE0F9"/>
          </a:solidFill>
          <a:ln w="12700">
            <a:solidFill>
              <a:srgbClr val="34547E"/>
            </a:solidFill>
          </a:ln>
        </p:spPr>
      </p:sp>
      <p:sp>
        <p:nvSpPr>
          <p:cNvPr id="8" name="AutoShape 8"/>
          <p:cNvSpPr/>
          <p:nvPr/>
        </p:nvSpPr>
        <p:spPr>
          <a:xfrm>
            <a:off x="889000" y="3517900"/>
            <a:ext cx="6286500" cy="457200"/>
          </a:xfrm>
          <a:prstGeom prst="rect">
            <a:avLst/>
          </a:prstGeom>
          <a:solidFill>
            <a:srgbClr val="000000">
              <a:alpha val="0"/>
            </a:srgbClr>
          </a:solidFill>
          <a:ln w="12700">
            <a:solidFill>
              <a:srgbClr val="34547E"/>
            </a:solidFill>
          </a:ln>
        </p:spPr>
      </p:sp>
      <p:sp>
        <p:nvSpPr>
          <p:cNvPr id="9" name="AutoShape 9"/>
          <p:cNvSpPr/>
          <p:nvPr/>
        </p:nvSpPr>
        <p:spPr>
          <a:xfrm>
            <a:off x="7175500" y="3517900"/>
            <a:ext cx="5321300" cy="457200"/>
          </a:xfrm>
          <a:prstGeom prst="rect">
            <a:avLst/>
          </a:prstGeom>
          <a:solidFill>
            <a:srgbClr val="000000">
              <a:alpha val="0"/>
            </a:srgbClr>
          </a:solidFill>
          <a:ln w="12700">
            <a:solidFill>
              <a:srgbClr val="34547E"/>
            </a:solidFill>
          </a:ln>
        </p:spPr>
      </p:sp>
      <p:sp>
        <p:nvSpPr>
          <p:cNvPr id="10" name="AutoShape 10"/>
          <p:cNvSpPr/>
          <p:nvPr/>
        </p:nvSpPr>
        <p:spPr>
          <a:xfrm>
            <a:off x="12509500" y="3517900"/>
            <a:ext cx="990600" cy="457200"/>
          </a:xfrm>
          <a:prstGeom prst="rect">
            <a:avLst/>
          </a:prstGeom>
          <a:solidFill>
            <a:srgbClr val="000000">
              <a:alpha val="0"/>
            </a:srgbClr>
          </a:solidFill>
          <a:ln w="12700">
            <a:solidFill>
              <a:srgbClr val="34547E"/>
            </a:solidFill>
          </a:ln>
        </p:spPr>
      </p:sp>
      <p:sp>
        <p:nvSpPr>
          <p:cNvPr id="11" name="AutoShape 11"/>
          <p:cNvSpPr/>
          <p:nvPr/>
        </p:nvSpPr>
        <p:spPr>
          <a:xfrm>
            <a:off x="13500100" y="3517900"/>
            <a:ext cx="1854200" cy="457200"/>
          </a:xfrm>
          <a:prstGeom prst="rect">
            <a:avLst/>
          </a:prstGeom>
          <a:solidFill>
            <a:srgbClr val="000000">
              <a:alpha val="0"/>
            </a:srgbClr>
          </a:solidFill>
          <a:ln w="12700">
            <a:solidFill>
              <a:srgbClr val="34547E"/>
            </a:solidFill>
          </a:ln>
        </p:spPr>
      </p:sp>
      <p:sp>
        <p:nvSpPr>
          <p:cNvPr id="12" name="AutoShape 12"/>
          <p:cNvSpPr/>
          <p:nvPr/>
        </p:nvSpPr>
        <p:spPr>
          <a:xfrm>
            <a:off x="889000" y="3975100"/>
            <a:ext cx="6286500" cy="457200"/>
          </a:xfrm>
          <a:prstGeom prst="rect">
            <a:avLst/>
          </a:prstGeom>
          <a:solidFill>
            <a:srgbClr val="000000">
              <a:alpha val="0"/>
            </a:srgbClr>
          </a:solidFill>
          <a:ln w="12700">
            <a:solidFill>
              <a:srgbClr val="34547E"/>
            </a:solidFill>
          </a:ln>
        </p:spPr>
      </p:sp>
      <p:sp>
        <p:nvSpPr>
          <p:cNvPr id="13" name="AutoShape 13"/>
          <p:cNvSpPr/>
          <p:nvPr/>
        </p:nvSpPr>
        <p:spPr>
          <a:xfrm>
            <a:off x="7175500" y="3975100"/>
            <a:ext cx="5321300" cy="457200"/>
          </a:xfrm>
          <a:prstGeom prst="rect">
            <a:avLst/>
          </a:prstGeom>
          <a:solidFill>
            <a:srgbClr val="000000">
              <a:alpha val="0"/>
            </a:srgbClr>
          </a:solidFill>
          <a:ln w="12700">
            <a:solidFill>
              <a:srgbClr val="34547E"/>
            </a:solidFill>
          </a:ln>
        </p:spPr>
      </p:sp>
      <p:sp>
        <p:nvSpPr>
          <p:cNvPr id="14" name="AutoShape 14"/>
          <p:cNvSpPr/>
          <p:nvPr/>
        </p:nvSpPr>
        <p:spPr>
          <a:xfrm>
            <a:off x="12509500" y="3975100"/>
            <a:ext cx="990600" cy="457200"/>
          </a:xfrm>
          <a:prstGeom prst="rect">
            <a:avLst/>
          </a:prstGeom>
          <a:solidFill>
            <a:srgbClr val="000000">
              <a:alpha val="0"/>
            </a:srgbClr>
          </a:solidFill>
          <a:ln w="12700">
            <a:solidFill>
              <a:srgbClr val="34547E"/>
            </a:solidFill>
          </a:ln>
        </p:spPr>
      </p:sp>
      <p:sp>
        <p:nvSpPr>
          <p:cNvPr id="15" name="AutoShape 15"/>
          <p:cNvSpPr/>
          <p:nvPr/>
        </p:nvSpPr>
        <p:spPr>
          <a:xfrm>
            <a:off x="13500100" y="3975100"/>
            <a:ext cx="1854200" cy="457200"/>
          </a:xfrm>
          <a:prstGeom prst="rect">
            <a:avLst/>
          </a:prstGeom>
          <a:solidFill>
            <a:srgbClr val="000000">
              <a:alpha val="0"/>
            </a:srgbClr>
          </a:solidFill>
          <a:ln w="12700">
            <a:solidFill>
              <a:srgbClr val="34547E"/>
            </a:solidFill>
          </a:ln>
        </p:spPr>
      </p:sp>
      <p:sp>
        <p:nvSpPr>
          <p:cNvPr id="16" name="AutoShape 16"/>
          <p:cNvSpPr/>
          <p:nvPr/>
        </p:nvSpPr>
        <p:spPr>
          <a:xfrm>
            <a:off x="889000" y="4432300"/>
            <a:ext cx="6286500" cy="457200"/>
          </a:xfrm>
          <a:prstGeom prst="rect">
            <a:avLst/>
          </a:prstGeom>
          <a:solidFill>
            <a:srgbClr val="000000">
              <a:alpha val="0"/>
            </a:srgbClr>
          </a:solidFill>
          <a:ln w="12700">
            <a:solidFill>
              <a:srgbClr val="34547E"/>
            </a:solidFill>
          </a:ln>
        </p:spPr>
      </p:sp>
      <p:sp>
        <p:nvSpPr>
          <p:cNvPr id="17" name="AutoShape 17"/>
          <p:cNvSpPr/>
          <p:nvPr/>
        </p:nvSpPr>
        <p:spPr>
          <a:xfrm>
            <a:off x="7175500" y="4432300"/>
            <a:ext cx="5321300" cy="457200"/>
          </a:xfrm>
          <a:prstGeom prst="rect">
            <a:avLst/>
          </a:prstGeom>
          <a:solidFill>
            <a:srgbClr val="000000">
              <a:alpha val="0"/>
            </a:srgbClr>
          </a:solidFill>
          <a:ln w="12700">
            <a:solidFill>
              <a:srgbClr val="34547E"/>
            </a:solidFill>
          </a:ln>
        </p:spPr>
      </p:sp>
      <p:sp>
        <p:nvSpPr>
          <p:cNvPr id="18" name="AutoShape 18"/>
          <p:cNvSpPr/>
          <p:nvPr/>
        </p:nvSpPr>
        <p:spPr>
          <a:xfrm>
            <a:off x="12509500" y="4432300"/>
            <a:ext cx="990600" cy="457200"/>
          </a:xfrm>
          <a:prstGeom prst="rect">
            <a:avLst/>
          </a:prstGeom>
          <a:solidFill>
            <a:srgbClr val="000000">
              <a:alpha val="0"/>
            </a:srgbClr>
          </a:solidFill>
          <a:ln w="12700">
            <a:solidFill>
              <a:srgbClr val="34547E"/>
            </a:solidFill>
          </a:ln>
        </p:spPr>
      </p:sp>
      <p:sp>
        <p:nvSpPr>
          <p:cNvPr id="19" name="AutoShape 19"/>
          <p:cNvSpPr/>
          <p:nvPr/>
        </p:nvSpPr>
        <p:spPr>
          <a:xfrm>
            <a:off x="13500100" y="4432300"/>
            <a:ext cx="1854200" cy="457200"/>
          </a:xfrm>
          <a:prstGeom prst="rect">
            <a:avLst/>
          </a:prstGeom>
          <a:solidFill>
            <a:srgbClr val="000000">
              <a:alpha val="0"/>
            </a:srgbClr>
          </a:solidFill>
          <a:ln w="12700">
            <a:solidFill>
              <a:srgbClr val="34547E"/>
            </a:solidFill>
          </a:ln>
        </p:spPr>
      </p:sp>
      <p:sp>
        <p:nvSpPr>
          <p:cNvPr id="20" name="TextBox 20"/>
          <p:cNvSpPr txBox="1"/>
          <p:nvPr/>
        </p:nvSpPr>
        <p:spPr>
          <a:xfrm>
            <a:off x="876300" y="558800"/>
            <a:ext cx="14490700" cy="482600"/>
          </a:xfrm>
          <a:prstGeom prst="rect">
            <a:avLst/>
          </a:prstGeom>
          <a:solidFill>
            <a:srgbClr val="000000">
              <a:alpha val="0"/>
            </a:srgbClr>
          </a:solidFill>
        </p:spPr>
        <p:txBody>
          <a:bodyPr lIns="0" tIns="0" rIns="0" bIns="0" rtlCol="0" anchor="ctr"/>
          <a:lstStyle/>
          <a:p>
            <a:pPr indent="0" algn="l">
              <a:lnSpc>
                <a:spcPct val="120000"/>
              </a:lnSpc>
              <a:defRPr/>
            </a:pPr>
            <a:r>
              <a:rPr lang="en-US" sz="3200" b="1">
                <a:solidFill>
                  <a:srgbClr val="34547E"/>
                </a:solidFill>
                <a:latin typeface="&quot;Yeseva One&quot;"/>
              </a:rPr>
              <a:t>3. Investigació de Paraules Clau: Base de l'Estratègia SEO</a:t>
            </a:r>
            <a:endParaRPr lang="en-US" sz="1100"/>
          </a:p>
        </p:txBody>
      </p:sp>
      <p:sp>
        <p:nvSpPr>
          <p:cNvPr id="21" name="TextBox 21"/>
          <p:cNvSpPr txBox="1"/>
          <p:nvPr/>
        </p:nvSpPr>
        <p:spPr>
          <a:xfrm>
            <a:off x="876300" y="2438400"/>
            <a:ext cx="144907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4547E"/>
                </a:solidFill>
                <a:latin typeface="&quot;Yeseva One&quot;"/>
              </a:rPr>
              <a:t>Tipus de Paraules Clau</a:t>
            </a:r>
            <a:endParaRPr lang="en-US" sz="1100"/>
          </a:p>
        </p:txBody>
      </p:sp>
      <p:sp>
        <p:nvSpPr>
          <p:cNvPr id="22" name="TextBox 22"/>
          <p:cNvSpPr txBox="1"/>
          <p:nvPr/>
        </p:nvSpPr>
        <p:spPr>
          <a:xfrm>
            <a:off x="876300" y="5130800"/>
            <a:ext cx="144907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4547E"/>
                </a:solidFill>
                <a:latin typeface="&quot;Yeseva One&quot;"/>
              </a:rPr>
              <a:t>Matriu de Keywords Immobiliàries</a:t>
            </a:r>
            <a:endParaRPr lang="en-US" sz="1100"/>
          </a:p>
        </p:txBody>
      </p:sp>
      <p:sp>
        <p:nvSpPr>
          <p:cNvPr id="23" name="TextBox 23"/>
          <p:cNvSpPr txBox="1"/>
          <p:nvPr/>
        </p:nvSpPr>
        <p:spPr>
          <a:xfrm>
            <a:off x="876300" y="1282700"/>
            <a:ext cx="14490700" cy="9144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La investigació de paraules clau (keyword research) és el procés de trobar i analitzar els termes que els usuaris escriuen als motors de cerca. És la pedra angular de qualsevol estratègia SEO. Per a un portal immobiliari, les paraules clau tenen una estructura molt clara.</a:t>
            </a:r>
            <a:endParaRPr lang="en-US" sz="1100"/>
          </a:p>
        </p:txBody>
      </p:sp>
      <p:sp>
        <p:nvSpPr>
          <p:cNvPr id="24" name="TextBox 24"/>
          <p:cNvSpPr txBox="1"/>
          <p:nvPr/>
        </p:nvSpPr>
        <p:spPr>
          <a:xfrm>
            <a:off x="977900" y="3124200"/>
            <a:ext cx="60960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Tipus</a:t>
            </a:r>
            <a:endParaRPr lang="en-US" sz="1100"/>
          </a:p>
        </p:txBody>
      </p:sp>
      <p:sp>
        <p:nvSpPr>
          <p:cNvPr id="25" name="TextBox 25"/>
          <p:cNvSpPr txBox="1"/>
          <p:nvPr/>
        </p:nvSpPr>
        <p:spPr>
          <a:xfrm>
            <a:off x="7277100" y="3124200"/>
            <a:ext cx="51308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Exemple</a:t>
            </a:r>
            <a:endParaRPr lang="en-US" sz="1100"/>
          </a:p>
        </p:txBody>
      </p:sp>
      <p:sp>
        <p:nvSpPr>
          <p:cNvPr id="26" name="TextBox 26"/>
          <p:cNvSpPr txBox="1"/>
          <p:nvPr/>
        </p:nvSpPr>
        <p:spPr>
          <a:xfrm>
            <a:off x="12598400" y="3124200"/>
            <a:ext cx="8001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Volum</a:t>
            </a:r>
            <a:endParaRPr lang="en-US" sz="1100"/>
          </a:p>
        </p:txBody>
      </p:sp>
      <p:sp>
        <p:nvSpPr>
          <p:cNvPr id="27" name="TextBox 27"/>
          <p:cNvSpPr txBox="1"/>
          <p:nvPr/>
        </p:nvSpPr>
        <p:spPr>
          <a:xfrm>
            <a:off x="13589000" y="3124200"/>
            <a:ext cx="16637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Competència</a:t>
            </a:r>
            <a:endParaRPr lang="en-US" sz="1100"/>
          </a:p>
        </p:txBody>
      </p:sp>
      <p:sp>
        <p:nvSpPr>
          <p:cNvPr id="28" name="TextBox 28"/>
          <p:cNvSpPr txBox="1"/>
          <p:nvPr/>
        </p:nvSpPr>
        <p:spPr>
          <a:xfrm>
            <a:off x="977900" y="3581400"/>
            <a:ext cx="60960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Head (principals): 1-2 paraules molt generals</a:t>
            </a:r>
            <a:endParaRPr lang="en-US" sz="1100"/>
          </a:p>
        </p:txBody>
      </p:sp>
      <p:sp>
        <p:nvSpPr>
          <p:cNvPr id="29" name="TextBox 29"/>
          <p:cNvSpPr txBox="1"/>
          <p:nvPr/>
        </p:nvSpPr>
        <p:spPr>
          <a:xfrm>
            <a:off x="7277100" y="3581400"/>
            <a:ext cx="51308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pisos Manresa</a:t>
            </a:r>
            <a:endParaRPr lang="en-US" sz="1100"/>
          </a:p>
        </p:txBody>
      </p:sp>
      <p:sp>
        <p:nvSpPr>
          <p:cNvPr id="30" name="TextBox 30"/>
          <p:cNvSpPr txBox="1"/>
          <p:nvPr/>
        </p:nvSpPr>
        <p:spPr>
          <a:xfrm>
            <a:off x="12598400" y="3581400"/>
            <a:ext cx="8001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Alt</a:t>
            </a:r>
            <a:endParaRPr lang="en-US" sz="1100"/>
          </a:p>
        </p:txBody>
      </p:sp>
      <p:sp>
        <p:nvSpPr>
          <p:cNvPr id="31" name="TextBox 31"/>
          <p:cNvSpPr txBox="1"/>
          <p:nvPr/>
        </p:nvSpPr>
        <p:spPr>
          <a:xfrm>
            <a:off x="13589000" y="3581400"/>
            <a:ext cx="16637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Molt alta</a:t>
            </a:r>
            <a:endParaRPr lang="en-US" sz="1100"/>
          </a:p>
        </p:txBody>
      </p:sp>
      <p:sp>
        <p:nvSpPr>
          <p:cNvPr id="32" name="TextBox 32"/>
          <p:cNvSpPr txBox="1"/>
          <p:nvPr/>
        </p:nvSpPr>
        <p:spPr>
          <a:xfrm>
            <a:off x="977900" y="4038600"/>
            <a:ext cx="60960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Middle (secundàries): 2-3 paraules específiques</a:t>
            </a:r>
            <a:endParaRPr lang="en-US" sz="1100"/>
          </a:p>
        </p:txBody>
      </p:sp>
      <p:sp>
        <p:nvSpPr>
          <p:cNvPr id="33" name="TextBox 33"/>
          <p:cNvSpPr txBox="1"/>
          <p:nvPr/>
        </p:nvSpPr>
        <p:spPr>
          <a:xfrm>
            <a:off x="7277100" y="4038600"/>
            <a:ext cx="51308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pisos en venda Manresa</a:t>
            </a:r>
            <a:endParaRPr lang="en-US" sz="1100"/>
          </a:p>
        </p:txBody>
      </p:sp>
      <p:sp>
        <p:nvSpPr>
          <p:cNvPr id="34" name="TextBox 34"/>
          <p:cNvSpPr txBox="1"/>
          <p:nvPr/>
        </p:nvSpPr>
        <p:spPr>
          <a:xfrm>
            <a:off x="12598400" y="4038600"/>
            <a:ext cx="8001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Mitjà</a:t>
            </a:r>
            <a:endParaRPr lang="en-US" sz="1100"/>
          </a:p>
        </p:txBody>
      </p:sp>
      <p:sp>
        <p:nvSpPr>
          <p:cNvPr id="35" name="TextBox 35"/>
          <p:cNvSpPr txBox="1"/>
          <p:nvPr/>
        </p:nvSpPr>
        <p:spPr>
          <a:xfrm>
            <a:off x="13589000" y="4038600"/>
            <a:ext cx="16637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Alta</a:t>
            </a:r>
            <a:endParaRPr lang="en-US" sz="1100"/>
          </a:p>
        </p:txBody>
      </p:sp>
      <p:sp>
        <p:nvSpPr>
          <p:cNvPr id="36" name="TextBox 36"/>
          <p:cNvSpPr txBox="1"/>
          <p:nvPr/>
        </p:nvSpPr>
        <p:spPr>
          <a:xfrm>
            <a:off x="977900" y="4495800"/>
            <a:ext cx="60960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Long tail (cua llarga): 4+ paraules específiques</a:t>
            </a:r>
            <a:endParaRPr lang="en-US" sz="1100"/>
          </a:p>
        </p:txBody>
      </p:sp>
      <p:sp>
        <p:nvSpPr>
          <p:cNvPr id="37" name="TextBox 37"/>
          <p:cNvSpPr txBox="1"/>
          <p:nvPr/>
        </p:nvSpPr>
        <p:spPr>
          <a:xfrm>
            <a:off x="7277100" y="4495800"/>
            <a:ext cx="51308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pis 3 habitacions venda Navarcles barat</a:t>
            </a:r>
            <a:endParaRPr lang="en-US" sz="1100"/>
          </a:p>
        </p:txBody>
      </p:sp>
      <p:sp>
        <p:nvSpPr>
          <p:cNvPr id="38" name="TextBox 38"/>
          <p:cNvSpPr txBox="1"/>
          <p:nvPr/>
        </p:nvSpPr>
        <p:spPr>
          <a:xfrm>
            <a:off x="12598400" y="4495800"/>
            <a:ext cx="8001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Baix</a:t>
            </a:r>
            <a:endParaRPr lang="en-US" sz="1100"/>
          </a:p>
        </p:txBody>
      </p:sp>
      <p:sp>
        <p:nvSpPr>
          <p:cNvPr id="39" name="TextBox 39"/>
          <p:cNvSpPr txBox="1"/>
          <p:nvPr/>
        </p:nvSpPr>
        <p:spPr>
          <a:xfrm>
            <a:off x="13589000" y="4495800"/>
            <a:ext cx="16637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Baixa</a:t>
            </a:r>
            <a:endParaRPr lang="en-US" sz="1100"/>
          </a:p>
        </p:txBody>
      </p:sp>
      <p:sp>
        <p:nvSpPr>
          <p:cNvPr id="40" name="TextBox 40"/>
          <p:cNvSpPr txBox="1"/>
          <p:nvPr/>
        </p:nvSpPr>
        <p:spPr>
          <a:xfrm>
            <a:off x="876300" y="5727700"/>
            <a:ext cx="14490700" cy="6096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Combinant 3 eixos (Acció: venda/lloguer + Tipus: pisos/cases/locals/terrenys + Localitat: Manresa/Navarcles/Cardona...) podem generar centenars de landing pages SEO úniques.</a:t>
            </a:r>
            <a:endParaRPr lang="en-US" sz="1100"/>
          </a:p>
        </p:txBody>
      </p:sp>
      <p:sp>
        <p:nvSpPr>
          <p:cNvPr id="41" name="TextBox 41"/>
          <p:cNvSpPr txBox="1"/>
          <p:nvPr/>
        </p:nvSpPr>
        <p:spPr>
          <a:xfrm>
            <a:off x="876300" y="6578600"/>
            <a:ext cx="144907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34547E"/>
                </a:solidFill>
                <a:latin typeface="&quot;Yeseva One&quot;"/>
              </a:rPr>
              <a:t>Insight: La potencia de la matriu està en la combinació sistemàtica d'acció, tipus i localitat, la qual permet crear landings molt orientades i amb alta intenció de cerca.</a:t>
            </a:r>
            <a:endParaRPr lang="en-US" sz="1100"/>
          </a:p>
        </p:txBody>
      </p:sp>
      <p:sp>
        <p:nvSpPr>
          <p:cNvPr id="42" name="TextBox 42"/>
          <p:cNvSpPr txBox="1"/>
          <p:nvPr/>
        </p:nvSpPr>
        <p:spPr>
          <a:xfrm>
            <a:off x="8432800" y="7785100"/>
            <a:ext cx="69215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u="sng">
                <a:solidFill>
                  <a:srgbClr val="34547E"/>
                </a:solidFill>
                <a:latin typeface="&quot;Yeseva One&quot;"/>
              </a:rPr>
              <a:t>Accedeix al web</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9410700" y="2171700"/>
            <a:ext cx="5956300" cy="3898900"/>
          </a:xfrm>
          <a:prstGeom prst="rect">
            <a:avLst/>
          </a:prstGeom>
          <a:solidFill>
            <a:srgbClr val="000000">
              <a:alpha val="0"/>
            </a:srgbClr>
          </a:solidFill>
          <a:ln w="12700">
            <a:solidFill>
              <a:srgbClr val="34547E"/>
            </a:solidFill>
          </a:ln>
        </p:spPr>
      </p:sp>
      <p:sp>
        <p:nvSpPr>
          <p:cNvPr id="4" name="AutoShape 4"/>
          <p:cNvSpPr/>
          <p:nvPr/>
        </p:nvSpPr>
        <p:spPr>
          <a:xfrm>
            <a:off x="9423400" y="2184400"/>
            <a:ext cx="1993900" cy="774700"/>
          </a:xfrm>
          <a:prstGeom prst="rect">
            <a:avLst/>
          </a:prstGeom>
          <a:solidFill>
            <a:srgbClr val="CCE0F9"/>
          </a:solidFill>
          <a:ln w="12700">
            <a:solidFill>
              <a:srgbClr val="34547E"/>
            </a:solidFill>
          </a:ln>
        </p:spPr>
      </p:sp>
      <p:sp>
        <p:nvSpPr>
          <p:cNvPr id="5" name="AutoShape 5"/>
          <p:cNvSpPr/>
          <p:nvPr/>
        </p:nvSpPr>
        <p:spPr>
          <a:xfrm>
            <a:off x="11417300" y="2184400"/>
            <a:ext cx="2273300" cy="774700"/>
          </a:xfrm>
          <a:prstGeom prst="rect">
            <a:avLst/>
          </a:prstGeom>
          <a:solidFill>
            <a:srgbClr val="CCE0F9"/>
          </a:solidFill>
          <a:ln w="12700">
            <a:solidFill>
              <a:srgbClr val="34547E"/>
            </a:solidFill>
          </a:ln>
        </p:spPr>
      </p:sp>
      <p:sp>
        <p:nvSpPr>
          <p:cNvPr id="6" name="AutoShape 6"/>
          <p:cNvSpPr/>
          <p:nvPr/>
        </p:nvSpPr>
        <p:spPr>
          <a:xfrm>
            <a:off x="13690600" y="2184400"/>
            <a:ext cx="1651000" cy="774700"/>
          </a:xfrm>
          <a:prstGeom prst="rect">
            <a:avLst/>
          </a:prstGeom>
          <a:solidFill>
            <a:srgbClr val="CCE0F9"/>
          </a:solidFill>
          <a:ln w="12700">
            <a:solidFill>
              <a:srgbClr val="34547E"/>
            </a:solidFill>
          </a:ln>
        </p:spPr>
      </p:sp>
      <p:sp>
        <p:nvSpPr>
          <p:cNvPr id="7" name="AutoShape 7"/>
          <p:cNvSpPr/>
          <p:nvPr/>
        </p:nvSpPr>
        <p:spPr>
          <a:xfrm>
            <a:off x="9423400" y="2959100"/>
            <a:ext cx="1993900" cy="774700"/>
          </a:xfrm>
          <a:prstGeom prst="rect">
            <a:avLst/>
          </a:prstGeom>
          <a:solidFill>
            <a:srgbClr val="000000">
              <a:alpha val="0"/>
            </a:srgbClr>
          </a:solidFill>
          <a:ln w="12700">
            <a:solidFill>
              <a:srgbClr val="34547E"/>
            </a:solidFill>
          </a:ln>
        </p:spPr>
      </p:sp>
      <p:sp>
        <p:nvSpPr>
          <p:cNvPr id="8" name="AutoShape 8"/>
          <p:cNvSpPr/>
          <p:nvPr/>
        </p:nvSpPr>
        <p:spPr>
          <a:xfrm>
            <a:off x="11417300" y="2959100"/>
            <a:ext cx="2273300" cy="774700"/>
          </a:xfrm>
          <a:prstGeom prst="rect">
            <a:avLst/>
          </a:prstGeom>
          <a:solidFill>
            <a:srgbClr val="000000">
              <a:alpha val="0"/>
            </a:srgbClr>
          </a:solidFill>
          <a:ln w="12700">
            <a:solidFill>
              <a:srgbClr val="34547E"/>
            </a:solidFill>
          </a:ln>
        </p:spPr>
      </p:sp>
      <p:sp>
        <p:nvSpPr>
          <p:cNvPr id="9" name="AutoShape 9"/>
          <p:cNvSpPr/>
          <p:nvPr/>
        </p:nvSpPr>
        <p:spPr>
          <a:xfrm>
            <a:off x="13690600" y="2959100"/>
            <a:ext cx="1651000" cy="774700"/>
          </a:xfrm>
          <a:prstGeom prst="rect">
            <a:avLst/>
          </a:prstGeom>
          <a:solidFill>
            <a:srgbClr val="000000">
              <a:alpha val="0"/>
            </a:srgbClr>
          </a:solidFill>
          <a:ln w="12700">
            <a:solidFill>
              <a:srgbClr val="34547E"/>
            </a:solidFill>
          </a:ln>
        </p:spPr>
      </p:sp>
      <p:sp>
        <p:nvSpPr>
          <p:cNvPr id="10" name="AutoShape 10"/>
          <p:cNvSpPr/>
          <p:nvPr/>
        </p:nvSpPr>
        <p:spPr>
          <a:xfrm>
            <a:off x="9423400" y="3733800"/>
            <a:ext cx="1993900" cy="774700"/>
          </a:xfrm>
          <a:prstGeom prst="rect">
            <a:avLst/>
          </a:prstGeom>
          <a:solidFill>
            <a:srgbClr val="000000">
              <a:alpha val="0"/>
            </a:srgbClr>
          </a:solidFill>
          <a:ln w="12700">
            <a:solidFill>
              <a:srgbClr val="34547E"/>
            </a:solidFill>
          </a:ln>
        </p:spPr>
      </p:sp>
      <p:sp>
        <p:nvSpPr>
          <p:cNvPr id="11" name="AutoShape 11"/>
          <p:cNvSpPr/>
          <p:nvPr/>
        </p:nvSpPr>
        <p:spPr>
          <a:xfrm>
            <a:off x="11417300" y="3733800"/>
            <a:ext cx="2273300" cy="774700"/>
          </a:xfrm>
          <a:prstGeom prst="rect">
            <a:avLst/>
          </a:prstGeom>
          <a:solidFill>
            <a:srgbClr val="000000">
              <a:alpha val="0"/>
            </a:srgbClr>
          </a:solidFill>
          <a:ln w="12700">
            <a:solidFill>
              <a:srgbClr val="34547E"/>
            </a:solidFill>
          </a:ln>
        </p:spPr>
      </p:sp>
      <p:sp>
        <p:nvSpPr>
          <p:cNvPr id="12" name="AutoShape 12"/>
          <p:cNvSpPr/>
          <p:nvPr/>
        </p:nvSpPr>
        <p:spPr>
          <a:xfrm>
            <a:off x="13690600" y="3733800"/>
            <a:ext cx="1651000" cy="774700"/>
          </a:xfrm>
          <a:prstGeom prst="rect">
            <a:avLst/>
          </a:prstGeom>
          <a:solidFill>
            <a:srgbClr val="000000">
              <a:alpha val="0"/>
            </a:srgbClr>
          </a:solidFill>
          <a:ln w="12700">
            <a:solidFill>
              <a:srgbClr val="34547E"/>
            </a:solidFill>
          </a:ln>
        </p:spPr>
      </p:sp>
      <p:sp>
        <p:nvSpPr>
          <p:cNvPr id="13" name="AutoShape 13"/>
          <p:cNvSpPr/>
          <p:nvPr/>
        </p:nvSpPr>
        <p:spPr>
          <a:xfrm>
            <a:off x="9423400" y="4508500"/>
            <a:ext cx="1993900" cy="774700"/>
          </a:xfrm>
          <a:prstGeom prst="rect">
            <a:avLst/>
          </a:prstGeom>
          <a:solidFill>
            <a:srgbClr val="000000">
              <a:alpha val="0"/>
            </a:srgbClr>
          </a:solidFill>
          <a:ln w="12700">
            <a:solidFill>
              <a:srgbClr val="34547E"/>
            </a:solidFill>
          </a:ln>
        </p:spPr>
      </p:sp>
      <p:sp>
        <p:nvSpPr>
          <p:cNvPr id="14" name="AutoShape 14"/>
          <p:cNvSpPr/>
          <p:nvPr/>
        </p:nvSpPr>
        <p:spPr>
          <a:xfrm>
            <a:off x="11417300" y="4508500"/>
            <a:ext cx="2273300" cy="774700"/>
          </a:xfrm>
          <a:prstGeom prst="rect">
            <a:avLst/>
          </a:prstGeom>
          <a:solidFill>
            <a:srgbClr val="000000">
              <a:alpha val="0"/>
            </a:srgbClr>
          </a:solidFill>
          <a:ln w="12700">
            <a:solidFill>
              <a:srgbClr val="34547E"/>
            </a:solidFill>
          </a:ln>
        </p:spPr>
      </p:sp>
      <p:sp>
        <p:nvSpPr>
          <p:cNvPr id="15" name="AutoShape 15"/>
          <p:cNvSpPr/>
          <p:nvPr/>
        </p:nvSpPr>
        <p:spPr>
          <a:xfrm>
            <a:off x="13690600" y="4508500"/>
            <a:ext cx="1651000" cy="774700"/>
          </a:xfrm>
          <a:prstGeom prst="rect">
            <a:avLst/>
          </a:prstGeom>
          <a:solidFill>
            <a:srgbClr val="000000">
              <a:alpha val="0"/>
            </a:srgbClr>
          </a:solidFill>
          <a:ln w="12700">
            <a:solidFill>
              <a:srgbClr val="34547E"/>
            </a:solidFill>
          </a:ln>
        </p:spPr>
      </p:sp>
      <p:sp>
        <p:nvSpPr>
          <p:cNvPr id="16" name="AutoShape 16"/>
          <p:cNvSpPr/>
          <p:nvPr/>
        </p:nvSpPr>
        <p:spPr>
          <a:xfrm>
            <a:off x="9423400" y="5295900"/>
            <a:ext cx="1993900" cy="774700"/>
          </a:xfrm>
          <a:prstGeom prst="rect">
            <a:avLst/>
          </a:prstGeom>
          <a:solidFill>
            <a:srgbClr val="000000">
              <a:alpha val="0"/>
            </a:srgbClr>
          </a:solidFill>
          <a:ln w="12700">
            <a:solidFill>
              <a:srgbClr val="34547E"/>
            </a:solidFill>
          </a:ln>
        </p:spPr>
      </p:sp>
      <p:sp>
        <p:nvSpPr>
          <p:cNvPr id="17" name="AutoShape 17"/>
          <p:cNvSpPr/>
          <p:nvPr/>
        </p:nvSpPr>
        <p:spPr>
          <a:xfrm>
            <a:off x="11417300" y="5295900"/>
            <a:ext cx="2273300" cy="774700"/>
          </a:xfrm>
          <a:prstGeom prst="rect">
            <a:avLst/>
          </a:prstGeom>
          <a:solidFill>
            <a:srgbClr val="000000">
              <a:alpha val="0"/>
            </a:srgbClr>
          </a:solidFill>
          <a:ln w="12700">
            <a:solidFill>
              <a:srgbClr val="34547E"/>
            </a:solidFill>
          </a:ln>
        </p:spPr>
      </p:sp>
      <p:sp>
        <p:nvSpPr>
          <p:cNvPr id="18" name="AutoShape 18"/>
          <p:cNvSpPr/>
          <p:nvPr/>
        </p:nvSpPr>
        <p:spPr>
          <a:xfrm>
            <a:off x="13690600" y="5295900"/>
            <a:ext cx="1651000" cy="774700"/>
          </a:xfrm>
          <a:prstGeom prst="rect">
            <a:avLst/>
          </a:prstGeom>
          <a:solidFill>
            <a:srgbClr val="000000">
              <a:alpha val="0"/>
            </a:srgbClr>
          </a:solidFill>
          <a:ln w="12700">
            <a:solidFill>
              <a:srgbClr val="34547E"/>
            </a:solidFill>
          </a:ln>
        </p:spPr>
      </p:sp>
      <p:sp>
        <p:nvSpPr>
          <p:cNvPr id="19" name="TextBox 19"/>
          <p:cNvSpPr txBox="1"/>
          <p:nvPr/>
        </p:nvSpPr>
        <p:spPr>
          <a:xfrm>
            <a:off x="876300" y="571500"/>
            <a:ext cx="14490700" cy="495300"/>
          </a:xfrm>
          <a:prstGeom prst="rect">
            <a:avLst/>
          </a:prstGeom>
          <a:solidFill>
            <a:srgbClr val="000000">
              <a:alpha val="0"/>
            </a:srgbClr>
          </a:solidFill>
        </p:spPr>
        <p:txBody>
          <a:bodyPr lIns="0" tIns="0" rIns="0" bIns="0" rtlCol="0" anchor="ctr"/>
          <a:lstStyle/>
          <a:p>
            <a:pPr indent="0" algn="l">
              <a:lnSpc>
                <a:spcPct val="120000"/>
              </a:lnSpc>
              <a:defRPr/>
            </a:pPr>
            <a:r>
              <a:rPr lang="en-US" sz="3200" b="1">
                <a:solidFill>
                  <a:srgbClr val="34547E"/>
                </a:solidFill>
                <a:latin typeface="&quot;Yeseva One&quot;"/>
              </a:rPr>
              <a:t>Eines i Intenció de Cerca</a:t>
            </a:r>
            <a:endParaRPr lang="en-US" sz="1100"/>
          </a:p>
        </p:txBody>
      </p:sp>
      <p:sp>
        <p:nvSpPr>
          <p:cNvPr id="20" name="TextBox 20"/>
          <p:cNvSpPr txBox="1"/>
          <p:nvPr/>
        </p:nvSpPr>
        <p:spPr>
          <a:xfrm>
            <a:off x="876300" y="1562100"/>
            <a:ext cx="36322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4547E"/>
                </a:solidFill>
                <a:latin typeface="&quot;Yeseva One&quot;"/>
              </a:rPr>
              <a:t>Eines Gratuïtes</a:t>
            </a:r>
            <a:endParaRPr lang="en-US" sz="1100"/>
          </a:p>
        </p:txBody>
      </p:sp>
      <p:sp>
        <p:nvSpPr>
          <p:cNvPr id="21" name="TextBox 21"/>
          <p:cNvSpPr txBox="1"/>
          <p:nvPr/>
        </p:nvSpPr>
        <p:spPr>
          <a:xfrm>
            <a:off x="5143500" y="1562100"/>
            <a:ext cx="36322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4547E"/>
                </a:solidFill>
                <a:latin typeface="&quot;Yeseva One&quot;"/>
              </a:rPr>
              <a:t>Eines de Pagament</a:t>
            </a:r>
            <a:endParaRPr lang="en-US" sz="1100"/>
          </a:p>
        </p:txBody>
      </p:sp>
      <p:sp>
        <p:nvSpPr>
          <p:cNvPr id="22" name="TextBox 22"/>
          <p:cNvSpPr txBox="1"/>
          <p:nvPr/>
        </p:nvSpPr>
        <p:spPr>
          <a:xfrm>
            <a:off x="9410700" y="1562100"/>
            <a:ext cx="59563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4547E"/>
                </a:solidFill>
                <a:latin typeface="&quot;Yeseva One&quot;"/>
              </a:rPr>
              <a:t>Intenció de Cerca</a:t>
            </a:r>
            <a:endParaRPr lang="en-US" sz="1100"/>
          </a:p>
        </p:txBody>
      </p:sp>
      <p:sp>
        <p:nvSpPr>
          <p:cNvPr id="23" name="TextBox 23"/>
          <p:cNvSpPr txBox="1"/>
          <p:nvPr/>
        </p:nvSpPr>
        <p:spPr>
          <a:xfrm>
            <a:off x="876300" y="2171700"/>
            <a:ext cx="3632200" cy="42164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34547E"/>
                </a:solidFill>
                <a:latin typeface="&quot;Yeseva One&quot;"/>
              </a:rPr>
              <a:t>Google Keyword Planner (volums de cerca oficial), Google Search Console (cerques reals), Google Trends (popularitat termes), Ubersuggest (Neil Patel - keywords gratuït), AnswerThePublic (preguntes usuaris), Also Asked (preguntes relacionades)</a:t>
            </a:r>
            <a:endParaRPr lang="en-US" sz="1100"/>
          </a:p>
        </p:txBody>
      </p:sp>
      <p:sp>
        <p:nvSpPr>
          <p:cNvPr id="24" name="TextBox 24"/>
          <p:cNvSpPr txBox="1"/>
          <p:nvPr/>
        </p:nvSpPr>
        <p:spPr>
          <a:xfrm>
            <a:off x="5143500" y="2171700"/>
            <a:ext cx="3632200" cy="35179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34547E"/>
                </a:solidFill>
                <a:latin typeface="&quot;Yeseva One&quot;"/>
              </a:rPr>
              <a:t>Ahrefs Webmaster Tools (backlinks i keywords), Semrush (trial 7 dies - investigació competitiva), Moz (10 cerques/mes gratuïtes - autoritat domini), Screaming Frog (gratuït 500 URLs - auditoria tècnica)</a:t>
            </a:r>
            <a:endParaRPr lang="en-US" sz="1100"/>
          </a:p>
        </p:txBody>
      </p:sp>
      <p:sp>
        <p:nvSpPr>
          <p:cNvPr id="25" name="TextBox 25"/>
          <p:cNvSpPr txBox="1"/>
          <p:nvPr/>
        </p:nvSpPr>
        <p:spPr>
          <a:xfrm>
            <a:off x="9512300" y="2260600"/>
            <a:ext cx="18161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Tipus</a:t>
            </a:r>
            <a:endParaRPr lang="en-US" sz="1100"/>
          </a:p>
        </p:txBody>
      </p:sp>
      <p:sp>
        <p:nvSpPr>
          <p:cNvPr id="26" name="TextBox 26"/>
          <p:cNvSpPr txBox="1"/>
          <p:nvPr/>
        </p:nvSpPr>
        <p:spPr>
          <a:xfrm>
            <a:off x="11506200" y="2260600"/>
            <a:ext cx="20828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Exemple de cerca</a:t>
            </a:r>
            <a:endParaRPr lang="en-US" sz="1100"/>
          </a:p>
        </p:txBody>
      </p:sp>
      <p:sp>
        <p:nvSpPr>
          <p:cNvPr id="27" name="TextBox 27"/>
          <p:cNvSpPr txBox="1"/>
          <p:nvPr/>
        </p:nvSpPr>
        <p:spPr>
          <a:xfrm>
            <a:off x="13792200" y="2260600"/>
            <a:ext cx="14605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Format recomanat</a:t>
            </a:r>
            <a:endParaRPr lang="en-US" sz="1100"/>
          </a:p>
        </p:txBody>
      </p:sp>
      <p:sp>
        <p:nvSpPr>
          <p:cNvPr id="28" name="TextBox 28"/>
          <p:cNvSpPr txBox="1"/>
          <p:nvPr/>
        </p:nvSpPr>
        <p:spPr>
          <a:xfrm>
            <a:off x="9512300" y="3035300"/>
            <a:ext cx="18161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Informacional</a:t>
            </a:r>
            <a:endParaRPr lang="en-US" sz="1100"/>
          </a:p>
        </p:txBody>
      </p:sp>
      <p:sp>
        <p:nvSpPr>
          <p:cNvPr id="29" name="TextBox 29"/>
          <p:cNvSpPr txBox="1"/>
          <p:nvPr/>
        </p:nvSpPr>
        <p:spPr>
          <a:xfrm>
            <a:off x="11506200" y="3035300"/>
            <a:ext cx="20828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com comprar pis Manresa</a:t>
            </a:r>
            <a:endParaRPr lang="en-US" sz="1100"/>
          </a:p>
        </p:txBody>
      </p:sp>
      <p:sp>
        <p:nvSpPr>
          <p:cNvPr id="30" name="TextBox 30"/>
          <p:cNvSpPr txBox="1"/>
          <p:nvPr/>
        </p:nvSpPr>
        <p:spPr>
          <a:xfrm>
            <a:off x="13792200" y="3035300"/>
            <a:ext cx="14605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Article blog/guia</a:t>
            </a:r>
            <a:endParaRPr lang="en-US" sz="1100"/>
          </a:p>
        </p:txBody>
      </p:sp>
      <p:sp>
        <p:nvSpPr>
          <p:cNvPr id="31" name="TextBox 31"/>
          <p:cNvSpPr txBox="1"/>
          <p:nvPr/>
        </p:nvSpPr>
        <p:spPr>
          <a:xfrm>
            <a:off x="9512300" y="3810000"/>
            <a:ext cx="18161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Navegacional</a:t>
            </a:r>
            <a:endParaRPr lang="en-US" sz="1100"/>
          </a:p>
        </p:txBody>
      </p:sp>
      <p:sp>
        <p:nvSpPr>
          <p:cNvPr id="32" name="TextBox 32"/>
          <p:cNvSpPr txBox="1"/>
          <p:nvPr/>
        </p:nvSpPr>
        <p:spPr>
          <a:xfrm>
            <a:off x="11506200" y="3810000"/>
            <a:ext cx="20828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pisosenmanresa</a:t>
            </a:r>
            <a:endParaRPr lang="en-US" sz="1100"/>
          </a:p>
        </p:txBody>
      </p:sp>
      <p:sp>
        <p:nvSpPr>
          <p:cNvPr id="33" name="TextBox 33"/>
          <p:cNvSpPr txBox="1"/>
          <p:nvPr/>
        </p:nvSpPr>
        <p:spPr>
          <a:xfrm>
            <a:off x="13792200" y="3810000"/>
            <a:ext cx="14605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Pàgina principal</a:t>
            </a:r>
            <a:endParaRPr lang="en-US" sz="1100"/>
          </a:p>
        </p:txBody>
      </p:sp>
      <p:sp>
        <p:nvSpPr>
          <p:cNvPr id="34" name="TextBox 34"/>
          <p:cNvSpPr txBox="1"/>
          <p:nvPr/>
        </p:nvSpPr>
        <p:spPr>
          <a:xfrm>
            <a:off x="9512300" y="4584700"/>
            <a:ext cx="1816100" cy="3048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Transaccional</a:t>
            </a:r>
            <a:endParaRPr lang="en-US" sz="1100"/>
          </a:p>
        </p:txBody>
      </p:sp>
      <p:sp>
        <p:nvSpPr>
          <p:cNvPr id="35" name="TextBox 35"/>
          <p:cNvSpPr txBox="1"/>
          <p:nvPr/>
        </p:nvSpPr>
        <p:spPr>
          <a:xfrm>
            <a:off x="11506200" y="4584700"/>
            <a:ext cx="20828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pis 3 hab venda Manresa</a:t>
            </a:r>
            <a:endParaRPr lang="en-US" sz="1100"/>
          </a:p>
        </p:txBody>
      </p:sp>
      <p:sp>
        <p:nvSpPr>
          <p:cNvPr id="36" name="TextBox 36"/>
          <p:cNvSpPr txBox="1"/>
          <p:nvPr/>
        </p:nvSpPr>
        <p:spPr>
          <a:xfrm>
            <a:off x="13792200" y="4584700"/>
            <a:ext cx="14605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Fitxa producte</a:t>
            </a:r>
            <a:endParaRPr lang="en-US" sz="1100"/>
          </a:p>
        </p:txBody>
      </p:sp>
      <p:sp>
        <p:nvSpPr>
          <p:cNvPr id="37" name="TextBox 37"/>
          <p:cNvSpPr txBox="1"/>
          <p:nvPr/>
        </p:nvSpPr>
        <p:spPr>
          <a:xfrm>
            <a:off x="9512300" y="5359400"/>
            <a:ext cx="18161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Investigació comercial</a:t>
            </a:r>
            <a:endParaRPr lang="en-US" sz="1100"/>
          </a:p>
        </p:txBody>
      </p:sp>
      <p:sp>
        <p:nvSpPr>
          <p:cNvPr id="38" name="TextBox 38"/>
          <p:cNvSpPr txBox="1"/>
          <p:nvPr/>
        </p:nvSpPr>
        <p:spPr>
          <a:xfrm>
            <a:off x="11506200" y="5359400"/>
            <a:ext cx="20828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millors zones Manresa</a:t>
            </a:r>
            <a:endParaRPr lang="en-US" sz="1100"/>
          </a:p>
        </p:txBody>
      </p:sp>
      <p:sp>
        <p:nvSpPr>
          <p:cNvPr id="39" name="TextBox 39"/>
          <p:cNvSpPr txBox="1"/>
          <p:nvPr/>
        </p:nvSpPr>
        <p:spPr>
          <a:xfrm>
            <a:off x="13792200" y="5359400"/>
            <a:ext cx="14605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Article comparatiu</a:t>
            </a:r>
            <a:endParaRPr lang="en-US" sz="1100"/>
          </a:p>
        </p:txBody>
      </p:sp>
      <p:sp>
        <p:nvSpPr>
          <p:cNvPr id="40" name="TextBox 40"/>
          <p:cNvSpPr txBox="1"/>
          <p:nvPr/>
        </p:nvSpPr>
        <p:spPr>
          <a:xfrm>
            <a:off x="876300" y="6883400"/>
            <a:ext cx="14490700" cy="9271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Aquestes eines i la comprensió de la intenció de cerca són essencials per definir l'estratègia de continguts i optimitzar les pàgines segons el mètode de cerca dels usuaris. Utilitzeu eines gratuïtes per detectar volums i tendències i eines de pagament per anàlisis competitives i auditoria tècnica més profunda.</a:t>
            </a:r>
            <a:endParaRPr lang="en-US" sz="1100"/>
          </a:p>
        </p:txBody>
      </p:sp>
      <p:sp>
        <p:nvSpPr>
          <p:cNvPr id="41" name="TextBox 41"/>
          <p:cNvSpPr txBox="1"/>
          <p:nvPr/>
        </p:nvSpPr>
        <p:spPr>
          <a:xfrm>
            <a:off x="876300" y="8051800"/>
            <a:ext cx="14490700" cy="4953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FFFFFF"/>
                </a:solidFill>
                <a:latin typeface="&quot;Yeseva One&quot;"/>
              </a:rPr>
              <a:t>Accedeix al web</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TextBox 3"/>
          <p:cNvSpPr txBox="1"/>
          <p:nvPr/>
        </p:nvSpPr>
        <p:spPr>
          <a:xfrm>
            <a:off x="876300" y="508000"/>
            <a:ext cx="14490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34547E"/>
                </a:solidFill>
                <a:latin typeface="&quot;Yeseva One&quot;"/>
              </a:rPr>
              <a:t>4. SEO On-Page: Optimització Interna de Pàgines</a:t>
            </a:r>
            <a:endParaRPr lang="en-US" sz="1100"/>
          </a:p>
        </p:txBody>
      </p:sp>
      <p:sp>
        <p:nvSpPr>
          <p:cNvPr id="4" name="TextBox 4"/>
          <p:cNvSpPr txBox="1"/>
          <p:nvPr/>
        </p:nvSpPr>
        <p:spPr>
          <a:xfrm>
            <a:off x="876300" y="2171700"/>
            <a:ext cx="6921500" cy="11938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34547E"/>
                </a:solidFill>
                <a:latin typeface="&quot;Yeseva One&quot;"/>
              </a:rPr>
              <a:t>Title Tag: Regles d'Or</a:t>
            </a:r>
            <a:endParaRPr lang="en-US" sz="1100"/>
          </a:p>
        </p:txBody>
      </p:sp>
      <p:sp>
        <p:nvSpPr>
          <p:cNvPr id="5" name="TextBox 5"/>
          <p:cNvSpPr txBox="1"/>
          <p:nvPr/>
        </p:nvSpPr>
        <p:spPr>
          <a:xfrm>
            <a:off x="876300" y="6388100"/>
            <a:ext cx="6921500" cy="838200"/>
          </a:xfrm>
          <a:prstGeom prst="rect">
            <a:avLst/>
          </a:prstGeom>
          <a:solidFill>
            <a:srgbClr val="000000">
              <a:alpha val="0"/>
            </a:srgbClr>
          </a:solidFill>
        </p:spPr>
        <p:txBody>
          <a:bodyPr lIns="0" tIns="0" rIns="0" bIns="0" rtlCol="0" anchor="ctr"/>
          <a:lstStyle/>
          <a:p>
            <a:pPr indent="0" algn="l">
              <a:lnSpc>
                <a:spcPct val="120000"/>
              </a:lnSpc>
              <a:defRPr/>
            </a:pPr>
            <a:r>
              <a:rPr lang="en-US" sz="1800" b="1">
                <a:solidFill>
                  <a:srgbClr val="3A5E8E"/>
                </a:solidFill>
                <a:latin typeface="&quot;Yeseva One&quot;"/>
              </a:rPr>
              <a:t>Exemple: Pisos en Venda a Manresa | Ofertes Actualitzades - PisosEnManresa (59 car.)</a:t>
            </a:r>
            <a:endParaRPr lang="en-US" sz="1100"/>
          </a:p>
        </p:txBody>
      </p:sp>
      <p:sp>
        <p:nvSpPr>
          <p:cNvPr id="6" name="TextBox 6"/>
          <p:cNvSpPr txBox="1"/>
          <p:nvPr/>
        </p:nvSpPr>
        <p:spPr>
          <a:xfrm>
            <a:off x="8432800" y="2171700"/>
            <a:ext cx="69215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34547E"/>
                </a:solidFill>
                <a:latin typeface="&quot;Yeseva One&quot;"/>
              </a:rPr>
              <a:t>Meta Description</a:t>
            </a:r>
            <a:endParaRPr lang="en-US" sz="1100"/>
          </a:p>
        </p:txBody>
      </p:sp>
      <p:sp>
        <p:nvSpPr>
          <p:cNvPr id="7" name="TextBox 7"/>
          <p:cNvSpPr txBox="1"/>
          <p:nvPr/>
        </p:nvSpPr>
        <p:spPr>
          <a:xfrm>
            <a:off x="8432800" y="5067300"/>
            <a:ext cx="6921500" cy="1397000"/>
          </a:xfrm>
          <a:prstGeom prst="rect">
            <a:avLst/>
          </a:prstGeom>
          <a:solidFill>
            <a:srgbClr val="000000">
              <a:alpha val="0"/>
            </a:srgbClr>
          </a:solidFill>
        </p:spPr>
        <p:txBody>
          <a:bodyPr lIns="0" tIns="0" rIns="0" bIns="0" rtlCol="0" anchor="ctr"/>
          <a:lstStyle/>
          <a:p>
            <a:pPr indent="0" algn="l">
              <a:lnSpc>
                <a:spcPct val="120000"/>
              </a:lnSpc>
              <a:defRPr/>
            </a:pPr>
            <a:r>
              <a:rPr lang="en-US" sz="1800" b="1">
                <a:solidFill>
                  <a:srgbClr val="3A5E8E"/>
                </a:solidFill>
                <a:latin typeface="&quot;Yeseva One&quot;"/>
              </a:rPr>
              <a:t>Exemple: Troba pisos en venda a Manresa actualitzats diàriament. Des de 65.000€. Filtres per barri, preu i superfície. Més de 50 propietats disponibles. Consulta ara! (158 car.)</a:t>
            </a:r>
            <a:endParaRPr lang="en-US" sz="1100"/>
          </a:p>
        </p:txBody>
      </p:sp>
      <p:sp>
        <p:nvSpPr>
          <p:cNvPr id="8" name="TextBox 8"/>
          <p:cNvSpPr txBox="1"/>
          <p:nvPr/>
        </p:nvSpPr>
        <p:spPr>
          <a:xfrm>
            <a:off x="876300" y="1168400"/>
            <a:ext cx="144907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El SEO On-Page fa referència a totes les optimitzacions que fem dins de les nostres pàgines web per millorar el posicionament. És l'àrea on tenim més control directe.</a:t>
            </a:r>
            <a:endParaRPr lang="en-US" sz="1100"/>
          </a:p>
        </p:txBody>
      </p:sp>
      <p:sp>
        <p:nvSpPr>
          <p:cNvPr id="9" name="TextBox 9"/>
          <p:cNvSpPr txBox="1"/>
          <p:nvPr/>
        </p:nvSpPr>
        <p:spPr>
          <a:xfrm>
            <a:off x="1130300" y="3606800"/>
            <a:ext cx="66675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Longitud ideal: 50-60 caràcters (Google talla els que en tenen més)</a:t>
            </a:r>
            <a:endParaRPr lang="en-US" sz="1100"/>
          </a:p>
        </p:txBody>
      </p:sp>
      <p:sp>
        <p:nvSpPr>
          <p:cNvPr id="10" name="TextBox 10"/>
          <p:cNvSpPr txBox="1"/>
          <p:nvPr/>
        </p:nvSpPr>
        <p:spPr>
          <a:xfrm>
            <a:off x="1130300" y="4318000"/>
            <a:ext cx="66675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Paraula clau: Incloure la keyword principal al principi</a:t>
            </a:r>
            <a:endParaRPr lang="en-US" sz="1100"/>
          </a:p>
        </p:txBody>
      </p:sp>
      <p:sp>
        <p:nvSpPr>
          <p:cNvPr id="11" name="TextBox 11"/>
          <p:cNvSpPr txBox="1"/>
          <p:nvPr/>
        </p:nvSpPr>
        <p:spPr>
          <a:xfrm>
            <a:off x="1130300" y="5029200"/>
            <a:ext cx="66675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Marca: Afegir el nom del portal al final</a:t>
            </a:r>
            <a:endParaRPr lang="en-US" sz="1100"/>
          </a:p>
        </p:txBody>
      </p:sp>
      <p:sp>
        <p:nvSpPr>
          <p:cNvPr id="12" name="TextBox 12"/>
          <p:cNvSpPr txBox="1"/>
          <p:nvPr/>
        </p:nvSpPr>
        <p:spPr>
          <a:xfrm>
            <a:off x="1130300" y="5461000"/>
            <a:ext cx="66675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Únic: Cada pàgina ha de tenir un títol diferent</a:t>
            </a:r>
            <a:endParaRPr lang="en-US" sz="1100"/>
          </a:p>
        </p:txBody>
      </p:sp>
      <p:sp>
        <p:nvSpPr>
          <p:cNvPr id="13" name="TextBox 13"/>
          <p:cNvSpPr txBox="1"/>
          <p:nvPr/>
        </p:nvSpPr>
        <p:spPr>
          <a:xfrm>
            <a:off x="1130300" y="5892800"/>
            <a:ext cx="66675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Atractiu: Ha de generar interès per clicar</a:t>
            </a:r>
            <a:endParaRPr lang="en-US" sz="1100"/>
          </a:p>
        </p:txBody>
      </p:sp>
      <p:sp>
        <p:nvSpPr>
          <p:cNvPr id="14" name="TextBox 14"/>
          <p:cNvSpPr txBox="1"/>
          <p:nvPr/>
        </p:nvSpPr>
        <p:spPr>
          <a:xfrm>
            <a:off x="8686800" y="2997200"/>
            <a:ext cx="66675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Longitud ideal: 150-160 caràcters</a:t>
            </a:r>
            <a:endParaRPr lang="en-US" sz="1100"/>
          </a:p>
        </p:txBody>
      </p:sp>
      <p:sp>
        <p:nvSpPr>
          <p:cNvPr id="15" name="TextBox 15"/>
          <p:cNvSpPr txBox="1"/>
          <p:nvPr/>
        </p:nvSpPr>
        <p:spPr>
          <a:xfrm>
            <a:off x="8686800" y="3429000"/>
            <a:ext cx="66675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Contingut: Resum atractiu amb keyword, preu/dades i CTA</a:t>
            </a:r>
            <a:endParaRPr lang="en-US" sz="1100"/>
          </a:p>
        </p:txBody>
      </p:sp>
      <p:sp>
        <p:nvSpPr>
          <p:cNvPr id="16" name="TextBox 16"/>
          <p:cNvSpPr txBox="1"/>
          <p:nvPr/>
        </p:nvSpPr>
        <p:spPr>
          <a:xfrm>
            <a:off x="8686800" y="4140200"/>
            <a:ext cx="66675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Únic: Cada pàgina diferent</a:t>
            </a:r>
            <a:endParaRPr lang="en-US" sz="1100"/>
          </a:p>
        </p:txBody>
      </p:sp>
      <p:sp>
        <p:nvSpPr>
          <p:cNvPr id="17" name="TextBox 17"/>
          <p:cNvSpPr txBox="1"/>
          <p:nvPr/>
        </p:nvSpPr>
        <p:spPr>
          <a:xfrm>
            <a:off x="8686800" y="4572000"/>
            <a:ext cx="66675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CTA: Incloure 'Consulta', 'Troba', 'Descobreix'</a:t>
            </a:r>
            <a:endParaRPr lang="en-US" sz="1100"/>
          </a:p>
        </p:txBody>
      </p:sp>
      <p:sp>
        <p:nvSpPr>
          <p:cNvPr id="18" name="TextBox 18"/>
          <p:cNvSpPr txBox="1"/>
          <p:nvPr/>
        </p:nvSpPr>
        <p:spPr>
          <a:xfrm>
            <a:off x="8432800" y="7899400"/>
            <a:ext cx="69215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Accedeix al web</a:t>
            </a:r>
            <a:endParaRPr lang="en-US" sz="1100"/>
          </a:p>
        </p:txBody>
      </p:sp>
      <p:sp>
        <p:nvSpPr>
          <p:cNvPr id="19" name="TextBox 19"/>
          <p:cNvSpPr txBox="1"/>
          <p:nvPr/>
        </p:nvSpPr>
        <p:spPr>
          <a:xfrm>
            <a:off x="749300" y="36449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20" name="TextBox 20"/>
          <p:cNvSpPr txBox="1"/>
          <p:nvPr/>
        </p:nvSpPr>
        <p:spPr>
          <a:xfrm>
            <a:off x="749300" y="43561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21" name="TextBox 21"/>
          <p:cNvSpPr txBox="1"/>
          <p:nvPr/>
        </p:nvSpPr>
        <p:spPr>
          <a:xfrm>
            <a:off x="749300" y="50673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22" name="TextBox 22"/>
          <p:cNvSpPr txBox="1"/>
          <p:nvPr/>
        </p:nvSpPr>
        <p:spPr>
          <a:xfrm>
            <a:off x="749300" y="55118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23" name="TextBox 23"/>
          <p:cNvSpPr txBox="1"/>
          <p:nvPr/>
        </p:nvSpPr>
        <p:spPr>
          <a:xfrm>
            <a:off x="749300" y="59436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24" name="TextBox 24"/>
          <p:cNvSpPr txBox="1"/>
          <p:nvPr/>
        </p:nvSpPr>
        <p:spPr>
          <a:xfrm>
            <a:off x="8305800" y="30480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25" name="TextBox 25"/>
          <p:cNvSpPr txBox="1"/>
          <p:nvPr/>
        </p:nvSpPr>
        <p:spPr>
          <a:xfrm>
            <a:off x="8305800" y="34798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26" name="TextBox 26"/>
          <p:cNvSpPr txBox="1"/>
          <p:nvPr/>
        </p:nvSpPr>
        <p:spPr>
          <a:xfrm>
            <a:off x="8305800" y="41910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27" name="TextBox 27"/>
          <p:cNvSpPr txBox="1"/>
          <p:nvPr/>
        </p:nvSpPr>
        <p:spPr>
          <a:xfrm>
            <a:off x="8305800" y="46228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1752600"/>
            <a:ext cx="14490700" cy="1778000"/>
          </a:xfrm>
          <a:prstGeom prst="rect">
            <a:avLst/>
          </a:prstGeom>
          <a:solidFill>
            <a:srgbClr val="000000">
              <a:alpha val="0"/>
            </a:srgbClr>
          </a:solidFill>
          <a:ln w="12700">
            <a:solidFill>
              <a:srgbClr val="34547E"/>
            </a:solidFill>
          </a:ln>
        </p:spPr>
      </p:sp>
      <p:sp>
        <p:nvSpPr>
          <p:cNvPr id="4" name="AutoShape 4"/>
          <p:cNvSpPr/>
          <p:nvPr/>
        </p:nvSpPr>
        <p:spPr>
          <a:xfrm>
            <a:off x="889000" y="1765300"/>
            <a:ext cx="1346200" cy="393700"/>
          </a:xfrm>
          <a:prstGeom prst="rect">
            <a:avLst/>
          </a:prstGeom>
          <a:solidFill>
            <a:srgbClr val="CCE0F9"/>
          </a:solidFill>
          <a:ln w="12700">
            <a:solidFill>
              <a:srgbClr val="34547E"/>
            </a:solidFill>
          </a:ln>
        </p:spPr>
      </p:sp>
      <p:sp>
        <p:nvSpPr>
          <p:cNvPr id="5" name="AutoShape 5"/>
          <p:cNvSpPr/>
          <p:nvPr/>
        </p:nvSpPr>
        <p:spPr>
          <a:xfrm>
            <a:off x="2247900" y="1765300"/>
            <a:ext cx="4737100" cy="393700"/>
          </a:xfrm>
          <a:prstGeom prst="rect">
            <a:avLst/>
          </a:prstGeom>
          <a:solidFill>
            <a:srgbClr val="CCE0F9"/>
          </a:solidFill>
          <a:ln w="12700">
            <a:solidFill>
              <a:srgbClr val="34547E"/>
            </a:solidFill>
          </a:ln>
        </p:spPr>
      </p:sp>
      <p:sp>
        <p:nvSpPr>
          <p:cNvPr id="6" name="AutoShape 6"/>
          <p:cNvSpPr/>
          <p:nvPr/>
        </p:nvSpPr>
        <p:spPr>
          <a:xfrm>
            <a:off x="6985000" y="1765300"/>
            <a:ext cx="4775200" cy="393700"/>
          </a:xfrm>
          <a:prstGeom prst="rect">
            <a:avLst/>
          </a:prstGeom>
          <a:solidFill>
            <a:srgbClr val="CCE0F9"/>
          </a:solidFill>
          <a:ln w="12700">
            <a:solidFill>
              <a:srgbClr val="34547E"/>
            </a:solidFill>
          </a:ln>
        </p:spPr>
      </p:sp>
      <p:sp>
        <p:nvSpPr>
          <p:cNvPr id="7" name="AutoShape 7"/>
          <p:cNvSpPr/>
          <p:nvPr/>
        </p:nvSpPr>
        <p:spPr>
          <a:xfrm>
            <a:off x="11772900" y="1765300"/>
            <a:ext cx="3581400" cy="393700"/>
          </a:xfrm>
          <a:prstGeom prst="rect">
            <a:avLst/>
          </a:prstGeom>
          <a:solidFill>
            <a:srgbClr val="CCE0F9"/>
          </a:solidFill>
          <a:ln w="12700">
            <a:solidFill>
              <a:srgbClr val="34547E"/>
            </a:solidFill>
          </a:ln>
        </p:spPr>
      </p:sp>
      <p:sp>
        <p:nvSpPr>
          <p:cNvPr id="8" name="AutoShape 8"/>
          <p:cNvSpPr/>
          <p:nvPr/>
        </p:nvSpPr>
        <p:spPr>
          <a:xfrm>
            <a:off x="889000" y="2171700"/>
            <a:ext cx="1346200" cy="673100"/>
          </a:xfrm>
          <a:prstGeom prst="rect">
            <a:avLst/>
          </a:prstGeom>
          <a:solidFill>
            <a:srgbClr val="000000">
              <a:alpha val="0"/>
            </a:srgbClr>
          </a:solidFill>
          <a:ln w="12700">
            <a:solidFill>
              <a:srgbClr val="34547E"/>
            </a:solidFill>
          </a:ln>
        </p:spPr>
      </p:sp>
      <p:sp>
        <p:nvSpPr>
          <p:cNvPr id="9" name="AutoShape 9"/>
          <p:cNvSpPr/>
          <p:nvPr/>
        </p:nvSpPr>
        <p:spPr>
          <a:xfrm>
            <a:off x="2247900" y="2171700"/>
            <a:ext cx="4737100" cy="673100"/>
          </a:xfrm>
          <a:prstGeom prst="rect">
            <a:avLst/>
          </a:prstGeom>
          <a:solidFill>
            <a:srgbClr val="000000">
              <a:alpha val="0"/>
            </a:srgbClr>
          </a:solidFill>
          <a:ln w="12700">
            <a:solidFill>
              <a:srgbClr val="34547E"/>
            </a:solidFill>
          </a:ln>
        </p:spPr>
      </p:sp>
      <p:sp>
        <p:nvSpPr>
          <p:cNvPr id="10" name="AutoShape 10"/>
          <p:cNvSpPr/>
          <p:nvPr/>
        </p:nvSpPr>
        <p:spPr>
          <a:xfrm>
            <a:off x="6985000" y="2171700"/>
            <a:ext cx="4775200" cy="673100"/>
          </a:xfrm>
          <a:prstGeom prst="rect">
            <a:avLst/>
          </a:prstGeom>
          <a:solidFill>
            <a:srgbClr val="000000">
              <a:alpha val="0"/>
            </a:srgbClr>
          </a:solidFill>
          <a:ln w="12700">
            <a:solidFill>
              <a:srgbClr val="34547E"/>
            </a:solidFill>
          </a:ln>
        </p:spPr>
      </p:sp>
      <p:sp>
        <p:nvSpPr>
          <p:cNvPr id="11" name="AutoShape 11"/>
          <p:cNvSpPr/>
          <p:nvPr/>
        </p:nvSpPr>
        <p:spPr>
          <a:xfrm>
            <a:off x="11772900" y="2171700"/>
            <a:ext cx="3581400" cy="673100"/>
          </a:xfrm>
          <a:prstGeom prst="rect">
            <a:avLst/>
          </a:prstGeom>
          <a:solidFill>
            <a:srgbClr val="000000">
              <a:alpha val="0"/>
            </a:srgbClr>
          </a:solidFill>
          <a:ln w="12700">
            <a:solidFill>
              <a:srgbClr val="34547E"/>
            </a:solidFill>
          </a:ln>
        </p:spPr>
      </p:sp>
      <p:sp>
        <p:nvSpPr>
          <p:cNvPr id="12" name="AutoShape 12"/>
          <p:cNvSpPr/>
          <p:nvPr/>
        </p:nvSpPr>
        <p:spPr>
          <a:xfrm>
            <a:off x="889000" y="2844800"/>
            <a:ext cx="1346200" cy="673100"/>
          </a:xfrm>
          <a:prstGeom prst="rect">
            <a:avLst/>
          </a:prstGeom>
          <a:solidFill>
            <a:srgbClr val="000000">
              <a:alpha val="0"/>
            </a:srgbClr>
          </a:solidFill>
          <a:ln w="12700">
            <a:solidFill>
              <a:srgbClr val="34547E"/>
            </a:solidFill>
          </a:ln>
        </p:spPr>
      </p:sp>
      <p:sp>
        <p:nvSpPr>
          <p:cNvPr id="13" name="AutoShape 13"/>
          <p:cNvSpPr/>
          <p:nvPr/>
        </p:nvSpPr>
        <p:spPr>
          <a:xfrm>
            <a:off x="2247900" y="2844800"/>
            <a:ext cx="4737100" cy="673100"/>
          </a:xfrm>
          <a:prstGeom prst="rect">
            <a:avLst/>
          </a:prstGeom>
          <a:solidFill>
            <a:srgbClr val="000000">
              <a:alpha val="0"/>
            </a:srgbClr>
          </a:solidFill>
          <a:ln w="12700">
            <a:solidFill>
              <a:srgbClr val="34547E"/>
            </a:solidFill>
          </a:ln>
        </p:spPr>
      </p:sp>
      <p:sp>
        <p:nvSpPr>
          <p:cNvPr id="14" name="AutoShape 14"/>
          <p:cNvSpPr/>
          <p:nvPr/>
        </p:nvSpPr>
        <p:spPr>
          <a:xfrm>
            <a:off x="6985000" y="2844800"/>
            <a:ext cx="4775200" cy="673100"/>
          </a:xfrm>
          <a:prstGeom prst="rect">
            <a:avLst/>
          </a:prstGeom>
          <a:solidFill>
            <a:srgbClr val="000000">
              <a:alpha val="0"/>
            </a:srgbClr>
          </a:solidFill>
          <a:ln w="12700">
            <a:solidFill>
              <a:srgbClr val="34547E"/>
            </a:solidFill>
          </a:ln>
        </p:spPr>
      </p:sp>
      <p:sp>
        <p:nvSpPr>
          <p:cNvPr id="15" name="AutoShape 15"/>
          <p:cNvSpPr/>
          <p:nvPr/>
        </p:nvSpPr>
        <p:spPr>
          <a:xfrm>
            <a:off x="11772900" y="2844800"/>
            <a:ext cx="3581400" cy="673100"/>
          </a:xfrm>
          <a:prstGeom prst="rect">
            <a:avLst/>
          </a:prstGeom>
          <a:solidFill>
            <a:srgbClr val="000000">
              <a:alpha val="0"/>
            </a:srgbClr>
          </a:solidFill>
          <a:ln w="12700">
            <a:solidFill>
              <a:srgbClr val="34547E"/>
            </a:solidFill>
          </a:ln>
        </p:spPr>
      </p:sp>
      <p:sp>
        <p:nvSpPr>
          <p:cNvPr id="16" name="AutoShape 16"/>
          <p:cNvSpPr/>
          <p:nvPr/>
        </p:nvSpPr>
        <p:spPr>
          <a:xfrm>
            <a:off x="876300" y="4267200"/>
            <a:ext cx="14490700" cy="2857500"/>
          </a:xfrm>
          <a:prstGeom prst="rect">
            <a:avLst/>
          </a:prstGeom>
          <a:solidFill>
            <a:srgbClr val="000000">
              <a:alpha val="0"/>
            </a:srgbClr>
          </a:solidFill>
          <a:ln w="12700">
            <a:solidFill>
              <a:srgbClr val="34547E"/>
            </a:solidFill>
          </a:ln>
        </p:spPr>
      </p:sp>
      <p:sp>
        <p:nvSpPr>
          <p:cNvPr id="17" name="AutoShape 17"/>
          <p:cNvSpPr/>
          <p:nvPr/>
        </p:nvSpPr>
        <p:spPr>
          <a:xfrm>
            <a:off x="889000" y="4279900"/>
            <a:ext cx="2692400" cy="393700"/>
          </a:xfrm>
          <a:prstGeom prst="rect">
            <a:avLst/>
          </a:prstGeom>
          <a:solidFill>
            <a:srgbClr val="CCE0F9"/>
          </a:solidFill>
          <a:ln w="12700">
            <a:solidFill>
              <a:srgbClr val="34547E"/>
            </a:solidFill>
          </a:ln>
        </p:spPr>
      </p:sp>
      <p:sp>
        <p:nvSpPr>
          <p:cNvPr id="18" name="AutoShape 18"/>
          <p:cNvSpPr/>
          <p:nvPr/>
        </p:nvSpPr>
        <p:spPr>
          <a:xfrm>
            <a:off x="3581400" y="4279900"/>
            <a:ext cx="3835400" cy="393700"/>
          </a:xfrm>
          <a:prstGeom prst="rect">
            <a:avLst/>
          </a:prstGeom>
          <a:solidFill>
            <a:srgbClr val="CCE0F9"/>
          </a:solidFill>
          <a:ln w="12700">
            <a:solidFill>
              <a:srgbClr val="34547E"/>
            </a:solidFill>
          </a:ln>
        </p:spPr>
      </p:sp>
      <p:sp>
        <p:nvSpPr>
          <p:cNvPr id="19" name="AutoShape 19"/>
          <p:cNvSpPr/>
          <p:nvPr/>
        </p:nvSpPr>
        <p:spPr>
          <a:xfrm>
            <a:off x="7429500" y="4279900"/>
            <a:ext cx="4038600" cy="393700"/>
          </a:xfrm>
          <a:prstGeom prst="rect">
            <a:avLst/>
          </a:prstGeom>
          <a:solidFill>
            <a:srgbClr val="CCE0F9"/>
          </a:solidFill>
          <a:ln w="12700">
            <a:solidFill>
              <a:srgbClr val="34547E"/>
            </a:solidFill>
          </a:ln>
        </p:spPr>
      </p:sp>
      <p:sp>
        <p:nvSpPr>
          <p:cNvPr id="20" name="AutoShape 20"/>
          <p:cNvSpPr/>
          <p:nvPr/>
        </p:nvSpPr>
        <p:spPr>
          <a:xfrm>
            <a:off x="11468100" y="4279900"/>
            <a:ext cx="3873500" cy="393700"/>
          </a:xfrm>
          <a:prstGeom prst="rect">
            <a:avLst/>
          </a:prstGeom>
          <a:solidFill>
            <a:srgbClr val="CCE0F9"/>
          </a:solidFill>
          <a:ln w="12700">
            <a:solidFill>
              <a:srgbClr val="34547E"/>
            </a:solidFill>
          </a:ln>
        </p:spPr>
      </p:sp>
      <p:sp>
        <p:nvSpPr>
          <p:cNvPr id="21" name="AutoShape 21"/>
          <p:cNvSpPr/>
          <p:nvPr/>
        </p:nvSpPr>
        <p:spPr>
          <a:xfrm>
            <a:off x="889000" y="4686300"/>
            <a:ext cx="2692400" cy="673100"/>
          </a:xfrm>
          <a:prstGeom prst="rect">
            <a:avLst/>
          </a:prstGeom>
          <a:solidFill>
            <a:srgbClr val="000000">
              <a:alpha val="0"/>
            </a:srgbClr>
          </a:solidFill>
          <a:ln w="12700">
            <a:solidFill>
              <a:srgbClr val="34547E"/>
            </a:solidFill>
          </a:ln>
        </p:spPr>
      </p:sp>
      <p:sp>
        <p:nvSpPr>
          <p:cNvPr id="22" name="AutoShape 22"/>
          <p:cNvSpPr/>
          <p:nvPr/>
        </p:nvSpPr>
        <p:spPr>
          <a:xfrm>
            <a:off x="3581400" y="4686300"/>
            <a:ext cx="3835400" cy="673100"/>
          </a:xfrm>
          <a:prstGeom prst="rect">
            <a:avLst/>
          </a:prstGeom>
          <a:solidFill>
            <a:srgbClr val="000000">
              <a:alpha val="0"/>
            </a:srgbClr>
          </a:solidFill>
          <a:ln w="12700">
            <a:solidFill>
              <a:srgbClr val="34547E"/>
            </a:solidFill>
          </a:ln>
        </p:spPr>
      </p:sp>
      <p:sp>
        <p:nvSpPr>
          <p:cNvPr id="23" name="AutoShape 23"/>
          <p:cNvSpPr/>
          <p:nvPr/>
        </p:nvSpPr>
        <p:spPr>
          <a:xfrm>
            <a:off x="7429500" y="4686300"/>
            <a:ext cx="4038600" cy="673100"/>
          </a:xfrm>
          <a:prstGeom prst="rect">
            <a:avLst/>
          </a:prstGeom>
          <a:solidFill>
            <a:srgbClr val="000000">
              <a:alpha val="0"/>
            </a:srgbClr>
          </a:solidFill>
          <a:ln w="12700">
            <a:solidFill>
              <a:srgbClr val="34547E"/>
            </a:solidFill>
          </a:ln>
        </p:spPr>
      </p:sp>
      <p:sp>
        <p:nvSpPr>
          <p:cNvPr id="24" name="AutoShape 24"/>
          <p:cNvSpPr/>
          <p:nvPr/>
        </p:nvSpPr>
        <p:spPr>
          <a:xfrm>
            <a:off x="11468100" y="4686300"/>
            <a:ext cx="3873500" cy="673100"/>
          </a:xfrm>
          <a:prstGeom prst="rect">
            <a:avLst/>
          </a:prstGeom>
          <a:solidFill>
            <a:srgbClr val="000000">
              <a:alpha val="0"/>
            </a:srgbClr>
          </a:solidFill>
          <a:ln w="12700">
            <a:solidFill>
              <a:srgbClr val="34547E"/>
            </a:solidFill>
          </a:ln>
        </p:spPr>
      </p:sp>
      <p:sp>
        <p:nvSpPr>
          <p:cNvPr id="25" name="AutoShape 25"/>
          <p:cNvSpPr/>
          <p:nvPr/>
        </p:nvSpPr>
        <p:spPr>
          <a:xfrm>
            <a:off x="889000" y="5359400"/>
            <a:ext cx="2692400" cy="673100"/>
          </a:xfrm>
          <a:prstGeom prst="rect">
            <a:avLst/>
          </a:prstGeom>
          <a:solidFill>
            <a:srgbClr val="000000">
              <a:alpha val="0"/>
            </a:srgbClr>
          </a:solidFill>
          <a:ln w="12700">
            <a:solidFill>
              <a:srgbClr val="34547E"/>
            </a:solidFill>
          </a:ln>
        </p:spPr>
      </p:sp>
      <p:sp>
        <p:nvSpPr>
          <p:cNvPr id="26" name="AutoShape 26"/>
          <p:cNvSpPr/>
          <p:nvPr/>
        </p:nvSpPr>
        <p:spPr>
          <a:xfrm>
            <a:off x="3581400" y="5359400"/>
            <a:ext cx="3835400" cy="673100"/>
          </a:xfrm>
          <a:prstGeom prst="rect">
            <a:avLst/>
          </a:prstGeom>
          <a:solidFill>
            <a:srgbClr val="000000">
              <a:alpha val="0"/>
            </a:srgbClr>
          </a:solidFill>
          <a:ln w="12700">
            <a:solidFill>
              <a:srgbClr val="34547E"/>
            </a:solidFill>
          </a:ln>
        </p:spPr>
      </p:sp>
      <p:sp>
        <p:nvSpPr>
          <p:cNvPr id="27" name="AutoShape 27"/>
          <p:cNvSpPr/>
          <p:nvPr/>
        </p:nvSpPr>
        <p:spPr>
          <a:xfrm>
            <a:off x="7429500" y="5359400"/>
            <a:ext cx="4038600" cy="673100"/>
          </a:xfrm>
          <a:prstGeom prst="rect">
            <a:avLst/>
          </a:prstGeom>
          <a:solidFill>
            <a:srgbClr val="000000">
              <a:alpha val="0"/>
            </a:srgbClr>
          </a:solidFill>
          <a:ln w="12700">
            <a:solidFill>
              <a:srgbClr val="34547E"/>
            </a:solidFill>
          </a:ln>
        </p:spPr>
      </p:sp>
      <p:sp>
        <p:nvSpPr>
          <p:cNvPr id="28" name="AutoShape 28"/>
          <p:cNvSpPr/>
          <p:nvPr/>
        </p:nvSpPr>
        <p:spPr>
          <a:xfrm>
            <a:off x="11468100" y="5359400"/>
            <a:ext cx="3873500" cy="673100"/>
          </a:xfrm>
          <a:prstGeom prst="rect">
            <a:avLst/>
          </a:prstGeom>
          <a:solidFill>
            <a:srgbClr val="000000">
              <a:alpha val="0"/>
            </a:srgbClr>
          </a:solidFill>
          <a:ln w="12700">
            <a:solidFill>
              <a:srgbClr val="34547E"/>
            </a:solidFill>
          </a:ln>
        </p:spPr>
      </p:sp>
      <p:sp>
        <p:nvSpPr>
          <p:cNvPr id="29" name="AutoShape 29"/>
          <p:cNvSpPr/>
          <p:nvPr/>
        </p:nvSpPr>
        <p:spPr>
          <a:xfrm>
            <a:off x="889000" y="6045200"/>
            <a:ext cx="2692400" cy="673100"/>
          </a:xfrm>
          <a:prstGeom prst="rect">
            <a:avLst/>
          </a:prstGeom>
          <a:solidFill>
            <a:srgbClr val="000000">
              <a:alpha val="0"/>
            </a:srgbClr>
          </a:solidFill>
          <a:ln w="12700">
            <a:solidFill>
              <a:srgbClr val="34547E"/>
            </a:solidFill>
          </a:ln>
        </p:spPr>
      </p:sp>
      <p:sp>
        <p:nvSpPr>
          <p:cNvPr id="30" name="AutoShape 30"/>
          <p:cNvSpPr/>
          <p:nvPr/>
        </p:nvSpPr>
        <p:spPr>
          <a:xfrm>
            <a:off x="3581400" y="6045200"/>
            <a:ext cx="3835400" cy="673100"/>
          </a:xfrm>
          <a:prstGeom prst="rect">
            <a:avLst/>
          </a:prstGeom>
          <a:solidFill>
            <a:srgbClr val="000000">
              <a:alpha val="0"/>
            </a:srgbClr>
          </a:solidFill>
          <a:ln w="12700">
            <a:solidFill>
              <a:srgbClr val="34547E"/>
            </a:solidFill>
          </a:ln>
        </p:spPr>
      </p:sp>
      <p:sp>
        <p:nvSpPr>
          <p:cNvPr id="31" name="AutoShape 31"/>
          <p:cNvSpPr/>
          <p:nvPr/>
        </p:nvSpPr>
        <p:spPr>
          <a:xfrm>
            <a:off x="7429500" y="6045200"/>
            <a:ext cx="4038600" cy="673100"/>
          </a:xfrm>
          <a:prstGeom prst="rect">
            <a:avLst/>
          </a:prstGeom>
          <a:solidFill>
            <a:srgbClr val="000000">
              <a:alpha val="0"/>
            </a:srgbClr>
          </a:solidFill>
          <a:ln w="12700">
            <a:solidFill>
              <a:srgbClr val="34547E"/>
            </a:solidFill>
          </a:ln>
        </p:spPr>
      </p:sp>
      <p:sp>
        <p:nvSpPr>
          <p:cNvPr id="32" name="AutoShape 32"/>
          <p:cNvSpPr/>
          <p:nvPr/>
        </p:nvSpPr>
        <p:spPr>
          <a:xfrm>
            <a:off x="11468100" y="6045200"/>
            <a:ext cx="3873500" cy="673100"/>
          </a:xfrm>
          <a:prstGeom prst="rect">
            <a:avLst/>
          </a:prstGeom>
          <a:solidFill>
            <a:srgbClr val="000000">
              <a:alpha val="0"/>
            </a:srgbClr>
          </a:solidFill>
          <a:ln w="12700">
            <a:solidFill>
              <a:srgbClr val="34547E"/>
            </a:solidFill>
          </a:ln>
        </p:spPr>
      </p:sp>
      <p:sp>
        <p:nvSpPr>
          <p:cNvPr id="33" name="AutoShape 33"/>
          <p:cNvSpPr/>
          <p:nvPr/>
        </p:nvSpPr>
        <p:spPr>
          <a:xfrm>
            <a:off x="889000" y="6718300"/>
            <a:ext cx="2692400" cy="393700"/>
          </a:xfrm>
          <a:prstGeom prst="rect">
            <a:avLst/>
          </a:prstGeom>
          <a:solidFill>
            <a:srgbClr val="000000">
              <a:alpha val="0"/>
            </a:srgbClr>
          </a:solidFill>
          <a:ln w="12700">
            <a:solidFill>
              <a:srgbClr val="34547E"/>
            </a:solidFill>
          </a:ln>
        </p:spPr>
      </p:sp>
      <p:sp>
        <p:nvSpPr>
          <p:cNvPr id="34" name="AutoShape 34"/>
          <p:cNvSpPr/>
          <p:nvPr/>
        </p:nvSpPr>
        <p:spPr>
          <a:xfrm>
            <a:off x="3581400" y="6718300"/>
            <a:ext cx="3835400" cy="393700"/>
          </a:xfrm>
          <a:prstGeom prst="rect">
            <a:avLst/>
          </a:prstGeom>
          <a:solidFill>
            <a:srgbClr val="000000">
              <a:alpha val="0"/>
            </a:srgbClr>
          </a:solidFill>
          <a:ln w="12700">
            <a:solidFill>
              <a:srgbClr val="34547E"/>
            </a:solidFill>
          </a:ln>
        </p:spPr>
      </p:sp>
      <p:sp>
        <p:nvSpPr>
          <p:cNvPr id="35" name="AutoShape 35"/>
          <p:cNvSpPr/>
          <p:nvPr/>
        </p:nvSpPr>
        <p:spPr>
          <a:xfrm>
            <a:off x="7429500" y="6718300"/>
            <a:ext cx="4038600" cy="393700"/>
          </a:xfrm>
          <a:prstGeom prst="rect">
            <a:avLst/>
          </a:prstGeom>
          <a:solidFill>
            <a:srgbClr val="000000">
              <a:alpha val="0"/>
            </a:srgbClr>
          </a:solidFill>
          <a:ln w="12700">
            <a:solidFill>
              <a:srgbClr val="34547E"/>
            </a:solidFill>
          </a:ln>
        </p:spPr>
      </p:sp>
      <p:sp>
        <p:nvSpPr>
          <p:cNvPr id="36" name="AutoShape 36"/>
          <p:cNvSpPr/>
          <p:nvPr/>
        </p:nvSpPr>
        <p:spPr>
          <a:xfrm>
            <a:off x="11468100" y="6718300"/>
            <a:ext cx="3873500" cy="393700"/>
          </a:xfrm>
          <a:prstGeom prst="rect">
            <a:avLst/>
          </a:prstGeom>
          <a:solidFill>
            <a:srgbClr val="000000">
              <a:alpha val="0"/>
            </a:srgbClr>
          </a:solidFill>
          <a:ln w="12700">
            <a:solidFill>
              <a:srgbClr val="34547E"/>
            </a:solidFill>
          </a:ln>
        </p:spPr>
      </p:sp>
      <p:sp>
        <p:nvSpPr>
          <p:cNvPr id="37" name="TextBox 37"/>
          <p:cNvSpPr txBox="1"/>
          <p:nvPr/>
        </p:nvSpPr>
        <p:spPr>
          <a:xfrm>
            <a:off x="876300" y="495300"/>
            <a:ext cx="144907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34547E"/>
                </a:solidFill>
                <a:latin typeface="&quot;Yeseva One&quot;"/>
              </a:rPr>
              <a:t>Estructura de URLs i Enllaçat Intern</a:t>
            </a:r>
            <a:endParaRPr lang="en-US" sz="1100"/>
          </a:p>
        </p:txBody>
      </p:sp>
      <p:sp>
        <p:nvSpPr>
          <p:cNvPr id="38" name="TextBox 38"/>
          <p:cNvSpPr txBox="1"/>
          <p:nvPr/>
        </p:nvSpPr>
        <p:spPr>
          <a:xfrm>
            <a:off x="876300" y="1130300"/>
            <a:ext cx="14490700" cy="406400"/>
          </a:xfrm>
          <a:prstGeom prst="rect">
            <a:avLst/>
          </a:prstGeom>
          <a:solidFill>
            <a:srgbClr val="000000">
              <a:alpha val="0"/>
            </a:srgbClr>
          </a:solidFill>
        </p:spPr>
        <p:txBody>
          <a:bodyPr lIns="0" tIns="0" rIns="0" bIns="0" rtlCol="0" anchor="ctr"/>
          <a:lstStyle/>
          <a:p>
            <a:pPr indent="0" algn="l">
              <a:lnSpc>
                <a:spcPct val="120000"/>
              </a:lnSpc>
              <a:defRPr/>
            </a:pPr>
            <a:r>
              <a:rPr lang="en-US" sz="3000" b="1">
                <a:solidFill>
                  <a:srgbClr val="34547E"/>
                </a:solidFill>
                <a:latin typeface="&quot;Yeseva One&quot;"/>
              </a:rPr>
              <a:t>URLs Amigables: Bones Pràctiques</a:t>
            </a:r>
            <a:endParaRPr lang="en-US" sz="1100"/>
          </a:p>
        </p:txBody>
      </p:sp>
      <p:sp>
        <p:nvSpPr>
          <p:cNvPr id="39" name="TextBox 39"/>
          <p:cNvSpPr txBox="1"/>
          <p:nvPr/>
        </p:nvSpPr>
        <p:spPr>
          <a:xfrm>
            <a:off x="876300" y="3733800"/>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4547E"/>
                </a:solidFill>
                <a:latin typeface="&quot;Yeseva One&quot;"/>
              </a:rPr>
              <a:t>Estructura Piramidal d'Enllaçat Intern</a:t>
            </a:r>
            <a:endParaRPr lang="en-US" sz="1100"/>
          </a:p>
        </p:txBody>
      </p:sp>
      <p:sp>
        <p:nvSpPr>
          <p:cNvPr id="40" name="TextBox 40"/>
          <p:cNvSpPr txBox="1"/>
          <p:nvPr/>
        </p:nvSpPr>
        <p:spPr>
          <a:xfrm>
            <a:off x="977900" y="1828800"/>
            <a:ext cx="11684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Tipus</a:t>
            </a:r>
            <a:endParaRPr lang="en-US" sz="1100"/>
          </a:p>
        </p:txBody>
      </p:sp>
      <p:sp>
        <p:nvSpPr>
          <p:cNvPr id="41" name="TextBox 41"/>
          <p:cNvSpPr txBox="1"/>
          <p:nvPr/>
        </p:nvSpPr>
        <p:spPr>
          <a:xfrm>
            <a:off x="2336800" y="1828800"/>
            <a:ext cx="45593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URL actual</a:t>
            </a:r>
            <a:endParaRPr lang="en-US" sz="1100"/>
          </a:p>
        </p:txBody>
      </p:sp>
      <p:sp>
        <p:nvSpPr>
          <p:cNvPr id="42" name="TextBox 42"/>
          <p:cNvSpPr txBox="1"/>
          <p:nvPr/>
        </p:nvSpPr>
        <p:spPr>
          <a:xfrm>
            <a:off x="7073900" y="1828800"/>
            <a:ext cx="45847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URL millorada</a:t>
            </a:r>
            <a:endParaRPr lang="en-US" sz="1100"/>
          </a:p>
        </p:txBody>
      </p:sp>
      <p:sp>
        <p:nvSpPr>
          <p:cNvPr id="43" name="TextBox 43"/>
          <p:cNvSpPr txBox="1"/>
          <p:nvPr/>
        </p:nvSpPr>
        <p:spPr>
          <a:xfrm>
            <a:off x="11861800" y="1828800"/>
            <a:ext cx="33909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Per què?</a:t>
            </a:r>
            <a:endParaRPr lang="en-US" sz="1100"/>
          </a:p>
        </p:txBody>
      </p:sp>
      <p:sp>
        <p:nvSpPr>
          <p:cNvPr id="44" name="TextBox 44"/>
          <p:cNvSpPr txBox="1"/>
          <p:nvPr/>
        </p:nvSpPr>
        <p:spPr>
          <a:xfrm>
            <a:off x="977900" y="2235200"/>
            <a:ext cx="11684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Exemple 1</a:t>
            </a:r>
            <a:endParaRPr lang="en-US" sz="1100"/>
          </a:p>
        </p:txBody>
      </p:sp>
      <p:sp>
        <p:nvSpPr>
          <p:cNvPr id="45" name="TextBox 45"/>
          <p:cNvSpPr txBox="1"/>
          <p:nvPr/>
        </p:nvSpPr>
        <p:spPr>
          <a:xfrm>
            <a:off x="2336800" y="2235200"/>
            <a:ext cx="45593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/venta-de-pisos-en-manresa/piso-en-manresa-p4096</a:t>
            </a:r>
            <a:endParaRPr lang="en-US" sz="1100"/>
          </a:p>
        </p:txBody>
      </p:sp>
      <p:sp>
        <p:nvSpPr>
          <p:cNvPr id="46" name="TextBox 46"/>
          <p:cNvSpPr txBox="1"/>
          <p:nvPr/>
        </p:nvSpPr>
        <p:spPr>
          <a:xfrm>
            <a:off x="7073900" y="2235200"/>
            <a:ext cx="45847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/venta-de-pisos-en-manresa/pis-3hab-80m2-illa-verda/</a:t>
            </a:r>
            <a:endParaRPr lang="en-US" sz="1100"/>
          </a:p>
        </p:txBody>
      </p:sp>
      <p:sp>
        <p:nvSpPr>
          <p:cNvPr id="47" name="TextBox 47"/>
          <p:cNvSpPr txBox="1"/>
          <p:nvPr/>
        </p:nvSpPr>
        <p:spPr>
          <a:xfrm>
            <a:off x="11861800" y="2235200"/>
            <a:ext cx="33909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Inclou dades reals: habitacions, m², barri</a:t>
            </a:r>
            <a:endParaRPr lang="en-US" sz="1100"/>
          </a:p>
        </p:txBody>
      </p:sp>
      <p:sp>
        <p:nvSpPr>
          <p:cNvPr id="48" name="TextBox 48"/>
          <p:cNvSpPr txBox="1"/>
          <p:nvPr/>
        </p:nvSpPr>
        <p:spPr>
          <a:xfrm>
            <a:off x="977900" y="2908300"/>
            <a:ext cx="11684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Exemple 2</a:t>
            </a:r>
            <a:endParaRPr lang="en-US" sz="1100"/>
          </a:p>
        </p:txBody>
      </p:sp>
      <p:sp>
        <p:nvSpPr>
          <p:cNvPr id="49" name="TextBox 49"/>
          <p:cNvSpPr txBox="1"/>
          <p:nvPr/>
        </p:nvSpPr>
        <p:spPr>
          <a:xfrm>
            <a:off x="2336800" y="2908300"/>
            <a:ext cx="45593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/venta-de-casas-en-navarcles/casa-en-navarcles-p3521</a:t>
            </a:r>
            <a:endParaRPr lang="en-US" sz="1100"/>
          </a:p>
        </p:txBody>
      </p:sp>
      <p:sp>
        <p:nvSpPr>
          <p:cNvPr id="50" name="TextBox 50"/>
          <p:cNvSpPr txBox="1"/>
          <p:nvPr/>
        </p:nvSpPr>
        <p:spPr>
          <a:xfrm>
            <a:off x="7073900" y="2908300"/>
            <a:ext cx="45847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/venta-de-casas-en-navarcles/casa-4hab-jardi-200m2/</a:t>
            </a:r>
            <a:endParaRPr lang="en-US" sz="1100"/>
          </a:p>
        </p:txBody>
      </p:sp>
      <p:sp>
        <p:nvSpPr>
          <p:cNvPr id="51" name="TextBox 51"/>
          <p:cNvSpPr txBox="1"/>
          <p:nvPr/>
        </p:nvSpPr>
        <p:spPr>
          <a:xfrm>
            <a:off x="11861800" y="2908300"/>
            <a:ext cx="33909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Descriptiva amb atributs cercables</a:t>
            </a:r>
            <a:endParaRPr lang="en-US" sz="1100"/>
          </a:p>
        </p:txBody>
      </p:sp>
      <p:sp>
        <p:nvSpPr>
          <p:cNvPr id="52" name="TextBox 52"/>
          <p:cNvSpPr txBox="1"/>
          <p:nvPr/>
        </p:nvSpPr>
        <p:spPr>
          <a:xfrm>
            <a:off x="977900" y="4343400"/>
            <a:ext cx="25019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Nivell</a:t>
            </a:r>
            <a:endParaRPr lang="en-US" sz="1100"/>
          </a:p>
        </p:txBody>
      </p:sp>
      <p:sp>
        <p:nvSpPr>
          <p:cNvPr id="53" name="TextBox 53"/>
          <p:cNvSpPr txBox="1"/>
          <p:nvPr/>
        </p:nvSpPr>
        <p:spPr>
          <a:xfrm>
            <a:off x="3670300" y="4343400"/>
            <a:ext cx="36576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Exemple / URL</a:t>
            </a:r>
            <a:endParaRPr lang="en-US" sz="1100"/>
          </a:p>
        </p:txBody>
      </p:sp>
      <p:sp>
        <p:nvSpPr>
          <p:cNvPr id="54" name="TextBox 54"/>
          <p:cNvSpPr txBox="1"/>
          <p:nvPr/>
        </p:nvSpPr>
        <p:spPr>
          <a:xfrm>
            <a:off x="7518400" y="4343400"/>
            <a:ext cx="38608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Enllaça a</a:t>
            </a:r>
            <a:endParaRPr lang="en-US" sz="1100"/>
          </a:p>
        </p:txBody>
      </p:sp>
      <p:sp>
        <p:nvSpPr>
          <p:cNvPr id="55" name="TextBox 55"/>
          <p:cNvSpPr txBox="1"/>
          <p:nvPr/>
        </p:nvSpPr>
        <p:spPr>
          <a:xfrm>
            <a:off x="11569700" y="4343400"/>
            <a:ext cx="36957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Enllaçat des de</a:t>
            </a:r>
            <a:endParaRPr lang="en-US" sz="1100"/>
          </a:p>
        </p:txBody>
      </p:sp>
      <p:sp>
        <p:nvSpPr>
          <p:cNvPr id="56" name="TextBox 56"/>
          <p:cNvSpPr txBox="1"/>
          <p:nvPr/>
        </p:nvSpPr>
        <p:spPr>
          <a:xfrm>
            <a:off x="977900" y="4749800"/>
            <a:ext cx="25019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Nivell 1 (Arrel)</a:t>
            </a:r>
            <a:endParaRPr lang="en-US" sz="1100"/>
          </a:p>
        </p:txBody>
      </p:sp>
      <p:sp>
        <p:nvSpPr>
          <p:cNvPr id="57" name="TextBox 57"/>
          <p:cNvSpPr txBox="1"/>
          <p:nvPr/>
        </p:nvSpPr>
        <p:spPr>
          <a:xfrm>
            <a:off x="3670300" y="4749800"/>
            <a:ext cx="36576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Pàgina principal</a:t>
            </a:r>
            <a:endParaRPr lang="en-US" sz="1100"/>
          </a:p>
        </p:txBody>
      </p:sp>
      <p:sp>
        <p:nvSpPr>
          <p:cNvPr id="58" name="TextBox 58"/>
          <p:cNvSpPr txBox="1"/>
          <p:nvPr/>
        </p:nvSpPr>
        <p:spPr>
          <a:xfrm>
            <a:off x="7518400" y="4749800"/>
            <a:ext cx="38608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Categories principals</a:t>
            </a:r>
            <a:endParaRPr lang="en-US" sz="1100"/>
          </a:p>
        </p:txBody>
      </p:sp>
      <p:sp>
        <p:nvSpPr>
          <p:cNvPr id="59" name="TextBox 59"/>
          <p:cNvSpPr txBox="1"/>
          <p:nvPr/>
        </p:nvSpPr>
        <p:spPr>
          <a:xfrm>
            <a:off x="11569700" y="4749800"/>
            <a:ext cx="36957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Totes les pàgines (logo/menú)</a:t>
            </a:r>
            <a:endParaRPr lang="en-US" sz="1100"/>
          </a:p>
        </p:txBody>
      </p:sp>
      <p:sp>
        <p:nvSpPr>
          <p:cNvPr id="60" name="TextBox 60"/>
          <p:cNvSpPr txBox="1"/>
          <p:nvPr/>
        </p:nvSpPr>
        <p:spPr>
          <a:xfrm>
            <a:off x="977900" y="5435600"/>
            <a:ext cx="25019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Nivell 2 (Categories)</a:t>
            </a:r>
            <a:endParaRPr lang="en-US" sz="1100"/>
          </a:p>
        </p:txBody>
      </p:sp>
      <p:sp>
        <p:nvSpPr>
          <p:cNvPr id="61" name="TextBox 61"/>
          <p:cNvSpPr txBox="1"/>
          <p:nvPr/>
        </p:nvSpPr>
        <p:spPr>
          <a:xfrm>
            <a:off x="3670300" y="5435600"/>
            <a:ext cx="36576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/venta-de-pisos-en-manresa/</a:t>
            </a:r>
            <a:endParaRPr lang="en-US" sz="1100"/>
          </a:p>
        </p:txBody>
      </p:sp>
      <p:sp>
        <p:nvSpPr>
          <p:cNvPr id="62" name="TextBox 62"/>
          <p:cNvSpPr txBox="1"/>
          <p:nvPr/>
        </p:nvSpPr>
        <p:spPr>
          <a:xfrm>
            <a:off x="7518400" y="5435600"/>
            <a:ext cx="38608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Fitxes individuals</a:t>
            </a:r>
            <a:endParaRPr lang="en-US" sz="1100"/>
          </a:p>
        </p:txBody>
      </p:sp>
      <p:sp>
        <p:nvSpPr>
          <p:cNvPr id="63" name="TextBox 63"/>
          <p:cNvSpPr txBox="1"/>
          <p:nvPr/>
        </p:nvSpPr>
        <p:spPr>
          <a:xfrm>
            <a:off x="11569700" y="5435600"/>
            <a:ext cx="36957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Home, blog, altres categories</a:t>
            </a:r>
            <a:endParaRPr lang="en-US" sz="1100"/>
          </a:p>
        </p:txBody>
      </p:sp>
      <p:sp>
        <p:nvSpPr>
          <p:cNvPr id="64" name="TextBox 64"/>
          <p:cNvSpPr txBox="1"/>
          <p:nvPr/>
        </p:nvSpPr>
        <p:spPr>
          <a:xfrm>
            <a:off x="977900" y="6108700"/>
            <a:ext cx="25019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Nivell 3 (Fitxes)</a:t>
            </a:r>
            <a:endParaRPr lang="en-US" sz="1100"/>
          </a:p>
        </p:txBody>
      </p:sp>
      <p:sp>
        <p:nvSpPr>
          <p:cNvPr id="65" name="TextBox 65"/>
          <p:cNvSpPr txBox="1"/>
          <p:nvPr/>
        </p:nvSpPr>
        <p:spPr>
          <a:xfrm>
            <a:off x="3670300" y="6108700"/>
            <a:ext cx="36576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/venta-de-.../piso-p4096</a:t>
            </a:r>
            <a:endParaRPr lang="en-US" sz="1100"/>
          </a:p>
        </p:txBody>
      </p:sp>
      <p:sp>
        <p:nvSpPr>
          <p:cNvPr id="66" name="TextBox 66"/>
          <p:cNvSpPr txBox="1"/>
          <p:nvPr/>
        </p:nvSpPr>
        <p:spPr>
          <a:xfrm>
            <a:off x="7518400" y="6108700"/>
            <a:ext cx="38608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Categories, propietats similars</a:t>
            </a:r>
            <a:endParaRPr lang="en-US" sz="1100"/>
          </a:p>
        </p:txBody>
      </p:sp>
      <p:sp>
        <p:nvSpPr>
          <p:cNvPr id="67" name="TextBox 67"/>
          <p:cNvSpPr txBox="1"/>
          <p:nvPr/>
        </p:nvSpPr>
        <p:spPr>
          <a:xfrm>
            <a:off x="11569700" y="6108700"/>
            <a:ext cx="36957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Categories, blog</a:t>
            </a:r>
            <a:endParaRPr lang="en-US" sz="1100"/>
          </a:p>
        </p:txBody>
      </p:sp>
      <p:sp>
        <p:nvSpPr>
          <p:cNvPr id="68" name="TextBox 68"/>
          <p:cNvSpPr txBox="1"/>
          <p:nvPr/>
        </p:nvSpPr>
        <p:spPr>
          <a:xfrm>
            <a:off x="977900" y="6781800"/>
            <a:ext cx="25019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Nivell 4 (Blog)</a:t>
            </a:r>
            <a:endParaRPr lang="en-US" sz="1100"/>
          </a:p>
        </p:txBody>
      </p:sp>
      <p:sp>
        <p:nvSpPr>
          <p:cNvPr id="69" name="TextBox 69"/>
          <p:cNvSpPr txBox="1"/>
          <p:nvPr/>
        </p:nvSpPr>
        <p:spPr>
          <a:xfrm>
            <a:off x="3670300" y="6781800"/>
            <a:ext cx="36576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/blog/guia-comprar-pis/</a:t>
            </a:r>
            <a:endParaRPr lang="en-US" sz="1100"/>
          </a:p>
        </p:txBody>
      </p:sp>
      <p:sp>
        <p:nvSpPr>
          <p:cNvPr id="70" name="TextBox 70"/>
          <p:cNvSpPr txBox="1"/>
          <p:nvPr/>
        </p:nvSpPr>
        <p:spPr>
          <a:xfrm>
            <a:off x="7518400" y="6781800"/>
            <a:ext cx="38608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Categories, fitxes</a:t>
            </a:r>
            <a:endParaRPr lang="en-US" sz="1100"/>
          </a:p>
        </p:txBody>
      </p:sp>
      <p:sp>
        <p:nvSpPr>
          <p:cNvPr id="71" name="TextBox 71"/>
          <p:cNvSpPr txBox="1"/>
          <p:nvPr/>
        </p:nvSpPr>
        <p:spPr>
          <a:xfrm>
            <a:off x="11569700" y="6781800"/>
            <a:ext cx="36957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Home, categories</a:t>
            </a:r>
            <a:endParaRPr lang="en-US" sz="1100"/>
          </a:p>
        </p:txBody>
      </p:sp>
      <p:sp>
        <p:nvSpPr>
          <p:cNvPr id="72" name="TextBox 72"/>
          <p:cNvSpPr txBox="1"/>
          <p:nvPr/>
        </p:nvSpPr>
        <p:spPr>
          <a:xfrm>
            <a:off x="876300" y="7340600"/>
            <a:ext cx="14490700" cy="812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Insight clau: Prioritzar URLs descriptives amb atributs cercables (habitacions, metres, barri) millora la indexació i la taxa de clics; l'enllaçat intern ha de reflectir una jerarquia clara des de la home cap a categories i fitxes per transferir autoritat.</a:t>
            </a:r>
            <a:endParaRPr lang="en-US" sz="1100"/>
          </a:p>
        </p:txBody>
      </p:sp>
      <p:sp>
        <p:nvSpPr>
          <p:cNvPr id="73" name="TextBox 73"/>
          <p:cNvSpPr txBox="1"/>
          <p:nvPr/>
        </p:nvSpPr>
        <p:spPr>
          <a:xfrm>
            <a:off x="876300" y="8369300"/>
            <a:ext cx="14490700" cy="2667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Accedeix al web</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1968500"/>
            <a:ext cx="14490700" cy="3263900"/>
          </a:xfrm>
          <a:prstGeom prst="rect">
            <a:avLst/>
          </a:prstGeom>
          <a:solidFill>
            <a:srgbClr val="000000">
              <a:alpha val="0"/>
            </a:srgbClr>
          </a:solidFill>
          <a:ln w="12700">
            <a:solidFill>
              <a:srgbClr val="34547E"/>
            </a:solidFill>
          </a:ln>
        </p:spPr>
      </p:sp>
      <p:sp>
        <p:nvSpPr>
          <p:cNvPr id="4" name="AutoShape 4"/>
          <p:cNvSpPr/>
          <p:nvPr/>
        </p:nvSpPr>
        <p:spPr>
          <a:xfrm>
            <a:off x="889000" y="1981200"/>
            <a:ext cx="1981200" cy="419100"/>
          </a:xfrm>
          <a:prstGeom prst="rect">
            <a:avLst/>
          </a:prstGeom>
          <a:solidFill>
            <a:srgbClr val="CCE0F9"/>
          </a:solidFill>
          <a:ln w="12700">
            <a:solidFill>
              <a:srgbClr val="34547E"/>
            </a:solidFill>
          </a:ln>
        </p:spPr>
      </p:sp>
      <p:sp>
        <p:nvSpPr>
          <p:cNvPr id="5" name="AutoShape 5"/>
          <p:cNvSpPr/>
          <p:nvPr/>
        </p:nvSpPr>
        <p:spPr>
          <a:xfrm>
            <a:off x="2882900" y="1981200"/>
            <a:ext cx="6197600" cy="419100"/>
          </a:xfrm>
          <a:prstGeom prst="rect">
            <a:avLst/>
          </a:prstGeom>
          <a:solidFill>
            <a:srgbClr val="CCE0F9"/>
          </a:solidFill>
          <a:ln w="12700">
            <a:solidFill>
              <a:srgbClr val="34547E"/>
            </a:solidFill>
          </a:ln>
        </p:spPr>
      </p:sp>
      <p:sp>
        <p:nvSpPr>
          <p:cNvPr id="6" name="AutoShape 6"/>
          <p:cNvSpPr/>
          <p:nvPr/>
        </p:nvSpPr>
        <p:spPr>
          <a:xfrm>
            <a:off x="9093200" y="1981200"/>
            <a:ext cx="2324100" cy="419100"/>
          </a:xfrm>
          <a:prstGeom prst="rect">
            <a:avLst/>
          </a:prstGeom>
          <a:solidFill>
            <a:srgbClr val="CCE0F9"/>
          </a:solidFill>
          <a:ln w="12700">
            <a:solidFill>
              <a:srgbClr val="34547E"/>
            </a:solidFill>
          </a:ln>
        </p:spPr>
      </p:sp>
      <p:sp>
        <p:nvSpPr>
          <p:cNvPr id="7" name="AutoShape 7"/>
          <p:cNvSpPr/>
          <p:nvPr/>
        </p:nvSpPr>
        <p:spPr>
          <a:xfrm>
            <a:off x="11417300" y="1981200"/>
            <a:ext cx="3924300" cy="419100"/>
          </a:xfrm>
          <a:prstGeom prst="rect">
            <a:avLst/>
          </a:prstGeom>
          <a:solidFill>
            <a:srgbClr val="CCE0F9"/>
          </a:solidFill>
          <a:ln w="12700">
            <a:solidFill>
              <a:srgbClr val="34547E"/>
            </a:solidFill>
          </a:ln>
        </p:spPr>
      </p:sp>
      <p:sp>
        <p:nvSpPr>
          <p:cNvPr id="8" name="AutoShape 8"/>
          <p:cNvSpPr/>
          <p:nvPr/>
        </p:nvSpPr>
        <p:spPr>
          <a:xfrm>
            <a:off x="889000" y="2400300"/>
            <a:ext cx="1981200" cy="698500"/>
          </a:xfrm>
          <a:prstGeom prst="rect">
            <a:avLst/>
          </a:prstGeom>
          <a:solidFill>
            <a:srgbClr val="000000">
              <a:alpha val="0"/>
            </a:srgbClr>
          </a:solidFill>
          <a:ln w="12700">
            <a:solidFill>
              <a:srgbClr val="34547E"/>
            </a:solidFill>
          </a:ln>
        </p:spPr>
      </p:sp>
      <p:sp>
        <p:nvSpPr>
          <p:cNvPr id="9" name="AutoShape 9"/>
          <p:cNvSpPr/>
          <p:nvPr/>
        </p:nvSpPr>
        <p:spPr>
          <a:xfrm>
            <a:off x="2882900" y="2400300"/>
            <a:ext cx="6197600" cy="698500"/>
          </a:xfrm>
          <a:prstGeom prst="rect">
            <a:avLst/>
          </a:prstGeom>
          <a:solidFill>
            <a:srgbClr val="000000">
              <a:alpha val="0"/>
            </a:srgbClr>
          </a:solidFill>
          <a:ln w="12700">
            <a:solidFill>
              <a:srgbClr val="34547E"/>
            </a:solidFill>
          </a:ln>
        </p:spPr>
      </p:sp>
      <p:sp>
        <p:nvSpPr>
          <p:cNvPr id="10" name="AutoShape 10"/>
          <p:cNvSpPr/>
          <p:nvPr/>
        </p:nvSpPr>
        <p:spPr>
          <a:xfrm>
            <a:off x="9093200" y="2400300"/>
            <a:ext cx="2324100" cy="698500"/>
          </a:xfrm>
          <a:prstGeom prst="rect">
            <a:avLst/>
          </a:prstGeom>
          <a:solidFill>
            <a:srgbClr val="000000">
              <a:alpha val="0"/>
            </a:srgbClr>
          </a:solidFill>
          <a:ln w="12700">
            <a:solidFill>
              <a:srgbClr val="34547E"/>
            </a:solidFill>
          </a:ln>
        </p:spPr>
      </p:sp>
      <p:sp>
        <p:nvSpPr>
          <p:cNvPr id="11" name="AutoShape 11"/>
          <p:cNvSpPr/>
          <p:nvPr/>
        </p:nvSpPr>
        <p:spPr>
          <a:xfrm>
            <a:off x="11417300" y="2400300"/>
            <a:ext cx="3924300" cy="698500"/>
          </a:xfrm>
          <a:prstGeom prst="rect">
            <a:avLst/>
          </a:prstGeom>
          <a:solidFill>
            <a:srgbClr val="000000">
              <a:alpha val="0"/>
            </a:srgbClr>
          </a:solidFill>
          <a:ln w="12700">
            <a:solidFill>
              <a:srgbClr val="34547E"/>
            </a:solidFill>
          </a:ln>
        </p:spPr>
      </p:sp>
      <p:sp>
        <p:nvSpPr>
          <p:cNvPr id="12" name="AutoShape 12"/>
          <p:cNvSpPr/>
          <p:nvPr/>
        </p:nvSpPr>
        <p:spPr>
          <a:xfrm>
            <a:off x="889000" y="3111500"/>
            <a:ext cx="1981200" cy="698500"/>
          </a:xfrm>
          <a:prstGeom prst="rect">
            <a:avLst/>
          </a:prstGeom>
          <a:solidFill>
            <a:srgbClr val="000000">
              <a:alpha val="0"/>
            </a:srgbClr>
          </a:solidFill>
          <a:ln w="12700">
            <a:solidFill>
              <a:srgbClr val="34547E"/>
            </a:solidFill>
          </a:ln>
        </p:spPr>
      </p:sp>
      <p:sp>
        <p:nvSpPr>
          <p:cNvPr id="13" name="AutoShape 13"/>
          <p:cNvSpPr/>
          <p:nvPr/>
        </p:nvSpPr>
        <p:spPr>
          <a:xfrm>
            <a:off x="2882900" y="3111500"/>
            <a:ext cx="6197600" cy="698500"/>
          </a:xfrm>
          <a:prstGeom prst="rect">
            <a:avLst/>
          </a:prstGeom>
          <a:solidFill>
            <a:srgbClr val="000000">
              <a:alpha val="0"/>
            </a:srgbClr>
          </a:solidFill>
          <a:ln w="12700">
            <a:solidFill>
              <a:srgbClr val="34547E"/>
            </a:solidFill>
          </a:ln>
        </p:spPr>
      </p:sp>
      <p:sp>
        <p:nvSpPr>
          <p:cNvPr id="14" name="AutoShape 14"/>
          <p:cNvSpPr/>
          <p:nvPr/>
        </p:nvSpPr>
        <p:spPr>
          <a:xfrm>
            <a:off x="9093200" y="3111500"/>
            <a:ext cx="2324100" cy="698500"/>
          </a:xfrm>
          <a:prstGeom prst="rect">
            <a:avLst/>
          </a:prstGeom>
          <a:solidFill>
            <a:srgbClr val="000000">
              <a:alpha val="0"/>
            </a:srgbClr>
          </a:solidFill>
          <a:ln w="12700">
            <a:solidFill>
              <a:srgbClr val="34547E"/>
            </a:solidFill>
          </a:ln>
        </p:spPr>
      </p:sp>
      <p:sp>
        <p:nvSpPr>
          <p:cNvPr id="15" name="AutoShape 15"/>
          <p:cNvSpPr/>
          <p:nvPr/>
        </p:nvSpPr>
        <p:spPr>
          <a:xfrm>
            <a:off x="11417300" y="3111500"/>
            <a:ext cx="3924300" cy="698500"/>
          </a:xfrm>
          <a:prstGeom prst="rect">
            <a:avLst/>
          </a:prstGeom>
          <a:solidFill>
            <a:srgbClr val="000000">
              <a:alpha val="0"/>
            </a:srgbClr>
          </a:solidFill>
          <a:ln w="12700">
            <a:solidFill>
              <a:srgbClr val="34547E"/>
            </a:solidFill>
          </a:ln>
        </p:spPr>
      </p:sp>
      <p:sp>
        <p:nvSpPr>
          <p:cNvPr id="16" name="AutoShape 16"/>
          <p:cNvSpPr/>
          <p:nvPr/>
        </p:nvSpPr>
        <p:spPr>
          <a:xfrm>
            <a:off x="889000" y="3810000"/>
            <a:ext cx="1981200" cy="698500"/>
          </a:xfrm>
          <a:prstGeom prst="rect">
            <a:avLst/>
          </a:prstGeom>
          <a:solidFill>
            <a:srgbClr val="000000">
              <a:alpha val="0"/>
            </a:srgbClr>
          </a:solidFill>
          <a:ln w="12700">
            <a:solidFill>
              <a:srgbClr val="34547E"/>
            </a:solidFill>
          </a:ln>
        </p:spPr>
      </p:sp>
      <p:sp>
        <p:nvSpPr>
          <p:cNvPr id="17" name="AutoShape 17"/>
          <p:cNvSpPr/>
          <p:nvPr/>
        </p:nvSpPr>
        <p:spPr>
          <a:xfrm>
            <a:off x="2882900" y="3810000"/>
            <a:ext cx="6197600" cy="698500"/>
          </a:xfrm>
          <a:prstGeom prst="rect">
            <a:avLst/>
          </a:prstGeom>
          <a:solidFill>
            <a:srgbClr val="000000">
              <a:alpha val="0"/>
            </a:srgbClr>
          </a:solidFill>
          <a:ln w="12700">
            <a:solidFill>
              <a:srgbClr val="34547E"/>
            </a:solidFill>
          </a:ln>
        </p:spPr>
      </p:sp>
      <p:sp>
        <p:nvSpPr>
          <p:cNvPr id="18" name="AutoShape 18"/>
          <p:cNvSpPr/>
          <p:nvPr/>
        </p:nvSpPr>
        <p:spPr>
          <a:xfrm>
            <a:off x="9093200" y="3810000"/>
            <a:ext cx="2324100" cy="698500"/>
          </a:xfrm>
          <a:prstGeom prst="rect">
            <a:avLst/>
          </a:prstGeom>
          <a:solidFill>
            <a:srgbClr val="000000">
              <a:alpha val="0"/>
            </a:srgbClr>
          </a:solidFill>
          <a:ln w="12700">
            <a:solidFill>
              <a:srgbClr val="34547E"/>
            </a:solidFill>
          </a:ln>
        </p:spPr>
      </p:sp>
      <p:sp>
        <p:nvSpPr>
          <p:cNvPr id="19" name="AutoShape 19"/>
          <p:cNvSpPr/>
          <p:nvPr/>
        </p:nvSpPr>
        <p:spPr>
          <a:xfrm>
            <a:off x="11417300" y="3810000"/>
            <a:ext cx="3924300" cy="698500"/>
          </a:xfrm>
          <a:prstGeom prst="rect">
            <a:avLst/>
          </a:prstGeom>
          <a:solidFill>
            <a:srgbClr val="000000">
              <a:alpha val="0"/>
            </a:srgbClr>
          </a:solidFill>
          <a:ln w="12700">
            <a:solidFill>
              <a:srgbClr val="34547E"/>
            </a:solidFill>
          </a:ln>
        </p:spPr>
      </p:sp>
      <p:sp>
        <p:nvSpPr>
          <p:cNvPr id="20" name="AutoShape 20"/>
          <p:cNvSpPr/>
          <p:nvPr/>
        </p:nvSpPr>
        <p:spPr>
          <a:xfrm>
            <a:off x="889000" y="4521200"/>
            <a:ext cx="1981200" cy="698500"/>
          </a:xfrm>
          <a:prstGeom prst="rect">
            <a:avLst/>
          </a:prstGeom>
          <a:solidFill>
            <a:srgbClr val="000000">
              <a:alpha val="0"/>
            </a:srgbClr>
          </a:solidFill>
          <a:ln w="12700">
            <a:solidFill>
              <a:srgbClr val="34547E"/>
            </a:solidFill>
          </a:ln>
        </p:spPr>
      </p:sp>
      <p:sp>
        <p:nvSpPr>
          <p:cNvPr id="21" name="AutoShape 21"/>
          <p:cNvSpPr/>
          <p:nvPr/>
        </p:nvSpPr>
        <p:spPr>
          <a:xfrm>
            <a:off x="2882900" y="4521200"/>
            <a:ext cx="6197600" cy="698500"/>
          </a:xfrm>
          <a:prstGeom prst="rect">
            <a:avLst/>
          </a:prstGeom>
          <a:solidFill>
            <a:srgbClr val="000000">
              <a:alpha val="0"/>
            </a:srgbClr>
          </a:solidFill>
          <a:ln w="12700">
            <a:solidFill>
              <a:srgbClr val="34547E"/>
            </a:solidFill>
          </a:ln>
        </p:spPr>
      </p:sp>
      <p:sp>
        <p:nvSpPr>
          <p:cNvPr id="22" name="AutoShape 22"/>
          <p:cNvSpPr/>
          <p:nvPr/>
        </p:nvSpPr>
        <p:spPr>
          <a:xfrm>
            <a:off x="9093200" y="4521200"/>
            <a:ext cx="2324100" cy="698500"/>
          </a:xfrm>
          <a:prstGeom prst="rect">
            <a:avLst/>
          </a:prstGeom>
          <a:solidFill>
            <a:srgbClr val="000000">
              <a:alpha val="0"/>
            </a:srgbClr>
          </a:solidFill>
          <a:ln w="12700">
            <a:solidFill>
              <a:srgbClr val="34547E"/>
            </a:solidFill>
          </a:ln>
        </p:spPr>
      </p:sp>
      <p:sp>
        <p:nvSpPr>
          <p:cNvPr id="23" name="AutoShape 23"/>
          <p:cNvSpPr/>
          <p:nvPr/>
        </p:nvSpPr>
        <p:spPr>
          <a:xfrm>
            <a:off x="11417300" y="4521200"/>
            <a:ext cx="3924300" cy="698500"/>
          </a:xfrm>
          <a:prstGeom prst="rect">
            <a:avLst/>
          </a:prstGeom>
          <a:solidFill>
            <a:srgbClr val="000000">
              <a:alpha val="0"/>
            </a:srgbClr>
          </a:solidFill>
          <a:ln w="12700">
            <a:solidFill>
              <a:srgbClr val="34547E"/>
            </a:solidFill>
          </a:ln>
        </p:spPr>
      </p:sp>
      <p:sp>
        <p:nvSpPr>
          <p:cNvPr id="24" name="TextBox 24"/>
          <p:cNvSpPr txBox="1"/>
          <p:nvPr/>
        </p:nvSpPr>
        <p:spPr>
          <a:xfrm>
            <a:off x="876300" y="520700"/>
            <a:ext cx="14490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34547E"/>
                </a:solidFill>
                <a:latin typeface="&quot;Yeseva One&quot;"/>
              </a:rPr>
              <a:t>Contingut de Qualitat: Regles d'Or del SEO</a:t>
            </a:r>
            <a:endParaRPr lang="en-US" sz="1100"/>
          </a:p>
        </p:txBody>
      </p:sp>
      <p:sp>
        <p:nvSpPr>
          <p:cNvPr id="25" name="TextBox 25"/>
          <p:cNvSpPr txBox="1"/>
          <p:nvPr/>
        </p:nvSpPr>
        <p:spPr>
          <a:xfrm>
            <a:off x="876300" y="5448300"/>
            <a:ext cx="14490700" cy="3302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34547E"/>
                </a:solidFill>
                <a:latin typeface="&quot;Yeseva One&quot;"/>
              </a:rPr>
              <a:t>Regles clau</a:t>
            </a:r>
            <a:endParaRPr lang="en-US" sz="1100"/>
          </a:p>
        </p:txBody>
      </p:sp>
      <p:sp>
        <p:nvSpPr>
          <p:cNvPr id="26" name="TextBox 26"/>
          <p:cNvSpPr txBox="1"/>
          <p:nvPr/>
        </p:nvSpPr>
        <p:spPr>
          <a:xfrm>
            <a:off x="876300" y="1181100"/>
            <a:ext cx="144907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El contingut és el rei del SEO. Per a un portal immobiliari, cada tipus de pàgina requereix un tipus de contingut diferent amb objectius específics.</a:t>
            </a:r>
            <a:endParaRPr lang="en-US" sz="1100"/>
          </a:p>
        </p:txBody>
      </p:sp>
      <p:sp>
        <p:nvSpPr>
          <p:cNvPr id="27" name="TextBox 27"/>
          <p:cNvSpPr txBox="1"/>
          <p:nvPr/>
        </p:nvSpPr>
        <p:spPr>
          <a:xfrm>
            <a:off x="977900" y="2044700"/>
            <a:ext cx="18034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Tipus pàgina</a:t>
            </a:r>
            <a:endParaRPr lang="en-US" sz="1100"/>
          </a:p>
        </p:txBody>
      </p:sp>
      <p:sp>
        <p:nvSpPr>
          <p:cNvPr id="28" name="TextBox 28"/>
          <p:cNvSpPr txBox="1"/>
          <p:nvPr/>
        </p:nvSpPr>
        <p:spPr>
          <a:xfrm>
            <a:off x="2971800" y="2044700"/>
            <a:ext cx="60198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Contingut</a:t>
            </a:r>
            <a:endParaRPr lang="en-US" sz="1100"/>
          </a:p>
        </p:txBody>
      </p:sp>
      <p:sp>
        <p:nvSpPr>
          <p:cNvPr id="29" name="TextBox 29"/>
          <p:cNvSpPr txBox="1"/>
          <p:nvPr/>
        </p:nvSpPr>
        <p:spPr>
          <a:xfrm>
            <a:off x="9182100" y="2044700"/>
            <a:ext cx="21463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Longitud</a:t>
            </a:r>
            <a:endParaRPr lang="en-US" sz="1100"/>
          </a:p>
        </p:txBody>
      </p:sp>
      <p:sp>
        <p:nvSpPr>
          <p:cNvPr id="30" name="TextBox 30"/>
          <p:cNvSpPr txBox="1"/>
          <p:nvPr/>
        </p:nvSpPr>
        <p:spPr>
          <a:xfrm>
            <a:off x="11518900" y="2044700"/>
            <a:ext cx="37338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Keyword</a:t>
            </a:r>
            <a:endParaRPr lang="en-US" sz="1100"/>
          </a:p>
        </p:txBody>
      </p:sp>
      <p:sp>
        <p:nvSpPr>
          <p:cNvPr id="31" name="TextBox 31"/>
          <p:cNvSpPr txBox="1"/>
          <p:nvPr/>
        </p:nvSpPr>
        <p:spPr>
          <a:xfrm>
            <a:off x="977900" y="2476500"/>
            <a:ext cx="18034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Pàgina principal</a:t>
            </a:r>
            <a:endParaRPr lang="en-US" sz="1100"/>
          </a:p>
        </p:txBody>
      </p:sp>
      <p:sp>
        <p:nvSpPr>
          <p:cNvPr id="32" name="TextBox 32"/>
          <p:cNvSpPr txBox="1"/>
          <p:nvPr/>
        </p:nvSpPr>
        <p:spPr>
          <a:xfrm>
            <a:off x="2971800" y="2476500"/>
            <a:ext cx="60198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Introducció portal, zones que cobreix, avantatges, CTA</a:t>
            </a:r>
            <a:endParaRPr lang="en-US" sz="1100"/>
          </a:p>
        </p:txBody>
      </p:sp>
      <p:sp>
        <p:nvSpPr>
          <p:cNvPr id="33" name="TextBox 33"/>
          <p:cNvSpPr txBox="1"/>
          <p:nvPr/>
        </p:nvSpPr>
        <p:spPr>
          <a:xfrm>
            <a:off x="9182100" y="2476500"/>
            <a:ext cx="21463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300-500 paraules</a:t>
            </a:r>
            <a:endParaRPr lang="en-US" sz="1100"/>
          </a:p>
        </p:txBody>
      </p:sp>
      <p:sp>
        <p:nvSpPr>
          <p:cNvPr id="34" name="TextBox 34"/>
          <p:cNvSpPr txBox="1"/>
          <p:nvPr/>
        </p:nvSpPr>
        <p:spPr>
          <a:xfrm>
            <a:off x="11518900" y="2476500"/>
            <a:ext cx="37338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'pisos Manresa', 'immobiliària Bages'</a:t>
            </a:r>
            <a:endParaRPr lang="en-US" sz="1100"/>
          </a:p>
        </p:txBody>
      </p:sp>
      <p:sp>
        <p:nvSpPr>
          <p:cNvPr id="35" name="TextBox 35"/>
          <p:cNvSpPr txBox="1"/>
          <p:nvPr/>
        </p:nvSpPr>
        <p:spPr>
          <a:xfrm>
            <a:off x="977900" y="3175000"/>
            <a:ext cx="18034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Categoria</a:t>
            </a:r>
            <a:endParaRPr lang="en-US" sz="1100"/>
          </a:p>
        </p:txBody>
      </p:sp>
      <p:sp>
        <p:nvSpPr>
          <p:cNvPr id="36" name="TextBox 36"/>
          <p:cNvSpPr txBox="1"/>
          <p:nvPr/>
        </p:nvSpPr>
        <p:spPr>
          <a:xfrm>
            <a:off x="2971800" y="3175000"/>
            <a:ext cx="60198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Descripció zona, què trobaràs, filtres, dades mercat</a:t>
            </a:r>
            <a:endParaRPr lang="en-US" sz="1100"/>
          </a:p>
        </p:txBody>
      </p:sp>
      <p:sp>
        <p:nvSpPr>
          <p:cNvPr id="37" name="TextBox 37"/>
          <p:cNvSpPr txBox="1"/>
          <p:nvPr/>
        </p:nvSpPr>
        <p:spPr>
          <a:xfrm>
            <a:off x="9182100" y="3175000"/>
            <a:ext cx="21463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200-400 paraules</a:t>
            </a:r>
            <a:endParaRPr lang="en-US" sz="1100"/>
          </a:p>
        </p:txBody>
      </p:sp>
      <p:sp>
        <p:nvSpPr>
          <p:cNvPr id="38" name="TextBox 38"/>
          <p:cNvSpPr txBox="1"/>
          <p:nvPr/>
        </p:nvSpPr>
        <p:spPr>
          <a:xfrm>
            <a:off x="11518900" y="3175000"/>
            <a:ext cx="37338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'pisos en venda Manresa'</a:t>
            </a:r>
            <a:endParaRPr lang="en-US" sz="1100"/>
          </a:p>
        </p:txBody>
      </p:sp>
      <p:sp>
        <p:nvSpPr>
          <p:cNvPr id="39" name="TextBox 39"/>
          <p:cNvSpPr txBox="1"/>
          <p:nvPr/>
        </p:nvSpPr>
        <p:spPr>
          <a:xfrm>
            <a:off x="977900" y="3886200"/>
            <a:ext cx="18034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Fitxa propietat</a:t>
            </a:r>
            <a:endParaRPr lang="en-US" sz="1100"/>
          </a:p>
        </p:txBody>
      </p:sp>
      <p:sp>
        <p:nvSpPr>
          <p:cNvPr id="40" name="TextBox 40"/>
          <p:cNvSpPr txBox="1"/>
          <p:nvPr/>
        </p:nvSpPr>
        <p:spPr>
          <a:xfrm>
            <a:off x="2971800" y="3886200"/>
            <a:ext cx="60198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Descripció detallada, característiques, barri, transport, serveis</a:t>
            </a:r>
            <a:endParaRPr lang="en-US" sz="1100"/>
          </a:p>
        </p:txBody>
      </p:sp>
      <p:sp>
        <p:nvSpPr>
          <p:cNvPr id="41" name="TextBox 41"/>
          <p:cNvSpPr txBox="1"/>
          <p:nvPr/>
        </p:nvSpPr>
        <p:spPr>
          <a:xfrm>
            <a:off x="9182100" y="3886200"/>
            <a:ext cx="21463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300-500 paraules</a:t>
            </a:r>
            <a:endParaRPr lang="en-US" sz="1100"/>
          </a:p>
        </p:txBody>
      </p:sp>
      <p:sp>
        <p:nvSpPr>
          <p:cNvPr id="42" name="TextBox 42"/>
          <p:cNvSpPr txBox="1"/>
          <p:nvPr/>
        </p:nvSpPr>
        <p:spPr>
          <a:xfrm>
            <a:off x="11518900" y="3886200"/>
            <a:ext cx="37338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'pis 3 hab. Manresa'</a:t>
            </a:r>
            <a:endParaRPr lang="en-US" sz="1100"/>
          </a:p>
        </p:txBody>
      </p:sp>
      <p:sp>
        <p:nvSpPr>
          <p:cNvPr id="43" name="TextBox 43"/>
          <p:cNvSpPr txBox="1"/>
          <p:nvPr/>
        </p:nvSpPr>
        <p:spPr>
          <a:xfrm>
            <a:off x="977900" y="4584700"/>
            <a:ext cx="18034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Article blog</a:t>
            </a:r>
            <a:endParaRPr lang="en-US" sz="1100"/>
          </a:p>
        </p:txBody>
      </p:sp>
      <p:sp>
        <p:nvSpPr>
          <p:cNvPr id="44" name="TextBox 44"/>
          <p:cNvSpPr txBox="1"/>
          <p:nvPr/>
        </p:nvSpPr>
        <p:spPr>
          <a:xfrm>
            <a:off x="2971800" y="4584700"/>
            <a:ext cx="60198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Guies, consells, anàlisi mercat, tendències</a:t>
            </a:r>
            <a:endParaRPr lang="en-US" sz="1100"/>
          </a:p>
        </p:txBody>
      </p:sp>
      <p:sp>
        <p:nvSpPr>
          <p:cNvPr id="45" name="TextBox 45"/>
          <p:cNvSpPr txBox="1"/>
          <p:nvPr/>
        </p:nvSpPr>
        <p:spPr>
          <a:xfrm>
            <a:off x="9182100" y="4584700"/>
            <a:ext cx="21463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1.000-2.000 paraules</a:t>
            </a:r>
            <a:endParaRPr lang="en-US" sz="1100"/>
          </a:p>
        </p:txBody>
      </p:sp>
      <p:sp>
        <p:nvSpPr>
          <p:cNvPr id="46" name="TextBox 46"/>
          <p:cNvSpPr txBox="1"/>
          <p:nvPr/>
        </p:nvSpPr>
        <p:spPr>
          <a:xfrm>
            <a:off x="11518900" y="4584700"/>
            <a:ext cx="37338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Long tail informacionals</a:t>
            </a:r>
            <a:endParaRPr lang="en-US" sz="1100"/>
          </a:p>
        </p:txBody>
      </p:sp>
      <p:sp>
        <p:nvSpPr>
          <p:cNvPr id="47" name="TextBox 47"/>
          <p:cNvSpPr txBox="1"/>
          <p:nvPr/>
        </p:nvSpPr>
        <p:spPr>
          <a:xfrm>
            <a:off x="1130300" y="6248400"/>
            <a:ext cx="66675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Densitat paraula clau: 1-2% de forma natural</a:t>
            </a:r>
            <a:endParaRPr lang="en-US" sz="1100"/>
          </a:p>
        </p:txBody>
      </p:sp>
      <p:sp>
        <p:nvSpPr>
          <p:cNvPr id="48" name="TextBox 48"/>
          <p:cNvSpPr txBox="1"/>
          <p:nvPr/>
        </p:nvSpPr>
        <p:spPr>
          <a:xfrm>
            <a:off x="1130300" y="6692900"/>
            <a:ext cx="66675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Contingut únic per fitxa (mai copiar descripcions)</a:t>
            </a:r>
            <a:endParaRPr lang="en-US" sz="1100"/>
          </a:p>
        </p:txBody>
      </p:sp>
      <p:sp>
        <p:nvSpPr>
          <p:cNvPr id="49" name="TextBox 49"/>
          <p:cNvSpPr txBox="1"/>
          <p:nvPr/>
        </p:nvSpPr>
        <p:spPr>
          <a:xfrm>
            <a:off x="1130300" y="7124700"/>
            <a:ext cx="66675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Headings jeràrquics: H1 únic, H2 seccions, H3 subseccions</a:t>
            </a:r>
            <a:endParaRPr lang="en-US" sz="1100"/>
          </a:p>
        </p:txBody>
      </p:sp>
      <p:sp>
        <p:nvSpPr>
          <p:cNvPr id="50" name="TextBox 50"/>
          <p:cNvSpPr txBox="1"/>
          <p:nvPr/>
        </p:nvSpPr>
        <p:spPr>
          <a:xfrm>
            <a:off x="8686800" y="6248400"/>
            <a:ext cx="6667500" cy="558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Alt text totes imatges: 'Saló ampli llum natural, pis Manresa'</a:t>
            </a:r>
            <a:endParaRPr lang="en-US" sz="1100"/>
          </a:p>
        </p:txBody>
      </p:sp>
      <p:sp>
        <p:nvSpPr>
          <p:cNvPr id="51" name="TextBox 51"/>
          <p:cNvSpPr txBox="1"/>
          <p:nvPr/>
        </p:nvSpPr>
        <p:spPr>
          <a:xfrm>
            <a:off x="8686800" y="6972300"/>
            <a:ext cx="6667500" cy="2794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34547E"/>
                </a:solidFill>
                <a:latin typeface="&quot;Yeseva One&quot;"/>
              </a:rPr>
              <a:t>Contingut fresc: actualitzar regularment</a:t>
            </a:r>
            <a:endParaRPr lang="en-US" sz="1100"/>
          </a:p>
        </p:txBody>
      </p:sp>
      <p:sp>
        <p:nvSpPr>
          <p:cNvPr id="52" name="TextBox 52"/>
          <p:cNvSpPr txBox="1"/>
          <p:nvPr/>
        </p:nvSpPr>
        <p:spPr>
          <a:xfrm>
            <a:off x="876300" y="8140700"/>
            <a:ext cx="14490700" cy="4699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FFFFFF"/>
                </a:solidFill>
                <a:latin typeface="&quot;Yeseva One&quot;"/>
              </a:rPr>
              <a:t>Accedeix al web</a:t>
            </a:r>
            <a:endParaRPr lang="en-US" sz="1100"/>
          </a:p>
        </p:txBody>
      </p:sp>
      <p:sp>
        <p:nvSpPr>
          <p:cNvPr id="53" name="TextBox 53"/>
          <p:cNvSpPr txBox="1"/>
          <p:nvPr/>
        </p:nvSpPr>
        <p:spPr>
          <a:xfrm>
            <a:off x="749300" y="62992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54" name="TextBox 54"/>
          <p:cNvSpPr txBox="1"/>
          <p:nvPr/>
        </p:nvSpPr>
        <p:spPr>
          <a:xfrm>
            <a:off x="749300" y="67310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55" name="TextBox 55"/>
          <p:cNvSpPr txBox="1"/>
          <p:nvPr/>
        </p:nvSpPr>
        <p:spPr>
          <a:xfrm>
            <a:off x="749300" y="71755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56" name="TextBox 56"/>
          <p:cNvSpPr txBox="1"/>
          <p:nvPr/>
        </p:nvSpPr>
        <p:spPr>
          <a:xfrm>
            <a:off x="8305800" y="62992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
        <p:nvSpPr>
          <p:cNvPr id="57" name="TextBox 57"/>
          <p:cNvSpPr txBox="1"/>
          <p:nvPr/>
        </p:nvSpPr>
        <p:spPr>
          <a:xfrm>
            <a:off x="8305800" y="70231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34547E"/>
                </a:solidFill>
                <a:highlight>
                  <a:srgbClr val="000000">
                    <a:alpha val="0"/>
                  </a:srgbClr>
                </a:highlight>
                <a:ea typeface="Poppins"/>
              </a:rPr>
              <a:t>●</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432800" y="7099300"/>
            <a:ext cx="12700" cy="749300"/>
          </a:xfrm>
          <a:prstGeom prst="rect">
            <a:avLst/>
          </a:prstGeom>
          <a:solidFill>
            <a:srgbClr val="3A5E8E"/>
          </a:solidFill>
        </p:spPr>
      </p:sp>
      <p:sp>
        <p:nvSpPr>
          <p:cNvPr id="4" name="TextBox 4"/>
          <p:cNvSpPr txBox="1"/>
          <p:nvPr/>
        </p:nvSpPr>
        <p:spPr>
          <a:xfrm>
            <a:off x="876300" y="457200"/>
            <a:ext cx="14490700" cy="800100"/>
          </a:xfrm>
          <a:prstGeom prst="rect">
            <a:avLst/>
          </a:prstGeom>
          <a:solidFill>
            <a:srgbClr val="000000">
              <a:alpha val="0"/>
            </a:srgbClr>
          </a:solidFill>
        </p:spPr>
        <p:txBody>
          <a:bodyPr lIns="0" tIns="0" rIns="0" bIns="0" rtlCol="0" anchor="ctr"/>
          <a:lstStyle/>
          <a:p>
            <a:pPr indent="0" algn="l">
              <a:lnSpc>
                <a:spcPct val="120000"/>
              </a:lnSpc>
              <a:defRPr/>
            </a:pPr>
            <a:r>
              <a:rPr lang="en-US" sz="6400" b="1">
                <a:solidFill>
                  <a:srgbClr val="34547E"/>
                </a:solidFill>
                <a:latin typeface="&quot;Yeseva One&quot;"/>
              </a:rPr>
              <a:t>5.</a:t>
            </a:r>
            <a:r>
              <a:rPr lang="en-US" sz="2600" b="1">
                <a:solidFill>
                  <a:srgbClr val="34547E"/>
                </a:solidFill>
                <a:latin typeface="&quot;Yeseva One&quot;"/>
              </a:rPr>
              <a:t> </a:t>
            </a:r>
            <a:r>
              <a:rPr lang="en-US" sz="3200" b="1">
                <a:solidFill>
                  <a:srgbClr val="34547E"/>
                </a:solidFill>
                <a:latin typeface="&quot;Yeseva One&quot;"/>
              </a:rPr>
              <a:t>SEO Off-Page: Backlinks i Autoritat Externa</a:t>
            </a:r>
            <a:endParaRPr lang="en-US" sz="1100"/>
          </a:p>
        </p:txBody>
      </p:sp>
      <p:sp>
        <p:nvSpPr>
          <p:cNvPr id="5" name="TextBox 5"/>
          <p:cNvSpPr txBox="1"/>
          <p:nvPr/>
        </p:nvSpPr>
        <p:spPr>
          <a:xfrm>
            <a:off x="876300" y="2590800"/>
            <a:ext cx="6921500" cy="292100"/>
          </a:xfrm>
          <a:prstGeom prst="rect">
            <a:avLst/>
          </a:prstGeom>
          <a:solidFill>
            <a:srgbClr val="000000">
              <a:alpha val="0"/>
            </a:srgbClr>
          </a:solidFill>
        </p:spPr>
        <p:txBody>
          <a:bodyPr lIns="0" tIns="0" rIns="0" bIns="0" rtlCol="0" anchor="ctr"/>
          <a:lstStyle/>
          <a:p>
            <a:pPr indent="0" algn="l">
              <a:lnSpc>
                <a:spcPct val="120000"/>
              </a:lnSpc>
              <a:defRPr/>
            </a:pPr>
            <a:r>
              <a:rPr lang="en-US" sz="1900" b="1">
                <a:solidFill>
                  <a:srgbClr val="34547E"/>
                </a:solidFill>
                <a:latin typeface="&quot;Yeseva One&quot;"/>
              </a:rPr>
              <a:t>Backlink de Qualitat</a:t>
            </a:r>
            <a:endParaRPr lang="en-US" sz="1100"/>
          </a:p>
        </p:txBody>
      </p:sp>
      <p:sp>
        <p:nvSpPr>
          <p:cNvPr id="6" name="TextBox 6"/>
          <p:cNvSpPr txBox="1"/>
          <p:nvPr/>
        </p:nvSpPr>
        <p:spPr>
          <a:xfrm>
            <a:off x="8432800" y="2590800"/>
            <a:ext cx="6921500" cy="292100"/>
          </a:xfrm>
          <a:prstGeom prst="rect">
            <a:avLst/>
          </a:prstGeom>
          <a:solidFill>
            <a:srgbClr val="000000">
              <a:alpha val="0"/>
            </a:srgbClr>
          </a:solidFill>
        </p:spPr>
        <p:txBody>
          <a:bodyPr lIns="0" tIns="0" rIns="0" bIns="0" rtlCol="0" anchor="ctr"/>
          <a:lstStyle/>
          <a:p>
            <a:pPr indent="0" algn="l">
              <a:lnSpc>
                <a:spcPct val="120000"/>
              </a:lnSpc>
              <a:defRPr/>
            </a:pPr>
            <a:r>
              <a:rPr lang="en-US" sz="1900" b="1">
                <a:solidFill>
                  <a:srgbClr val="34547E"/>
                </a:solidFill>
                <a:latin typeface="&quot;Yeseva One&quot;"/>
              </a:rPr>
              <a:t>Estratègies Portal Immobiliari</a:t>
            </a:r>
            <a:endParaRPr lang="en-US" sz="1100"/>
          </a:p>
        </p:txBody>
      </p:sp>
      <p:sp>
        <p:nvSpPr>
          <p:cNvPr id="7" name="TextBox 7"/>
          <p:cNvSpPr txBox="1"/>
          <p:nvPr/>
        </p:nvSpPr>
        <p:spPr>
          <a:xfrm>
            <a:off x="876300" y="1447800"/>
            <a:ext cx="14490700" cy="749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El SEO Off-Page engloba totes les accions que fem fora del nostre lloc web per millorar el posicionament. El factor principal són els backlinks: enllaços que altres webs fan cap a la nostra. Funcionen com a 'vots de confiança'.</a:t>
            </a:r>
            <a:endParaRPr lang="en-US" sz="1100"/>
          </a:p>
        </p:txBody>
      </p:sp>
      <p:sp>
        <p:nvSpPr>
          <p:cNvPr id="8" name="TextBox 8"/>
          <p:cNvSpPr txBox="1"/>
          <p:nvPr/>
        </p:nvSpPr>
        <p:spPr>
          <a:xfrm>
            <a:off x="1130300" y="3086100"/>
            <a:ext cx="66675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Origen: Web alta autoritat (DA &gt; 40)</a:t>
            </a:r>
            <a:endParaRPr lang="en-US" sz="1100"/>
          </a:p>
        </p:txBody>
      </p:sp>
      <p:sp>
        <p:nvSpPr>
          <p:cNvPr id="9" name="TextBox 9"/>
          <p:cNvSpPr txBox="1"/>
          <p:nvPr/>
        </p:nvSpPr>
        <p:spPr>
          <a:xfrm>
            <a:off x="1130300" y="3479800"/>
            <a:ext cx="6667500" cy="495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Rellevància: Temàtica relacionada (immobiliària, urbanisme)</a:t>
            </a:r>
            <a:endParaRPr lang="en-US" sz="1100"/>
          </a:p>
        </p:txBody>
      </p:sp>
      <p:sp>
        <p:nvSpPr>
          <p:cNvPr id="10" name="TextBox 10"/>
          <p:cNvSpPr txBox="1"/>
          <p:nvPr/>
        </p:nvSpPr>
        <p:spPr>
          <a:xfrm>
            <a:off x="1130300" y="4114800"/>
            <a:ext cx="66675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Tipus: Dofollow (transmet autoritat)</a:t>
            </a:r>
            <a:endParaRPr lang="en-US" sz="1100"/>
          </a:p>
        </p:txBody>
      </p:sp>
      <p:sp>
        <p:nvSpPr>
          <p:cNvPr id="11" name="TextBox 11"/>
          <p:cNvSpPr txBox="1"/>
          <p:nvPr/>
        </p:nvSpPr>
        <p:spPr>
          <a:xfrm>
            <a:off x="1130300" y="4495800"/>
            <a:ext cx="66675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Context: Dins contingut editorial</a:t>
            </a:r>
            <a:endParaRPr lang="en-US" sz="1100"/>
          </a:p>
        </p:txBody>
      </p:sp>
      <p:sp>
        <p:nvSpPr>
          <p:cNvPr id="12" name="TextBox 12"/>
          <p:cNvSpPr txBox="1"/>
          <p:nvPr/>
        </p:nvSpPr>
        <p:spPr>
          <a:xfrm>
            <a:off x="1130300" y="4876800"/>
            <a:ext cx="66675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Naturalitat: Enllaç editorial genuí</a:t>
            </a:r>
            <a:endParaRPr lang="en-US" sz="1100"/>
          </a:p>
        </p:txBody>
      </p:sp>
      <p:sp>
        <p:nvSpPr>
          <p:cNvPr id="13" name="TextBox 13"/>
          <p:cNvSpPr txBox="1"/>
          <p:nvPr/>
        </p:nvSpPr>
        <p:spPr>
          <a:xfrm>
            <a:off x="1130300" y="5270500"/>
            <a:ext cx="66675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Anchor text: Descriptiu i variat</a:t>
            </a:r>
            <a:endParaRPr lang="en-US" sz="1100"/>
          </a:p>
        </p:txBody>
      </p:sp>
      <p:sp>
        <p:nvSpPr>
          <p:cNvPr id="14" name="TextBox 14"/>
          <p:cNvSpPr txBox="1"/>
          <p:nvPr/>
        </p:nvSpPr>
        <p:spPr>
          <a:xfrm>
            <a:off x="8686800" y="3086100"/>
            <a:ext cx="66675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Directoris locals: Google Business Profile, QDQ, Yelp</a:t>
            </a:r>
            <a:endParaRPr lang="en-US" sz="1100"/>
          </a:p>
        </p:txBody>
      </p:sp>
      <p:sp>
        <p:nvSpPr>
          <p:cNvPr id="15" name="TextBox 15"/>
          <p:cNvSpPr txBox="1"/>
          <p:nvPr/>
        </p:nvSpPr>
        <p:spPr>
          <a:xfrm>
            <a:off x="8686800" y="3479800"/>
            <a:ext cx="66675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Portals immobiliaris: Idealista, Fotocasa, Habitaclia</a:t>
            </a:r>
            <a:endParaRPr lang="en-US" sz="1100"/>
          </a:p>
        </p:txBody>
      </p:sp>
      <p:sp>
        <p:nvSpPr>
          <p:cNvPr id="16" name="TextBox 16"/>
          <p:cNvSpPr txBox="1"/>
          <p:nvPr/>
        </p:nvSpPr>
        <p:spPr>
          <a:xfrm>
            <a:off x="8686800" y="3860800"/>
            <a:ext cx="6667500" cy="495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Ajuntaments: Consell comarcal Bages, entitats locals</a:t>
            </a:r>
            <a:endParaRPr lang="en-US" sz="1100"/>
          </a:p>
        </p:txBody>
      </p:sp>
      <p:sp>
        <p:nvSpPr>
          <p:cNvPr id="17" name="TextBox 17"/>
          <p:cNvSpPr txBox="1"/>
          <p:nvPr/>
        </p:nvSpPr>
        <p:spPr>
          <a:xfrm>
            <a:off x="8686800" y="4495800"/>
            <a:ext cx="6667500" cy="495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Premsa local: Regió7, Diari Catalunya Central, NacióManresa</a:t>
            </a:r>
            <a:endParaRPr lang="en-US" sz="1100"/>
          </a:p>
        </p:txBody>
      </p:sp>
      <p:sp>
        <p:nvSpPr>
          <p:cNvPr id="18" name="TextBox 18"/>
          <p:cNvSpPr txBox="1"/>
          <p:nvPr/>
        </p:nvSpPr>
        <p:spPr>
          <a:xfrm>
            <a:off x="8686800" y="5130800"/>
            <a:ext cx="6667500" cy="495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Guest blogging: Blogs decoració, arquitectura, hipoteques</a:t>
            </a:r>
            <a:endParaRPr lang="en-US" sz="1100"/>
          </a:p>
        </p:txBody>
      </p:sp>
      <p:sp>
        <p:nvSpPr>
          <p:cNvPr id="19" name="TextBox 19"/>
          <p:cNvSpPr txBox="1"/>
          <p:nvPr/>
        </p:nvSpPr>
        <p:spPr>
          <a:xfrm>
            <a:off x="8686800" y="5765800"/>
            <a:ext cx="6667500" cy="495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Contingut enllaçable: "Informe anual preus pisos Bages 2026"</a:t>
            </a:r>
            <a:endParaRPr lang="en-US" sz="1100"/>
          </a:p>
        </p:txBody>
      </p:sp>
      <p:sp>
        <p:nvSpPr>
          <p:cNvPr id="20" name="TextBox 20"/>
          <p:cNvSpPr txBox="1"/>
          <p:nvPr/>
        </p:nvSpPr>
        <p:spPr>
          <a:xfrm>
            <a:off x="8686800" y="6400800"/>
            <a:ext cx="6667500" cy="495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Col·laboracions: Arquitectes, decoradors, mudances Bages</a:t>
            </a:r>
            <a:endParaRPr lang="en-US" sz="1100"/>
          </a:p>
        </p:txBody>
      </p:sp>
      <p:sp>
        <p:nvSpPr>
          <p:cNvPr id="21" name="TextBox 21"/>
          <p:cNvSpPr txBox="1"/>
          <p:nvPr/>
        </p:nvSpPr>
        <p:spPr>
          <a:xfrm>
            <a:off x="8686800" y="7099300"/>
            <a:ext cx="6667500" cy="749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ATENCIÓ: Mai comprar backlinks massius, granges enllaços o spam comentaris. Google penalitza severament!</a:t>
            </a:r>
            <a:endParaRPr lang="en-US" sz="1100"/>
          </a:p>
        </p:txBody>
      </p:sp>
      <p:sp>
        <p:nvSpPr>
          <p:cNvPr id="22" name="TextBox 22"/>
          <p:cNvSpPr txBox="1"/>
          <p:nvPr/>
        </p:nvSpPr>
        <p:spPr>
          <a:xfrm>
            <a:off x="8432800" y="8039100"/>
            <a:ext cx="69215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Accedeix al web</a:t>
            </a:r>
            <a:endParaRPr lang="en-US" sz="1100"/>
          </a:p>
        </p:txBody>
      </p:sp>
      <p:sp>
        <p:nvSpPr>
          <p:cNvPr id="23" name="TextBox 23"/>
          <p:cNvSpPr txBox="1"/>
          <p:nvPr/>
        </p:nvSpPr>
        <p:spPr>
          <a:xfrm>
            <a:off x="749300" y="31242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24" name="TextBox 24"/>
          <p:cNvSpPr txBox="1"/>
          <p:nvPr/>
        </p:nvSpPr>
        <p:spPr>
          <a:xfrm>
            <a:off x="749300" y="3517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25" name="TextBox 25"/>
          <p:cNvSpPr txBox="1"/>
          <p:nvPr/>
        </p:nvSpPr>
        <p:spPr>
          <a:xfrm>
            <a:off x="749300" y="4152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26" name="TextBox 26"/>
          <p:cNvSpPr txBox="1"/>
          <p:nvPr/>
        </p:nvSpPr>
        <p:spPr>
          <a:xfrm>
            <a:off x="749300" y="4533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27" name="TextBox 27"/>
          <p:cNvSpPr txBox="1"/>
          <p:nvPr/>
        </p:nvSpPr>
        <p:spPr>
          <a:xfrm>
            <a:off x="749300" y="4914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28" name="TextBox 28"/>
          <p:cNvSpPr txBox="1"/>
          <p:nvPr/>
        </p:nvSpPr>
        <p:spPr>
          <a:xfrm>
            <a:off x="749300" y="53086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29" name="TextBox 29"/>
          <p:cNvSpPr txBox="1"/>
          <p:nvPr/>
        </p:nvSpPr>
        <p:spPr>
          <a:xfrm>
            <a:off x="8305800" y="31242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30" name="TextBox 30"/>
          <p:cNvSpPr txBox="1"/>
          <p:nvPr/>
        </p:nvSpPr>
        <p:spPr>
          <a:xfrm>
            <a:off x="8305800" y="3517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31" name="TextBox 31"/>
          <p:cNvSpPr txBox="1"/>
          <p:nvPr/>
        </p:nvSpPr>
        <p:spPr>
          <a:xfrm>
            <a:off x="8305800" y="3898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32" name="TextBox 32"/>
          <p:cNvSpPr txBox="1"/>
          <p:nvPr/>
        </p:nvSpPr>
        <p:spPr>
          <a:xfrm>
            <a:off x="8305800" y="4533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33" name="TextBox 33"/>
          <p:cNvSpPr txBox="1"/>
          <p:nvPr/>
        </p:nvSpPr>
        <p:spPr>
          <a:xfrm>
            <a:off x="8305800" y="5168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34" name="TextBox 34"/>
          <p:cNvSpPr txBox="1"/>
          <p:nvPr/>
        </p:nvSpPr>
        <p:spPr>
          <a:xfrm>
            <a:off x="8305800" y="5803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
        <p:nvSpPr>
          <p:cNvPr id="35" name="TextBox 35"/>
          <p:cNvSpPr txBox="1"/>
          <p:nvPr/>
        </p:nvSpPr>
        <p:spPr>
          <a:xfrm>
            <a:off x="8305800" y="6438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34547E"/>
                </a:solidFill>
                <a:highlight>
                  <a:srgbClr val="000000">
                    <a:alpha val="0"/>
                  </a:srgbClr>
                </a:highlight>
                <a:ea typeface="Poppins"/>
              </a:rPr>
              <a:t>●</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xmlns="" id="{E2D46530-5B51-234E-ABB4-7F184E602A9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2" r="52"/>
          <a:stretch/>
        </p:blipFill>
        <p:spPr/>
      </p:pic>
      <p:sp>
        <p:nvSpPr>
          <p:cNvPr id="2" name="Título 1">
            <a:extLst>
              <a:ext uri="{FF2B5EF4-FFF2-40B4-BE49-F238E27FC236}">
                <a16:creationId xmlns:a16="http://schemas.microsoft.com/office/drawing/2014/main" xmlns="" id="{B7ADB4C9-AD8F-B343-BEFD-DB35CC7CF7A9}"/>
              </a:ext>
            </a:extLst>
          </p:cNvPr>
          <p:cNvSpPr>
            <a:spLocks noGrp="1"/>
          </p:cNvSpPr>
          <p:nvPr>
            <p:ph type="title"/>
          </p:nvPr>
        </p:nvSpPr>
        <p:spPr>
          <a:xfrm>
            <a:off x="4421360" y="1366553"/>
            <a:ext cx="10853675" cy="880076"/>
          </a:xfrm>
        </p:spPr>
        <p:txBody>
          <a:bodyPr/>
          <a:lstStyle/>
          <a:p>
            <a:r>
              <a:rPr lang="ca-ES" noProof="0" dirty="0"/>
              <a:t>Sobre Barcelona Activa</a:t>
            </a:r>
          </a:p>
        </p:txBody>
      </p:sp>
      <p:sp>
        <p:nvSpPr>
          <p:cNvPr id="14" name="Marcador de texto 13">
            <a:extLst>
              <a:ext uri="{FF2B5EF4-FFF2-40B4-BE49-F238E27FC236}">
                <a16:creationId xmlns:a16="http://schemas.microsoft.com/office/drawing/2014/main" xmlns="" id="{83124EF4-56AC-724A-89A1-C64C1C5E9519}"/>
              </a:ext>
            </a:extLst>
          </p:cNvPr>
          <p:cNvSpPr>
            <a:spLocks noGrp="1"/>
          </p:cNvSpPr>
          <p:nvPr>
            <p:ph type="body" sz="quarter" idx="10"/>
          </p:nvPr>
        </p:nvSpPr>
        <p:spPr>
          <a:xfrm>
            <a:off x="4419904" y="2810953"/>
            <a:ext cx="4618993" cy="1231106"/>
          </a:xfrm>
        </p:spPr>
        <p:txBody>
          <a:bodyPr/>
          <a:lstStyle/>
          <a:p>
            <a:r>
              <a:rPr lang="ca-ES" noProof="0" dirty="0">
                <a:cs typeface="Arial" panose="020B0604020202020204" pitchFamily="34" charset="0"/>
              </a:rPr>
              <a:t>Barcelona Activa és l’agència de desenvolupament econòmic local de Barcelona. Fundada el 1987, és una societat mercantil pública integrada a l’àrea d’Economia i Promoció Econòmica de l’Ajuntament de Barcelona.</a:t>
            </a:r>
          </a:p>
        </p:txBody>
      </p:sp>
      <p:sp>
        <p:nvSpPr>
          <p:cNvPr id="20" name="Marcador de texto 19">
            <a:extLst>
              <a:ext uri="{FF2B5EF4-FFF2-40B4-BE49-F238E27FC236}">
                <a16:creationId xmlns:a16="http://schemas.microsoft.com/office/drawing/2014/main" xmlns="" id="{008FEBFB-A133-204B-ABB8-6A4BC9E06B6D}"/>
              </a:ext>
            </a:extLst>
          </p:cNvPr>
          <p:cNvSpPr>
            <a:spLocks noGrp="1"/>
          </p:cNvSpPr>
          <p:nvPr>
            <p:ph type="body" sz="quarter" idx="11"/>
          </p:nvPr>
        </p:nvSpPr>
        <p:spPr>
          <a:xfrm>
            <a:off x="10337800" y="2815185"/>
            <a:ext cx="4937235" cy="3856953"/>
          </a:xfrm>
        </p:spPr>
        <p:txBody>
          <a:bodyPr/>
          <a:lstStyle/>
          <a:p>
            <a:r>
              <a:rPr lang="ca-ES" sz="2667" dirty="0">
                <a:solidFill>
                  <a:srgbClr val="CC0C2F"/>
                </a:solidFill>
                <a:latin typeface="Safiro SemiBold" pitchFamily="2" charset="77"/>
                <a:cs typeface="Arial" panose="020B0604020202020204" pitchFamily="34" charset="0"/>
              </a:rPr>
              <a:t>Missió</a:t>
            </a:r>
          </a:p>
          <a:p>
            <a:r>
              <a:rPr lang="ca-ES" noProof="0" dirty="0">
                <a:cs typeface="Arial" panose="020B0604020202020204" pitchFamily="34" charset="0"/>
              </a:rPr>
              <a:t>Promoure l’ocupació de qualitat, l’esperit emprenedor, la competitivitat empresarial i la diversificació del teixit productiu, per assolir un model econòmic sostenible, inclusiu i just.</a:t>
            </a:r>
          </a:p>
          <a:p>
            <a:endParaRPr lang="ca-ES" noProof="0" dirty="0">
              <a:cs typeface="Arial" panose="020B0604020202020204" pitchFamily="34" charset="0"/>
            </a:endParaRPr>
          </a:p>
          <a:p>
            <a:r>
              <a:rPr lang="ca-ES" sz="2667" dirty="0">
                <a:solidFill>
                  <a:srgbClr val="CC0C2F"/>
                </a:solidFill>
                <a:latin typeface="Safiro SemiBold" pitchFamily="2" charset="77"/>
                <a:cs typeface="Arial" panose="020B0604020202020204" pitchFamily="34" charset="0"/>
              </a:rPr>
              <a:t>Visió</a:t>
            </a:r>
          </a:p>
          <a:p>
            <a:r>
              <a:rPr lang="ca-ES" noProof="0" dirty="0">
                <a:cs typeface="Arial" panose="020B0604020202020204" pitchFamily="34" charset="0"/>
              </a:rPr>
              <a:t>Fer de Barcelona una ciutat de referència per treballar, emprendre i viure amb valors socials i ambientals.</a:t>
            </a:r>
          </a:p>
          <a:p>
            <a:endParaRPr lang="ca-ES" noProof="0" dirty="0">
              <a:cs typeface="Arial" panose="020B0604020202020204" pitchFamily="34" charset="0"/>
            </a:endParaRPr>
          </a:p>
          <a:p>
            <a:r>
              <a:rPr lang="ca-ES" sz="2667" b="1" dirty="0">
                <a:solidFill>
                  <a:srgbClr val="CC0C2F"/>
                </a:solidFill>
                <a:latin typeface="Safiro SemiBold" pitchFamily="2" charset="77"/>
                <a:cs typeface="Arial" panose="020B0604020202020204" pitchFamily="34" charset="0"/>
              </a:rPr>
              <a:t>Valors</a:t>
            </a:r>
            <a:endParaRPr lang="ca-ES" sz="2667" b="1" dirty="0">
              <a:latin typeface="Safiro SemiBold" pitchFamily="2" charset="77"/>
              <a:cs typeface="Arial" panose="020B0604020202020204" pitchFamily="34" charset="0"/>
            </a:endParaRPr>
          </a:p>
          <a:p>
            <a:r>
              <a:rPr lang="ca-ES" noProof="0" dirty="0">
                <a:cs typeface="Arial" panose="020B0604020202020204" pitchFamily="34" charset="0"/>
              </a:rPr>
              <a:t>Ens mou l’esperit de servei públic i l’ètica professional i personal, així com la igualtat d’oportunitats i el progrés social. Treballem en cooperació dins l’organització i amb altres per a una economia social i sostenible al servei de les persones.</a:t>
            </a:r>
          </a:p>
        </p:txBody>
      </p:sp>
      <p:sp>
        <p:nvSpPr>
          <p:cNvPr id="15" name="CuadroTexto 14">
            <a:extLst>
              <a:ext uri="{FF2B5EF4-FFF2-40B4-BE49-F238E27FC236}">
                <a16:creationId xmlns:a16="http://schemas.microsoft.com/office/drawing/2014/main" xmlns="" id="{30E1BAD6-7A47-CB45-9BB7-8E44CF73B934}"/>
              </a:ext>
            </a:extLst>
          </p:cNvPr>
          <p:cNvSpPr txBox="1"/>
          <p:nvPr/>
        </p:nvSpPr>
        <p:spPr>
          <a:xfrm>
            <a:off x="5173307" y="4561614"/>
            <a:ext cx="3348271" cy="615553"/>
          </a:xfrm>
          <a:prstGeom prst="rect">
            <a:avLst/>
          </a:prstGeom>
          <a:noFill/>
        </p:spPr>
        <p:txBody>
          <a:bodyPr wrap="square" lIns="0" tIns="0" rIns="0" bIns="0" rtlCol="0">
            <a:spAutoFit/>
          </a:bodyPr>
          <a:lstStyle/>
          <a:p>
            <a:pPr>
              <a:lnSpc>
                <a:spcPts val="2400"/>
              </a:lnSpc>
            </a:pPr>
            <a:r>
              <a:rPr lang="ca-ES" sz="2400" b="1" dirty="0">
                <a:solidFill>
                  <a:srgbClr val="CC0C2F"/>
                </a:solidFill>
                <a:cs typeface="Arial" panose="020B0604020202020204" pitchFamily="34" charset="0"/>
              </a:rPr>
              <a:t>55.000 </a:t>
            </a:r>
          </a:p>
          <a:p>
            <a:pPr>
              <a:lnSpc>
                <a:spcPts val="2400"/>
              </a:lnSpc>
            </a:pPr>
            <a:r>
              <a:rPr lang="ca-ES" sz="2400" b="1" dirty="0">
                <a:solidFill>
                  <a:srgbClr val="CC0C2F"/>
                </a:solidFill>
                <a:cs typeface="Arial" panose="020B0604020202020204" pitchFamily="34" charset="0"/>
              </a:rPr>
              <a:t>persones ateses</a:t>
            </a:r>
            <a:endParaRPr lang="ca-ES" sz="2400" dirty="0">
              <a:solidFill>
                <a:srgbClr val="CC0C2F"/>
              </a:solidFill>
              <a:cs typeface="Arial" panose="020B0604020202020204" pitchFamily="34" charset="0"/>
            </a:endParaRPr>
          </a:p>
        </p:txBody>
      </p:sp>
      <p:sp>
        <p:nvSpPr>
          <p:cNvPr id="16" name="CuadroTexto 15">
            <a:extLst>
              <a:ext uri="{FF2B5EF4-FFF2-40B4-BE49-F238E27FC236}">
                <a16:creationId xmlns:a16="http://schemas.microsoft.com/office/drawing/2014/main" xmlns="" id="{1A057F0D-C366-F046-83B6-98C4095F3A1A}"/>
              </a:ext>
            </a:extLst>
          </p:cNvPr>
          <p:cNvSpPr txBox="1"/>
          <p:nvPr/>
        </p:nvSpPr>
        <p:spPr>
          <a:xfrm>
            <a:off x="5173307" y="5741493"/>
            <a:ext cx="3348271" cy="615553"/>
          </a:xfrm>
          <a:prstGeom prst="rect">
            <a:avLst/>
          </a:prstGeom>
          <a:noFill/>
        </p:spPr>
        <p:txBody>
          <a:bodyPr wrap="square" lIns="0" tIns="0" rIns="0" bIns="0" rtlCol="0">
            <a:spAutoFit/>
          </a:bodyPr>
          <a:lstStyle/>
          <a:p>
            <a:pPr>
              <a:lnSpc>
                <a:spcPts val="2400"/>
              </a:lnSpc>
            </a:pPr>
            <a:r>
              <a:rPr lang="ca-ES" sz="2400" b="1" dirty="0">
                <a:solidFill>
                  <a:srgbClr val="CC0C2F"/>
                </a:solidFill>
                <a:cs typeface="Arial" panose="020B0604020202020204" pitchFamily="34" charset="0"/>
              </a:rPr>
              <a:t>7.000 </a:t>
            </a:r>
          </a:p>
          <a:p>
            <a:pPr>
              <a:lnSpc>
                <a:spcPts val="2400"/>
              </a:lnSpc>
            </a:pPr>
            <a:r>
              <a:rPr lang="ca-ES" sz="2400" b="1" dirty="0">
                <a:solidFill>
                  <a:srgbClr val="CC0C2F"/>
                </a:solidFill>
                <a:cs typeface="Arial" panose="020B0604020202020204" pitchFamily="34" charset="0"/>
              </a:rPr>
              <a:t>empreses ateses</a:t>
            </a:r>
            <a:endParaRPr lang="ca-ES" sz="2400" dirty="0">
              <a:solidFill>
                <a:srgbClr val="CC0C2F"/>
              </a:solidFill>
              <a:cs typeface="Arial" panose="020B0604020202020204" pitchFamily="34" charset="0"/>
            </a:endParaRPr>
          </a:p>
        </p:txBody>
      </p:sp>
      <p:pic>
        <p:nvPicPr>
          <p:cNvPr id="17" name="Imagen 16">
            <a:extLst>
              <a:ext uri="{FF2B5EF4-FFF2-40B4-BE49-F238E27FC236}">
                <a16:creationId xmlns:a16="http://schemas.microsoft.com/office/drawing/2014/main" xmlns="" id="{28D9D241-8805-3F42-A8A8-FEAAAE5EC69C}"/>
              </a:ext>
            </a:extLst>
          </p:cNvPr>
          <p:cNvPicPr>
            <a:picLocks noChangeAspect="1"/>
          </p:cNvPicPr>
          <p:nvPr/>
        </p:nvPicPr>
        <p:blipFill>
          <a:blip r:embed="rId3"/>
          <a:stretch>
            <a:fillRect/>
          </a:stretch>
        </p:blipFill>
        <p:spPr>
          <a:xfrm>
            <a:off x="4434512" y="4569762"/>
            <a:ext cx="482265" cy="559428"/>
          </a:xfrm>
          <a:prstGeom prst="rect">
            <a:avLst/>
          </a:prstGeom>
        </p:spPr>
      </p:pic>
      <p:pic>
        <p:nvPicPr>
          <p:cNvPr id="18" name="Imagen 17">
            <a:extLst>
              <a:ext uri="{FF2B5EF4-FFF2-40B4-BE49-F238E27FC236}">
                <a16:creationId xmlns:a16="http://schemas.microsoft.com/office/drawing/2014/main" xmlns="" id="{C3D95EBC-2A3E-9F49-B0D5-3BE7EFA1B955}"/>
              </a:ext>
            </a:extLst>
          </p:cNvPr>
          <p:cNvPicPr>
            <a:picLocks noChangeAspect="1"/>
          </p:cNvPicPr>
          <p:nvPr/>
        </p:nvPicPr>
        <p:blipFill>
          <a:blip r:embed="rId4"/>
          <a:stretch>
            <a:fillRect/>
          </a:stretch>
        </p:blipFill>
        <p:spPr>
          <a:xfrm>
            <a:off x="4479291" y="5814086"/>
            <a:ext cx="474152" cy="436220"/>
          </a:xfrm>
          <a:prstGeom prst="rect">
            <a:avLst/>
          </a:prstGeom>
        </p:spPr>
      </p:pic>
      <p:sp>
        <p:nvSpPr>
          <p:cNvPr id="21" name="Rectángulo 20">
            <a:extLst>
              <a:ext uri="{FF2B5EF4-FFF2-40B4-BE49-F238E27FC236}">
                <a16:creationId xmlns:a16="http://schemas.microsoft.com/office/drawing/2014/main" xmlns="" id="{2BF03019-CC04-264F-B724-228DF648108E}"/>
              </a:ext>
            </a:extLst>
          </p:cNvPr>
          <p:cNvSpPr/>
          <p:nvPr/>
        </p:nvSpPr>
        <p:spPr>
          <a:xfrm>
            <a:off x="10337242" y="7810963"/>
            <a:ext cx="2962349" cy="246221"/>
          </a:xfrm>
          <a:prstGeom prst="rect">
            <a:avLst/>
          </a:prstGeom>
        </p:spPr>
        <p:txBody>
          <a:bodyPr wrap="none" lIns="0" tIns="0" rIns="0" bIns="0">
            <a:spAutoFit/>
          </a:bodyPr>
          <a:lstStyle/>
          <a:p>
            <a:r>
              <a:rPr lang="ca-ES" sz="1600" b="1" dirty="0">
                <a:solidFill>
                  <a:srgbClr val="CC0C2F"/>
                </a:solidFill>
                <a:latin typeface="Safiro SemiBold" pitchFamily="2" charset="77"/>
              </a:rPr>
              <a:t>Segueix-nos a:</a:t>
            </a:r>
          </a:p>
        </p:txBody>
      </p:sp>
      <p:pic>
        <p:nvPicPr>
          <p:cNvPr id="22" name="Imagen 21">
            <a:extLst>
              <a:ext uri="{FF2B5EF4-FFF2-40B4-BE49-F238E27FC236}">
                <a16:creationId xmlns:a16="http://schemas.microsoft.com/office/drawing/2014/main" xmlns="" id="{FFF8DD80-6C62-A948-B4A9-5B8649382D50}"/>
              </a:ext>
            </a:extLst>
          </p:cNvPr>
          <p:cNvPicPr>
            <a:picLocks noChangeAspect="1"/>
          </p:cNvPicPr>
          <p:nvPr/>
        </p:nvPicPr>
        <p:blipFill>
          <a:blip r:embed="rId5"/>
          <a:srcRect/>
          <a:stretch/>
        </p:blipFill>
        <p:spPr>
          <a:xfrm>
            <a:off x="10312979" y="8187321"/>
            <a:ext cx="558800" cy="558800"/>
          </a:xfrm>
          <a:prstGeom prst="rect">
            <a:avLst/>
          </a:prstGeom>
        </p:spPr>
      </p:pic>
      <p:pic>
        <p:nvPicPr>
          <p:cNvPr id="23" name="Imagen 22">
            <a:extLst>
              <a:ext uri="{FF2B5EF4-FFF2-40B4-BE49-F238E27FC236}">
                <a16:creationId xmlns:a16="http://schemas.microsoft.com/office/drawing/2014/main" xmlns="" id="{261C7739-C272-4D4F-BD2B-83D763572A46}"/>
              </a:ext>
            </a:extLst>
          </p:cNvPr>
          <p:cNvPicPr>
            <a:picLocks noChangeAspect="1"/>
          </p:cNvPicPr>
          <p:nvPr/>
        </p:nvPicPr>
        <p:blipFill>
          <a:blip r:embed="rId6"/>
          <a:srcRect/>
          <a:stretch/>
        </p:blipFill>
        <p:spPr>
          <a:xfrm>
            <a:off x="11594788" y="8167881"/>
            <a:ext cx="558800" cy="558800"/>
          </a:xfrm>
          <a:prstGeom prst="rect">
            <a:avLst/>
          </a:prstGeom>
        </p:spPr>
      </p:pic>
      <p:pic>
        <p:nvPicPr>
          <p:cNvPr id="24" name="Imagen 23">
            <a:extLst>
              <a:ext uri="{FF2B5EF4-FFF2-40B4-BE49-F238E27FC236}">
                <a16:creationId xmlns:a16="http://schemas.microsoft.com/office/drawing/2014/main" xmlns="" id="{1C439993-012D-B243-8A89-69ABCE720C70}"/>
              </a:ext>
            </a:extLst>
          </p:cNvPr>
          <p:cNvPicPr>
            <a:picLocks noChangeAspect="1"/>
          </p:cNvPicPr>
          <p:nvPr/>
        </p:nvPicPr>
        <p:blipFill>
          <a:blip r:embed="rId7"/>
          <a:srcRect/>
          <a:stretch/>
        </p:blipFill>
        <p:spPr>
          <a:xfrm>
            <a:off x="12847564" y="8158621"/>
            <a:ext cx="558800" cy="558800"/>
          </a:xfrm>
          <a:prstGeom prst="rect">
            <a:avLst/>
          </a:prstGeom>
        </p:spPr>
      </p:pic>
      <p:pic>
        <p:nvPicPr>
          <p:cNvPr id="25" name="Imagen 24">
            <a:extLst>
              <a:ext uri="{FF2B5EF4-FFF2-40B4-BE49-F238E27FC236}">
                <a16:creationId xmlns:a16="http://schemas.microsoft.com/office/drawing/2014/main" xmlns="" id="{EF2B20CD-8A9C-A248-BA37-E8CE4B1BDAC8}"/>
              </a:ext>
            </a:extLst>
          </p:cNvPr>
          <p:cNvPicPr>
            <a:picLocks noChangeAspect="1"/>
          </p:cNvPicPr>
          <p:nvPr/>
        </p:nvPicPr>
        <p:blipFill>
          <a:blip r:embed="rId8"/>
          <a:srcRect/>
          <a:stretch/>
        </p:blipFill>
        <p:spPr>
          <a:xfrm>
            <a:off x="12215512" y="8158621"/>
            <a:ext cx="558800" cy="558800"/>
          </a:xfrm>
          <a:prstGeom prst="rect">
            <a:avLst/>
          </a:prstGeom>
        </p:spPr>
      </p:pic>
      <p:pic>
        <p:nvPicPr>
          <p:cNvPr id="26" name="Imagen 25">
            <a:extLst>
              <a:ext uri="{FF2B5EF4-FFF2-40B4-BE49-F238E27FC236}">
                <a16:creationId xmlns:a16="http://schemas.microsoft.com/office/drawing/2014/main" xmlns="" id="{99CC595D-55E6-644D-B7F3-ADDDCA37E7D2}"/>
              </a:ext>
            </a:extLst>
          </p:cNvPr>
          <p:cNvPicPr>
            <a:picLocks noChangeAspect="1"/>
          </p:cNvPicPr>
          <p:nvPr/>
        </p:nvPicPr>
        <p:blipFill>
          <a:blip r:embed="rId9"/>
          <a:srcRect/>
          <a:stretch/>
        </p:blipFill>
        <p:spPr>
          <a:xfrm>
            <a:off x="10936811" y="8170271"/>
            <a:ext cx="596053" cy="596053"/>
          </a:xfrm>
          <a:prstGeom prst="rect">
            <a:avLst/>
          </a:prstGeom>
        </p:spPr>
      </p:pic>
      <p:sp>
        <p:nvSpPr>
          <p:cNvPr id="27" name="Marcador de número de diapositiva 5">
            <a:extLst>
              <a:ext uri="{FF2B5EF4-FFF2-40B4-BE49-F238E27FC236}">
                <a16:creationId xmlns:a16="http://schemas.microsoft.com/office/drawing/2014/main" xmlns="" id="{D4DA3D5F-C644-CE4D-975B-EB3ECF9AA423}"/>
              </a:ext>
            </a:extLst>
          </p:cNvPr>
          <p:cNvSpPr txBox="1">
            <a:spLocks/>
          </p:cNvSpPr>
          <p:nvPr/>
        </p:nvSpPr>
        <p:spPr>
          <a:xfrm>
            <a:off x="15386173" y="8402822"/>
            <a:ext cx="553016" cy="486833"/>
          </a:xfrm>
          <a:prstGeom prst="rect">
            <a:avLst/>
          </a:prstGeom>
        </p:spPr>
        <p:txBody>
          <a:bodyPr/>
          <a:lstStyle>
            <a:defPPr>
              <a:defRPr lang="ca-ES"/>
            </a:defPPr>
            <a:lvl1pPr marL="0" algn="l" defTabSz="914400" rtl="0" eaLnBrk="1" latinLnBrk="0" hangingPunct="1">
              <a:defRPr sz="1000" kern="120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D3AAA-C1BA-A340-8330-92513038C5B6}" type="slidenum">
              <a:rPr lang="es-ES" sz="1333">
                <a:solidFill>
                  <a:prstClr val="black"/>
                </a:solidFill>
              </a:rPr>
              <a:pPr algn="r"/>
              <a:t>2</a:t>
            </a:fld>
            <a:endParaRPr lang="es-ES" sz="1333" dirty="0">
              <a:solidFill>
                <a:prstClr val="black"/>
              </a:solidFill>
            </a:endParaRPr>
          </a:p>
        </p:txBody>
      </p:sp>
    </p:spTree>
    <p:extLst>
      <p:ext uri="{BB962C8B-B14F-4D97-AF65-F5344CB8AC3E}">
        <p14:creationId xmlns:p14="http://schemas.microsoft.com/office/powerpoint/2010/main" val="1576860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1447800"/>
            <a:ext cx="14490700" cy="6350000"/>
          </a:xfrm>
          <a:prstGeom prst="rect">
            <a:avLst/>
          </a:prstGeom>
          <a:solidFill>
            <a:srgbClr val="000000">
              <a:alpha val="0"/>
            </a:srgbClr>
          </a:solidFill>
          <a:ln w="12700">
            <a:solidFill>
              <a:srgbClr val="34547E"/>
            </a:solidFill>
          </a:ln>
        </p:spPr>
      </p:sp>
      <p:sp>
        <p:nvSpPr>
          <p:cNvPr id="4" name="AutoShape 4"/>
          <p:cNvSpPr/>
          <p:nvPr/>
        </p:nvSpPr>
        <p:spPr>
          <a:xfrm>
            <a:off x="889000" y="1460500"/>
            <a:ext cx="6502400" cy="304800"/>
          </a:xfrm>
          <a:prstGeom prst="rect">
            <a:avLst/>
          </a:prstGeom>
          <a:solidFill>
            <a:srgbClr val="CCE0F9"/>
          </a:solidFill>
          <a:ln w="12700">
            <a:solidFill>
              <a:srgbClr val="34547E"/>
            </a:solidFill>
          </a:ln>
        </p:spPr>
      </p:sp>
      <p:sp>
        <p:nvSpPr>
          <p:cNvPr id="5" name="AutoShape 5"/>
          <p:cNvSpPr/>
          <p:nvPr/>
        </p:nvSpPr>
        <p:spPr>
          <a:xfrm>
            <a:off x="7391400" y="1460500"/>
            <a:ext cx="4241800" cy="304800"/>
          </a:xfrm>
          <a:prstGeom prst="rect">
            <a:avLst/>
          </a:prstGeom>
          <a:solidFill>
            <a:srgbClr val="CCE0F9"/>
          </a:solidFill>
          <a:ln w="12700">
            <a:solidFill>
              <a:srgbClr val="34547E"/>
            </a:solidFill>
          </a:ln>
        </p:spPr>
      </p:sp>
      <p:sp>
        <p:nvSpPr>
          <p:cNvPr id="6" name="AutoShape 6"/>
          <p:cNvSpPr/>
          <p:nvPr/>
        </p:nvSpPr>
        <p:spPr>
          <a:xfrm>
            <a:off x="11645900" y="1460500"/>
            <a:ext cx="3695700" cy="304800"/>
          </a:xfrm>
          <a:prstGeom prst="rect">
            <a:avLst/>
          </a:prstGeom>
          <a:solidFill>
            <a:srgbClr val="CCE0F9"/>
          </a:solidFill>
          <a:ln w="12700">
            <a:solidFill>
              <a:srgbClr val="34547E"/>
            </a:solidFill>
          </a:ln>
        </p:spPr>
      </p:sp>
      <p:sp>
        <p:nvSpPr>
          <p:cNvPr id="7" name="AutoShape 7"/>
          <p:cNvSpPr/>
          <p:nvPr/>
        </p:nvSpPr>
        <p:spPr>
          <a:xfrm>
            <a:off x="889000" y="1778000"/>
            <a:ext cx="6502400" cy="1219200"/>
          </a:xfrm>
          <a:prstGeom prst="rect">
            <a:avLst/>
          </a:prstGeom>
          <a:solidFill>
            <a:srgbClr val="000000">
              <a:alpha val="0"/>
            </a:srgbClr>
          </a:solidFill>
          <a:ln w="12700">
            <a:solidFill>
              <a:srgbClr val="34547E"/>
            </a:solidFill>
          </a:ln>
        </p:spPr>
      </p:sp>
      <p:sp>
        <p:nvSpPr>
          <p:cNvPr id="8" name="AutoShape 8"/>
          <p:cNvSpPr/>
          <p:nvPr/>
        </p:nvSpPr>
        <p:spPr>
          <a:xfrm>
            <a:off x="7391400" y="1778000"/>
            <a:ext cx="4241800" cy="1219200"/>
          </a:xfrm>
          <a:prstGeom prst="rect">
            <a:avLst/>
          </a:prstGeom>
          <a:solidFill>
            <a:srgbClr val="000000">
              <a:alpha val="0"/>
            </a:srgbClr>
          </a:solidFill>
          <a:ln w="12700">
            <a:solidFill>
              <a:srgbClr val="34547E"/>
            </a:solidFill>
          </a:ln>
        </p:spPr>
      </p:sp>
      <p:sp>
        <p:nvSpPr>
          <p:cNvPr id="9" name="AutoShape 9"/>
          <p:cNvSpPr/>
          <p:nvPr/>
        </p:nvSpPr>
        <p:spPr>
          <a:xfrm>
            <a:off x="11645900" y="1778000"/>
            <a:ext cx="3695700" cy="1219200"/>
          </a:xfrm>
          <a:prstGeom prst="rect">
            <a:avLst/>
          </a:prstGeom>
          <a:solidFill>
            <a:srgbClr val="000000">
              <a:alpha val="0"/>
            </a:srgbClr>
          </a:solidFill>
          <a:ln w="12700">
            <a:solidFill>
              <a:srgbClr val="34547E"/>
            </a:solidFill>
          </a:ln>
        </p:spPr>
      </p:sp>
      <p:sp>
        <p:nvSpPr>
          <p:cNvPr id="10" name="AutoShape 10"/>
          <p:cNvSpPr/>
          <p:nvPr/>
        </p:nvSpPr>
        <p:spPr>
          <a:xfrm>
            <a:off x="889000" y="2997200"/>
            <a:ext cx="6502400" cy="774700"/>
          </a:xfrm>
          <a:prstGeom prst="rect">
            <a:avLst/>
          </a:prstGeom>
          <a:solidFill>
            <a:srgbClr val="000000">
              <a:alpha val="0"/>
            </a:srgbClr>
          </a:solidFill>
          <a:ln w="12700">
            <a:solidFill>
              <a:srgbClr val="34547E"/>
            </a:solidFill>
          </a:ln>
        </p:spPr>
      </p:sp>
      <p:sp>
        <p:nvSpPr>
          <p:cNvPr id="11" name="AutoShape 11"/>
          <p:cNvSpPr/>
          <p:nvPr/>
        </p:nvSpPr>
        <p:spPr>
          <a:xfrm>
            <a:off x="7391400" y="2997200"/>
            <a:ext cx="4241800" cy="774700"/>
          </a:xfrm>
          <a:prstGeom prst="rect">
            <a:avLst/>
          </a:prstGeom>
          <a:solidFill>
            <a:srgbClr val="000000">
              <a:alpha val="0"/>
            </a:srgbClr>
          </a:solidFill>
          <a:ln w="12700">
            <a:solidFill>
              <a:srgbClr val="34547E"/>
            </a:solidFill>
          </a:ln>
        </p:spPr>
      </p:sp>
      <p:sp>
        <p:nvSpPr>
          <p:cNvPr id="12" name="AutoShape 12"/>
          <p:cNvSpPr/>
          <p:nvPr/>
        </p:nvSpPr>
        <p:spPr>
          <a:xfrm>
            <a:off x="11645900" y="2997200"/>
            <a:ext cx="3695700" cy="774700"/>
          </a:xfrm>
          <a:prstGeom prst="rect">
            <a:avLst/>
          </a:prstGeom>
          <a:solidFill>
            <a:srgbClr val="000000">
              <a:alpha val="0"/>
            </a:srgbClr>
          </a:solidFill>
          <a:ln w="12700">
            <a:solidFill>
              <a:srgbClr val="34547E"/>
            </a:solidFill>
          </a:ln>
        </p:spPr>
      </p:sp>
      <p:sp>
        <p:nvSpPr>
          <p:cNvPr id="13" name="AutoShape 13"/>
          <p:cNvSpPr/>
          <p:nvPr/>
        </p:nvSpPr>
        <p:spPr>
          <a:xfrm>
            <a:off x="889000" y="3784600"/>
            <a:ext cx="6502400" cy="774700"/>
          </a:xfrm>
          <a:prstGeom prst="rect">
            <a:avLst/>
          </a:prstGeom>
          <a:solidFill>
            <a:srgbClr val="000000">
              <a:alpha val="0"/>
            </a:srgbClr>
          </a:solidFill>
          <a:ln w="12700">
            <a:solidFill>
              <a:srgbClr val="34547E"/>
            </a:solidFill>
          </a:ln>
        </p:spPr>
      </p:sp>
      <p:sp>
        <p:nvSpPr>
          <p:cNvPr id="14" name="AutoShape 14"/>
          <p:cNvSpPr/>
          <p:nvPr/>
        </p:nvSpPr>
        <p:spPr>
          <a:xfrm>
            <a:off x="7391400" y="3784600"/>
            <a:ext cx="4241800" cy="774700"/>
          </a:xfrm>
          <a:prstGeom prst="rect">
            <a:avLst/>
          </a:prstGeom>
          <a:solidFill>
            <a:srgbClr val="000000">
              <a:alpha val="0"/>
            </a:srgbClr>
          </a:solidFill>
          <a:ln w="12700">
            <a:solidFill>
              <a:srgbClr val="34547E"/>
            </a:solidFill>
          </a:ln>
        </p:spPr>
      </p:sp>
      <p:sp>
        <p:nvSpPr>
          <p:cNvPr id="15" name="AutoShape 15"/>
          <p:cNvSpPr/>
          <p:nvPr/>
        </p:nvSpPr>
        <p:spPr>
          <a:xfrm>
            <a:off x="11645900" y="3784600"/>
            <a:ext cx="3695700" cy="774700"/>
          </a:xfrm>
          <a:prstGeom prst="rect">
            <a:avLst/>
          </a:prstGeom>
          <a:solidFill>
            <a:srgbClr val="000000">
              <a:alpha val="0"/>
            </a:srgbClr>
          </a:solidFill>
          <a:ln w="12700">
            <a:solidFill>
              <a:srgbClr val="34547E"/>
            </a:solidFill>
          </a:ln>
        </p:spPr>
      </p:sp>
      <p:sp>
        <p:nvSpPr>
          <p:cNvPr id="16" name="AutoShape 16"/>
          <p:cNvSpPr/>
          <p:nvPr/>
        </p:nvSpPr>
        <p:spPr>
          <a:xfrm>
            <a:off x="889000" y="4559300"/>
            <a:ext cx="6502400" cy="1219200"/>
          </a:xfrm>
          <a:prstGeom prst="rect">
            <a:avLst/>
          </a:prstGeom>
          <a:solidFill>
            <a:srgbClr val="000000">
              <a:alpha val="0"/>
            </a:srgbClr>
          </a:solidFill>
          <a:ln w="12700">
            <a:solidFill>
              <a:srgbClr val="34547E"/>
            </a:solidFill>
          </a:ln>
        </p:spPr>
      </p:sp>
      <p:sp>
        <p:nvSpPr>
          <p:cNvPr id="17" name="AutoShape 17"/>
          <p:cNvSpPr/>
          <p:nvPr/>
        </p:nvSpPr>
        <p:spPr>
          <a:xfrm>
            <a:off x="7391400" y="4559300"/>
            <a:ext cx="4241800" cy="1219200"/>
          </a:xfrm>
          <a:prstGeom prst="rect">
            <a:avLst/>
          </a:prstGeom>
          <a:solidFill>
            <a:srgbClr val="000000">
              <a:alpha val="0"/>
            </a:srgbClr>
          </a:solidFill>
          <a:ln w="12700">
            <a:solidFill>
              <a:srgbClr val="34547E"/>
            </a:solidFill>
          </a:ln>
        </p:spPr>
      </p:sp>
      <p:sp>
        <p:nvSpPr>
          <p:cNvPr id="18" name="AutoShape 18"/>
          <p:cNvSpPr/>
          <p:nvPr/>
        </p:nvSpPr>
        <p:spPr>
          <a:xfrm>
            <a:off x="11645900" y="4559300"/>
            <a:ext cx="3695700" cy="1219200"/>
          </a:xfrm>
          <a:prstGeom prst="rect">
            <a:avLst/>
          </a:prstGeom>
          <a:solidFill>
            <a:srgbClr val="000000">
              <a:alpha val="0"/>
            </a:srgbClr>
          </a:solidFill>
          <a:ln w="12700">
            <a:solidFill>
              <a:srgbClr val="34547E"/>
            </a:solidFill>
          </a:ln>
        </p:spPr>
      </p:sp>
      <p:sp>
        <p:nvSpPr>
          <p:cNvPr id="19" name="AutoShape 19"/>
          <p:cNvSpPr/>
          <p:nvPr/>
        </p:nvSpPr>
        <p:spPr>
          <a:xfrm>
            <a:off x="889000" y="5791200"/>
            <a:ext cx="6502400" cy="1219200"/>
          </a:xfrm>
          <a:prstGeom prst="rect">
            <a:avLst/>
          </a:prstGeom>
          <a:solidFill>
            <a:srgbClr val="000000">
              <a:alpha val="0"/>
            </a:srgbClr>
          </a:solidFill>
          <a:ln w="12700">
            <a:solidFill>
              <a:srgbClr val="34547E"/>
            </a:solidFill>
          </a:ln>
        </p:spPr>
      </p:sp>
      <p:sp>
        <p:nvSpPr>
          <p:cNvPr id="20" name="AutoShape 20"/>
          <p:cNvSpPr/>
          <p:nvPr/>
        </p:nvSpPr>
        <p:spPr>
          <a:xfrm>
            <a:off x="7391400" y="5791200"/>
            <a:ext cx="4241800" cy="1219200"/>
          </a:xfrm>
          <a:prstGeom prst="rect">
            <a:avLst/>
          </a:prstGeom>
          <a:solidFill>
            <a:srgbClr val="000000">
              <a:alpha val="0"/>
            </a:srgbClr>
          </a:solidFill>
          <a:ln w="12700">
            <a:solidFill>
              <a:srgbClr val="34547E"/>
            </a:solidFill>
          </a:ln>
        </p:spPr>
      </p:sp>
      <p:sp>
        <p:nvSpPr>
          <p:cNvPr id="21" name="AutoShape 21"/>
          <p:cNvSpPr/>
          <p:nvPr/>
        </p:nvSpPr>
        <p:spPr>
          <a:xfrm>
            <a:off x="11645900" y="5791200"/>
            <a:ext cx="3695700" cy="1219200"/>
          </a:xfrm>
          <a:prstGeom prst="rect">
            <a:avLst/>
          </a:prstGeom>
          <a:solidFill>
            <a:srgbClr val="000000">
              <a:alpha val="0"/>
            </a:srgbClr>
          </a:solidFill>
          <a:ln w="12700">
            <a:solidFill>
              <a:srgbClr val="34547E"/>
            </a:solidFill>
          </a:ln>
        </p:spPr>
      </p:sp>
      <p:sp>
        <p:nvSpPr>
          <p:cNvPr id="22" name="AutoShape 22"/>
          <p:cNvSpPr/>
          <p:nvPr/>
        </p:nvSpPr>
        <p:spPr>
          <a:xfrm>
            <a:off x="889000" y="7010400"/>
            <a:ext cx="6502400" cy="774700"/>
          </a:xfrm>
          <a:prstGeom prst="rect">
            <a:avLst/>
          </a:prstGeom>
          <a:solidFill>
            <a:srgbClr val="000000">
              <a:alpha val="0"/>
            </a:srgbClr>
          </a:solidFill>
          <a:ln w="12700">
            <a:solidFill>
              <a:srgbClr val="34547E"/>
            </a:solidFill>
          </a:ln>
        </p:spPr>
      </p:sp>
      <p:sp>
        <p:nvSpPr>
          <p:cNvPr id="23" name="AutoShape 23"/>
          <p:cNvSpPr/>
          <p:nvPr/>
        </p:nvSpPr>
        <p:spPr>
          <a:xfrm>
            <a:off x="7391400" y="7010400"/>
            <a:ext cx="4241800" cy="774700"/>
          </a:xfrm>
          <a:prstGeom prst="rect">
            <a:avLst/>
          </a:prstGeom>
          <a:solidFill>
            <a:srgbClr val="000000">
              <a:alpha val="0"/>
            </a:srgbClr>
          </a:solidFill>
          <a:ln w="12700">
            <a:solidFill>
              <a:srgbClr val="34547E"/>
            </a:solidFill>
          </a:ln>
        </p:spPr>
      </p:sp>
      <p:sp>
        <p:nvSpPr>
          <p:cNvPr id="24" name="AutoShape 24"/>
          <p:cNvSpPr/>
          <p:nvPr/>
        </p:nvSpPr>
        <p:spPr>
          <a:xfrm>
            <a:off x="11645900" y="7010400"/>
            <a:ext cx="3695700" cy="774700"/>
          </a:xfrm>
          <a:prstGeom prst="rect">
            <a:avLst/>
          </a:prstGeom>
          <a:solidFill>
            <a:srgbClr val="000000">
              <a:alpha val="0"/>
            </a:srgbClr>
          </a:solidFill>
          <a:ln w="12700">
            <a:solidFill>
              <a:srgbClr val="34547E"/>
            </a:solidFill>
          </a:ln>
        </p:spPr>
      </p:sp>
      <p:sp>
        <p:nvSpPr>
          <p:cNvPr id="25" name="AutoShape 25"/>
          <p:cNvSpPr/>
          <p:nvPr/>
        </p:nvSpPr>
        <p:spPr>
          <a:xfrm>
            <a:off x="876300" y="7962900"/>
            <a:ext cx="12700" cy="419100"/>
          </a:xfrm>
          <a:prstGeom prst="rect">
            <a:avLst/>
          </a:prstGeom>
          <a:solidFill>
            <a:srgbClr val="3A5E8E"/>
          </a:solidFill>
        </p:spPr>
      </p:sp>
      <p:sp>
        <p:nvSpPr>
          <p:cNvPr id="26" name="TextBox 26"/>
          <p:cNvSpPr txBox="1"/>
          <p:nvPr/>
        </p:nvSpPr>
        <p:spPr>
          <a:xfrm>
            <a:off x="876300" y="381000"/>
            <a:ext cx="14490700" cy="3302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34547E"/>
                </a:solidFill>
                <a:latin typeface="&quot;Yeseva One&quot;"/>
              </a:rPr>
              <a:t>SEO Local per a Portals Immobiliaris del Bages</a:t>
            </a:r>
            <a:endParaRPr lang="en-US" sz="1100"/>
          </a:p>
        </p:txBody>
      </p:sp>
      <p:sp>
        <p:nvSpPr>
          <p:cNvPr id="27" name="TextBox 27"/>
          <p:cNvSpPr txBox="1"/>
          <p:nvPr/>
        </p:nvSpPr>
        <p:spPr>
          <a:xfrm>
            <a:off x="876300" y="876300"/>
            <a:ext cx="144907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El SEO local és especialment important per a un portal immobiliari centrat en una comarca. Algunes accions clau que milloren el posicionament local i la visibilitat a Google Maps.</a:t>
            </a:r>
            <a:endParaRPr lang="en-US" sz="1100"/>
          </a:p>
        </p:txBody>
      </p:sp>
      <p:sp>
        <p:nvSpPr>
          <p:cNvPr id="28" name="TextBox 28"/>
          <p:cNvSpPr txBox="1"/>
          <p:nvPr/>
        </p:nvSpPr>
        <p:spPr>
          <a:xfrm>
            <a:off x="977900" y="1511300"/>
            <a:ext cx="63119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Acció</a:t>
            </a:r>
            <a:endParaRPr lang="en-US" sz="1100"/>
          </a:p>
        </p:txBody>
      </p:sp>
      <p:sp>
        <p:nvSpPr>
          <p:cNvPr id="29" name="TextBox 29"/>
          <p:cNvSpPr txBox="1"/>
          <p:nvPr/>
        </p:nvSpPr>
        <p:spPr>
          <a:xfrm>
            <a:off x="7493000" y="1511300"/>
            <a:ext cx="40640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Com fer-ho</a:t>
            </a:r>
            <a:endParaRPr lang="en-US" sz="1100"/>
          </a:p>
        </p:txBody>
      </p:sp>
      <p:sp>
        <p:nvSpPr>
          <p:cNvPr id="30" name="TextBox 30"/>
          <p:cNvSpPr txBox="1"/>
          <p:nvPr/>
        </p:nvSpPr>
        <p:spPr>
          <a:xfrm>
            <a:off x="11734800" y="1511300"/>
            <a:ext cx="35179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Benefici</a:t>
            </a:r>
            <a:endParaRPr lang="en-US" sz="1100"/>
          </a:p>
        </p:txBody>
      </p:sp>
      <p:sp>
        <p:nvSpPr>
          <p:cNvPr id="31" name="TextBox 31"/>
          <p:cNvSpPr txBox="1"/>
          <p:nvPr/>
        </p:nvSpPr>
        <p:spPr>
          <a:xfrm>
            <a:off x="977900" y="1828800"/>
            <a:ext cx="6311900" cy="1117600"/>
          </a:xfrm>
          <a:prstGeom prst="rect">
            <a:avLst/>
          </a:prstGeom>
          <a:solidFill>
            <a:srgbClr val="000000">
              <a:alpha val="0"/>
            </a:srgbClr>
          </a:solidFill>
        </p:spPr>
        <p:txBody>
          <a:bodyPr lIns="0" tIns="0" rIns="0" bIns="0" rtlCol="0" anchor="ctr"/>
          <a:lstStyle/>
          <a:p>
            <a:pPr indent="0" algn="l">
              <a:lnSpc>
                <a:spcPct val="150000"/>
              </a:lnSpc>
              <a:defRPr/>
            </a:pPr>
            <a:r>
              <a:rPr lang="en-US" sz="4300" b="1">
                <a:solidFill>
                  <a:srgbClr val="34547E"/>
                </a:solidFill>
                <a:latin typeface="&quot;Yeseva One&quot;"/>
              </a:rPr>
              <a:t>Google Business Profile</a:t>
            </a:r>
            <a:endParaRPr lang="en-US" sz="1100"/>
          </a:p>
        </p:txBody>
      </p:sp>
      <p:sp>
        <p:nvSpPr>
          <p:cNvPr id="32" name="TextBox 32"/>
          <p:cNvSpPr txBox="1"/>
          <p:nvPr/>
        </p:nvSpPr>
        <p:spPr>
          <a:xfrm>
            <a:off x="7493000" y="2082800"/>
            <a:ext cx="40640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Crear i optimitzar fitxa amb fotos, horari, ressenyes</a:t>
            </a:r>
            <a:endParaRPr lang="en-US" sz="1100"/>
          </a:p>
        </p:txBody>
      </p:sp>
      <p:sp>
        <p:nvSpPr>
          <p:cNvPr id="33" name="TextBox 33"/>
          <p:cNvSpPr txBox="1"/>
          <p:nvPr/>
        </p:nvSpPr>
        <p:spPr>
          <a:xfrm>
            <a:off x="11734800" y="2082800"/>
            <a:ext cx="35179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Aparèixer a Google Maps i pack local</a:t>
            </a:r>
            <a:endParaRPr lang="en-US" sz="1100"/>
          </a:p>
        </p:txBody>
      </p:sp>
      <p:sp>
        <p:nvSpPr>
          <p:cNvPr id="34" name="TextBox 34"/>
          <p:cNvSpPr txBox="1"/>
          <p:nvPr/>
        </p:nvSpPr>
        <p:spPr>
          <a:xfrm>
            <a:off x="977900" y="3048000"/>
            <a:ext cx="6311900" cy="558800"/>
          </a:xfrm>
          <a:prstGeom prst="rect">
            <a:avLst/>
          </a:prstGeom>
          <a:solidFill>
            <a:srgbClr val="000000">
              <a:alpha val="0"/>
            </a:srgbClr>
          </a:solidFill>
        </p:spPr>
        <p:txBody>
          <a:bodyPr lIns="0" tIns="0" rIns="0" bIns="0" rtlCol="0" anchor="ctr"/>
          <a:lstStyle/>
          <a:p>
            <a:pPr indent="0" algn="l">
              <a:lnSpc>
                <a:spcPct val="150000"/>
              </a:lnSpc>
              <a:defRPr/>
            </a:pPr>
            <a:r>
              <a:rPr lang="en-US" sz="4300" b="1">
                <a:solidFill>
                  <a:srgbClr val="34547E"/>
                </a:solidFill>
                <a:latin typeface="&quot;Yeseva One&quot;"/>
              </a:rPr>
              <a:t>NAP consistent</a:t>
            </a:r>
            <a:endParaRPr lang="en-US" sz="1100"/>
          </a:p>
        </p:txBody>
      </p:sp>
      <p:sp>
        <p:nvSpPr>
          <p:cNvPr id="35" name="TextBox 35"/>
          <p:cNvSpPr txBox="1"/>
          <p:nvPr/>
        </p:nvSpPr>
        <p:spPr>
          <a:xfrm>
            <a:off x="7493000" y="3314700"/>
            <a:ext cx="40640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Nom, Adreça i Telèfon iguals a totes plataformes</a:t>
            </a:r>
            <a:endParaRPr lang="en-US" sz="1100"/>
          </a:p>
        </p:txBody>
      </p:sp>
      <p:sp>
        <p:nvSpPr>
          <p:cNvPr id="36" name="TextBox 36"/>
          <p:cNvSpPr txBox="1"/>
          <p:nvPr/>
        </p:nvSpPr>
        <p:spPr>
          <a:xfrm>
            <a:off x="11734800" y="3314700"/>
            <a:ext cx="35179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Google verifica legitimitat del negoci</a:t>
            </a:r>
            <a:endParaRPr lang="en-US" sz="1100"/>
          </a:p>
        </p:txBody>
      </p:sp>
      <p:sp>
        <p:nvSpPr>
          <p:cNvPr id="37" name="TextBox 37"/>
          <p:cNvSpPr txBox="1"/>
          <p:nvPr/>
        </p:nvSpPr>
        <p:spPr>
          <a:xfrm>
            <a:off x="977900" y="3835400"/>
            <a:ext cx="6311900" cy="558800"/>
          </a:xfrm>
          <a:prstGeom prst="rect">
            <a:avLst/>
          </a:prstGeom>
          <a:solidFill>
            <a:srgbClr val="000000">
              <a:alpha val="0"/>
            </a:srgbClr>
          </a:solidFill>
        </p:spPr>
        <p:txBody>
          <a:bodyPr lIns="0" tIns="0" rIns="0" bIns="0" rtlCol="0" anchor="ctr"/>
          <a:lstStyle/>
          <a:p>
            <a:pPr indent="0" algn="l">
              <a:lnSpc>
                <a:spcPct val="150000"/>
              </a:lnSpc>
              <a:defRPr/>
            </a:pPr>
            <a:r>
              <a:rPr lang="en-US" sz="4300" b="1">
                <a:solidFill>
                  <a:srgbClr val="34547E"/>
                </a:solidFill>
                <a:latin typeface="&quot;Yeseva One&quot;"/>
              </a:rPr>
              <a:t>Ressenyes clients</a:t>
            </a:r>
            <a:endParaRPr lang="en-US" sz="1100"/>
          </a:p>
        </p:txBody>
      </p:sp>
      <p:sp>
        <p:nvSpPr>
          <p:cNvPr id="38" name="TextBox 38"/>
          <p:cNvSpPr txBox="1"/>
          <p:nvPr/>
        </p:nvSpPr>
        <p:spPr>
          <a:xfrm>
            <a:off x="7493000" y="4089400"/>
            <a:ext cx="40640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Sol·licitar ressenyes Google i altres plataformes</a:t>
            </a:r>
            <a:endParaRPr lang="en-US" sz="1100"/>
          </a:p>
        </p:txBody>
      </p:sp>
      <p:sp>
        <p:nvSpPr>
          <p:cNvPr id="39" name="TextBox 39"/>
          <p:cNvSpPr txBox="1"/>
          <p:nvPr/>
        </p:nvSpPr>
        <p:spPr>
          <a:xfrm>
            <a:off x="11734800" y="4089400"/>
            <a:ext cx="35179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Millora ranking local i confiança</a:t>
            </a:r>
            <a:endParaRPr lang="en-US" sz="1100"/>
          </a:p>
        </p:txBody>
      </p:sp>
      <p:sp>
        <p:nvSpPr>
          <p:cNvPr id="40" name="TextBox 40"/>
          <p:cNvSpPr txBox="1"/>
          <p:nvPr/>
        </p:nvSpPr>
        <p:spPr>
          <a:xfrm>
            <a:off x="977900" y="4610100"/>
            <a:ext cx="6311900" cy="1117600"/>
          </a:xfrm>
          <a:prstGeom prst="rect">
            <a:avLst/>
          </a:prstGeom>
          <a:solidFill>
            <a:srgbClr val="000000">
              <a:alpha val="0"/>
            </a:srgbClr>
          </a:solidFill>
        </p:spPr>
        <p:txBody>
          <a:bodyPr lIns="0" tIns="0" rIns="0" bIns="0" rtlCol="0" anchor="ctr"/>
          <a:lstStyle/>
          <a:p>
            <a:pPr indent="0" algn="l">
              <a:lnSpc>
                <a:spcPct val="150000"/>
              </a:lnSpc>
              <a:defRPr/>
            </a:pPr>
            <a:r>
              <a:rPr lang="en-US" sz="4300" b="1">
                <a:solidFill>
                  <a:srgbClr val="34547E"/>
                </a:solidFill>
                <a:latin typeface="&quot;Yeseva One&quot;"/>
              </a:rPr>
              <a:t>Contingut per localitat</a:t>
            </a:r>
            <a:endParaRPr lang="en-US" sz="1100"/>
          </a:p>
        </p:txBody>
      </p:sp>
      <p:sp>
        <p:nvSpPr>
          <p:cNvPr id="41" name="TextBox 41"/>
          <p:cNvSpPr txBox="1"/>
          <p:nvPr/>
        </p:nvSpPr>
        <p:spPr>
          <a:xfrm>
            <a:off x="7493000" y="4876800"/>
            <a:ext cx="40640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Crear pàgines específiques cada municipi</a:t>
            </a:r>
            <a:endParaRPr lang="en-US" sz="1100"/>
          </a:p>
        </p:txBody>
      </p:sp>
      <p:sp>
        <p:nvSpPr>
          <p:cNvPr id="42" name="TextBox 42"/>
          <p:cNvSpPr txBox="1"/>
          <p:nvPr/>
        </p:nvSpPr>
        <p:spPr>
          <a:xfrm>
            <a:off x="11734800" y="4876800"/>
            <a:ext cx="35179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Posicionar cerques locals (ja implementat!)</a:t>
            </a:r>
            <a:endParaRPr lang="en-US" sz="1100"/>
          </a:p>
        </p:txBody>
      </p:sp>
      <p:sp>
        <p:nvSpPr>
          <p:cNvPr id="43" name="TextBox 43"/>
          <p:cNvSpPr txBox="1"/>
          <p:nvPr/>
        </p:nvSpPr>
        <p:spPr>
          <a:xfrm>
            <a:off x="977900" y="5842000"/>
            <a:ext cx="6311900" cy="1117600"/>
          </a:xfrm>
          <a:prstGeom prst="rect">
            <a:avLst/>
          </a:prstGeom>
          <a:solidFill>
            <a:srgbClr val="000000">
              <a:alpha val="0"/>
            </a:srgbClr>
          </a:solidFill>
        </p:spPr>
        <p:txBody>
          <a:bodyPr lIns="0" tIns="0" rIns="0" bIns="0" rtlCol="0" anchor="ctr"/>
          <a:lstStyle/>
          <a:p>
            <a:pPr indent="0" algn="l">
              <a:lnSpc>
                <a:spcPct val="150000"/>
              </a:lnSpc>
              <a:defRPr/>
            </a:pPr>
            <a:r>
              <a:rPr lang="en-US" sz="4300" b="1">
                <a:solidFill>
                  <a:srgbClr val="34547E"/>
                </a:solidFill>
                <a:latin typeface="&quot;Yeseva One&quot;"/>
              </a:rPr>
              <a:t>Schema LocalBusiness</a:t>
            </a:r>
            <a:endParaRPr lang="en-US" sz="1100"/>
          </a:p>
        </p:txBody>
      </p:sp>
      <p:sp>
        <p:nvSpPr>
          <p:cNvPr id="44" name="TextBox 44"/>
          <p:cNvSpPr txBox="1"/>
          <p:nvPr/>
        </p:nvSpPr>
        <p:spPr>
          <a:xfrm>
            <a:off x="7493000" y="6096000"/>
            <a:ext cx="40640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Afegir dades estructurades amb adreça i zona servei</a:t>
            </a:r>
            <a:endParaRPr lang="en-US" sz="1100"/>
          </a:p>
        </p:txBody>
      </p:sp>
      <p:sp>
        <p:nvSpPr>
          <p:cNvPr id="45" name="TextBox 45"/>
          <p:cNvSpPr txBox="1"/>
          <p:nvPr/>
        </p:nvSpPr>
        <p:spPr>
          <a:xfrm>
            <a:off x="11734800" y="6096000"/>
            <a:ext cx="35179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Rich snippets als resultats</a:t>
            </a:r>
            <a:endParaRPr lang="en-US" sz="1100"/>
          </a:p>
        </p:txBody>
      </p:sp>
      <p:sp>
        <p:nvSpPr>
          <p:cNvPr id="46" name="TextBox 46"/>
          <p:cNvSpPr txBox="1"/>
          <p:nvPr/>
        </p:nvSpPr>
        <p:spPr>
          <a:xfrm>
            <a:off x="977900" y="7061200"/>
            <a:ext cx="6311900" cy="558800"/>
          </a:xfrm>
          <a:prstGeom prst="rect">
            <a:avLst/>
          </a:prstGeom>
          <a:solidFill>
            <a:srgbClr val="000000">
              <a:alpha val="0"/>
            </a:srgbClr>
          </a:solidFill>
        </p:spPr>
        <p:txBody>
          <a:bodyPr lIns="0" tIns="0" rIns="0" bIns="0" rtlCol="0" anchor="ctr"/>
          <a:lstStyle/>
          <a:p>
            <a:pPr indent="0" algn="l">
              <a:lnSpc>
                <a:spcPct val="150000"/>
              </a:lnSpc>
              <a:defRPr/>
            </a:pPr>
            <a:r>
              <a:rPr lang="en-US" sz="4300" b="1">
                <a:solidFill>
                  <a:srgbClr val="34547E"/>
                </a:solidFill>
                <a:latin typeface="&quot;Yeseva One&quot;"/>
              </a:rPr>
              <a:t>Cites locals</a:t>
            </a:r>
            <a:endParaRPr lang="en-US" sz="1100"/>
          </a:p>
        </p:txBody>
      </p:sp>
      <p:sp>
        <p:nvSpPr>
          <p:cNvPr id="47" name="TextBox 47"/>
          <p:cNvSpPr txBox="1"/>
          <p:nvPr/>
        </p:nvSpPr>
        <p:spPr>
          <a:xfrm>
            <a:off x="7493000" y="7327900"/>
            <a:ext cx="40640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Aparèixer directoris locals del Bages</a:t>
            </a:r>
            <a:endParaRPr lang="en-US" sz="1100"/>
          </a:p>
        </p:txBody>
      </p:sp>
      <p:sp>
        <p:nvSpPr>
          <p:cNvPr id="48" name="TextBox 48"/>
          <p:cNvSpPr txBox="1"/>
          <p:nvPr/>
        </p:nvSpPr>
        <p:spPr>
          <a:xfrm>
            <a:off x="11734800" y="7327900"/>
            <a:ext cx="35179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Senyals localització per Google</a:t>
            </a:r>
            <a:endParaRPr lang="en-US" sz="1100"/>
          </a:p>
        </p:txBody>
      </p:sp>
      <p:sp>
        <p:nvSpPr>
          <p:cNvPr id="49" name="TextBox 49"/>
          <p:cNvSpPr txBox="1"/>
          <p:nvPr/>
        </p:nvSpPr>
        <p:spPr>
          <a:xfrm>
            <a:off x="1130300" y="7962900"/>
            <a:ext cx="142367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PisosEnManresa ja té bona base amb pàgines per cada municipi: Manresa, Navarcles, Santpedor, Cardona, Artés, Sallent, Sant Joan Vilatorrada, Castellgalí...</a:t>
            </a:r>
            <a:endParaRPr lang="en-US" sz="1100"/>
          </a:p>
        </p:txBody>
      </p:sp>
      <p:sp>
        <p:nvSpPr>
          <p:cNvPr id="50" name="TextBox 50"/>
          <p:cNvSpPr txBox="1"/>
          <p:nvPr/>
        </p:nvSpPr>
        <p:spPr>
          <a:xfrm>
            <a:off x="876300" y="8547100"/>
            <a:ext cx="1449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Accedeix al web</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1905000"/>
            <a:ext cx="14490700" cy="3835400"/>
          </a:xfrm>
          <a:prstGeom prst="rect">
            <a:avLst/>
          </a:prstGeom>
          <a:solidFill>
            <a:srgbClr val="000000">
              <a:alpha val="0"/>
            </a:srgbClr>
          </a:solidFill>
          <a:ln w="12700">
            <a:solidFill>
              <a:srgbClr val="34547E"/>
            </a:solidFill>
          </a:ln>
        </p:spPr>
      </p:sp>
      <p:sp>
        <p:nvSpPr>
          <p:cNvPr id="4" name="AutoShape 4"/>
          <p:cNvSpPr/>
          <p:nvPr/>
        </p:nvSpPr>
        <p:spPr>
          <a:xfrm>
            <a:off x="889000" y="1917700"/>
            <a:ext cx="1041400" cy="317500"/>
          </a:xfrm>
          <a:prstGeom prst="rect">
            <a:avLst/>
          </a:prstGeom>
          <a:solidFill>
            <a:srgbClr val="CCE0F9"/>
          </a:solidFill>
          <a:ln w="12700">
            <a:solidFill>
              <a:srgbClr val="34547E"/>
            </a:solidFill>
          </a:ln>
        </p:spPr>
      </p:sp>
      <p:sp>
        <p:nvSpPr>
          <p:cNvPr id="5" name="AutoShape 5"/>
          <p:cNvSpPr/>
          <p:nvPr/>
        </p:nvSpPr>
        <p:spPr>
          <a:xfrm>
            <a:off x="1943100" y="1917700"/>
            <a:ext cx="13411200" cy="317500"/>
          </a:xfrm>
          <a:prstGeom prst="rect">
            <a:avLst/>
          </a:prstGeom>
          <a:solidFill>
            <a:srgbClr val="CCE0F9"/>
          </a:solidFill>
          <a:ln w="12700">
            <a:solidFill>
              <a:srgbClr val="34547E"/>
            </a:solidFill>
          </a:ln>
        </p:spPr>
      </p:sp>
      <p:sp>
        <p:nvSpPr>
          <p:cNvPr id="6" name="AutoShape 6"/>
          <p:cNvSpPr/>
          <p:nvPr/>
        </p:nvSpPr>
        <p:spPr>
          <a:xfrm>
            <a:off x="889000" y="2235200"/>
            <a:ext cx="1041400" cy="317500"/>
          </a:xfrm>
          <a:prstGeom prst="rect">
            <a:avLst/>
          </a:prstGeom>
          <a:solidFill>
            <a:srgbClr val="000000">
              <a:alpha val="0"/>
            </a:srgbClr>
          </a:solidFill>
          <a:ln w="12700">
            <a:solidFill>
              <a:srgbClr val="34547E"/>
            </a:solidFill>
          </a:ln>
        </p:spPr>
      </p:sp>
      <p:sp>
        <p:nvSpPr>
          <p:cNvPr id="7" name="AutoShape 7"/>
          <p:cNvSpPr/>
          <p:nvPr/>
        </p:nvSpPr>
        <p:spPr>
          <a:xfrm>
            <a:off x="1943100" y="2235200"/>
            <a:ext cx="13411200" cy="317500"/>
          </a:xfrm>
          <a:prstGeom prst="rect">
            <a:avLst/>
          </a:prstGeom>
          <a:solidFill>
            <a:srgbClr val="000000">
              <a:alpha val="0"/>
            </a:srgbClr>
          </a:solidFill>
          <a:ln w="12700">
            <a:solidFill>
              <a:srgbClr val="34547E"/>
            </a:solidFill>
          </a:ln>
        </p:spPr>
      </p:sp>
      <p:sp>
        <p:nvSpPr>
          <p:cNvPr id="8" name="AutoShape 8"/>
          <p:cNvSpPr/>
          <p:nvPr/>
        </p:nvSpPr>
        <p:spPr>
          <a:xfrm>
            <a:off x="889000" y="2552700"/>
            <a:ext cx="1041400" cy="317500"/>
          </a:xfrm>
          <a:prstGeom prst="rect">
            <a:avLst/>
          </a:prstGeom>
          <a:solidFill>
            <a:srgbClr val="000000">
              <a:alpha val="0"/>
            </a:srgbClr>
          </a:solidFill>
          <a:ln w="12700">
            <a:solidFill>
              <a:srgbClr val="34547E"/>
            </a:solidFill>
          </a:ln>
        </p:spPr>
      </p:sp>
      <p:sp>
        <p:nvSpPr>
          <p:cNvPr id="9" name="AutoShape 9"/>
          <p:cNvSpPr/>
          <p:nvPr/>
        </p:nvSpPr>
        <p:spPr>
          <a:xfrm>
            <a:off x="1943100" y="2552700"/>
            <a:ext cx="13411200" cy="317500"/>
          </a:xfrm>
          <a:prstGeom prst="rect">
            <a:avLst/>
          </a:prstGeom>
          <a:solidFill>
            <a:srgbClr val="000000">
              <a:alpha val="0"/>
            </a:srgbClr>
          </a:solidFill>
          <a:ln w="12700">
            <a:solidFill>
              <a:srgbClr val="34547E"/>
            </a:solidFill>
          </a:ln>
        </p:spPr>
      </p:sp>
      <p:sp>
        <p:nvSpPr>
          <p:cNvPr id="10" name="AutoShape 10"/>
          <p:cNvSpPr/>
          <p:nvPr/>
        </p:nvSpPr>
        <p:spPr>
          <a:xfrm>
            <a:off x="889000" y="2870200"/>
            <a:ext cx="1041400" cy="317500"/>
          </a:xfrm>
          <a:prstGeom prst="rect">
            <a:avLst/>
          </a:prstGeom>
          <a:solidFill>
            <a:srgbClr val="000000">
              <a:alpha val="0"/>
            </a:srgbClr>
          </a:solidFill>
          <a:ln w="12700">
            <a:solidFill>
              <a:srgbClr val="34547E"/>
            </a:solidFill>
          </a:ln>
        </p:spPr>
      </p:sp>
      <p:sp>
        <p:nvSpPr>
          <p:cNvPr id="11" name="AutoShape 11"/>
          <p:cNvSpPr/>
          <p:nvPr/>
        </p:nvSpPr>
        <p:spPr>
          <a:xfrm>
            <a:off x="1943100" y="2870200"/>
            <a:ext cx="13411200" cy="317500"/>
          </a:xfrm>
          <a:prstGeom prst="rect">
            <a:avLst/>
          </a:prstGeom>
          <a:solidFill>
            <a:srgbClr val="000000">
              <a:alpha val="0"/>
            </a:srgbClr>
          </a:solidFill>
          <a:ln w="12700">
            <a:solidFill>
              <a:srgbClr val="34547E"/>
            </a:solidFill>
          </a:ln>
        </p:spPr>
      </p:sp>
      <p:sp>
        <p:nvSpPr>
          <p:cNvPr id="12" name="AutoShape 12"/>
          <p:cNvSpPr/>
          <p:nvPr/>
        </p:nvSpPr>
        <p:spPr>
          <a:xfrm>
            <a:off x="889000" y="3187700"/>
            <a:ext cx="1041400" cy="317500"/>
          </a:xfrm>
          <a:prstGeom prst="rect">
            <a:avLst/>
          </a:prstGeom>
          <a:solidFill>
            <a:srgbClr val="000000">
              <a:alpha val="0"/>
            </a:srgbClr>
          </a:solidFill>
          <a:ln w="12700">
            <a:solidFill>
              <a:srgbClr val="34547E"/>
            </a:solidFill>
          </a:ln>
        </p:spPr>
      </p:sp>
      <p:sp>
        <p:nvSpPr>
          <p:cNvPr id="13" name="AutoShape 13"/>
          <p:cNvSpPr/>
          <p:nvPr/>
        </p:nvSpPr>
        <p:spPr>
          <a:xfrm>
            <a:off x="1943100" y="3187700"/>
            <a:ext cx="13411200" cy="317500"/>
          </a:xfrm>
          <a:prstGeom prst="rect">
            <a:avLst/>
          </a:prstGeom>
          <a:solidFill>
            <a:srgbClr val="000000">
              <a:alpha val="0"/>
            </a:srgbClr>
          </a:solidFill>
          <a:ln w="12700">
            <a:solidFill>
              <a:srgbClr val="34547E"/>
            </a:solidFill>
          </a:ln>
        </p:spPr>
      </p:sp>
      <p:sp>
        <p:nvSpPr>
          <p:cNvPr id="14" name="AutoShape 14"/>
          <p:cNvSpPr/>
          <p:nvPr/>
        </p:nvSpPr>
        <p:spPr>
          <a:xfrm>
            <a:off x="889000" y="3505200"/>
            <a:ext cx="1041400" cy="317500"/>
          </a:xfrm>
          <a:prstGeom prst="rect">
            <a:avLst/>
          </a:prstGeom>
          <a:solidFill>
            <a:srgbClr val="000000">
              <a:alpha val="0"/>
            </a:srgbClr>
          </a:solidFill>
          <a:ln w="12700">
            <a:solidFill>
              <a:srgbClr val="34547E"/>
            </a:solidFill>
          </a:ln>
        </p:spPr>
      </p:sp>
      <p:sp>
        <p:nvSpPr>
          <p:cNvPr id="15" name="AutoShape 15"/>
          <p:cNvSpPr/>
          <p:nvPr/>
        </p:nvSpPr>
        <p:spPr>
          <a:xfrm>
            <a:off x="1943100" y="3505200"/>
            <a:ext cx="13411200" cy="317500"/>
          </a:xfrm>
          <a:prstGeom prst="rect">
            <a:avLst/>
          </a:prstGeom>
          <a:solidFill>
            <a:srgbClr val="000000">
              <a:alpha val="0"/>
            </a:srgbClr>
          </a:solidFill>
          <a:ln w="12700">
            <a:solidFill>
              <a:srgbClr val="34547E"/>
            </a:solidFill>
          </a:ln>
        </p:spPr>
      </p:sp>
      <p:sp>
        <p:nvSpPr>
          <p:cNvPr id="16" name="AutoShape 16"/>
          <p:cNvSpPr/>
          <p:nvPr/>
        </p:nvSpPr>
        <p:spPr>
          <a:xfrm>
            <a:off x="889000" y="3835400"/>
            <a:ext cx="1041400" cy="317500"/>
          </a:xfrm>
          <a:prstGeom prst="rect">
            <a:avLst/>
          </a:prstGeom>
          <a:solidFill>
            <a:srgbClr val="000000">
              <a:alpha val="0"/>
            </a:srgbClr>
          </a:solidFill>
          <a:ln w="12700">
            <a:solidFill>
              <a:srgbClr val="34547E"/>
            </a:solidFill>
          </a:ln>
        </p:spPr>
      </p:sp>
      <p:sp>
        <p:nvSpPr>
          <p:cNvPr id="17" name="AutoShape 17"/>
          <p:cNvSpPr/>
          <p:nvPr/>
        </p:nvSpPr>
        <p:spPr>
          <a:xfrm>
            <a:off x="1943100" y="3835400"/>
            <a:ext cx="13411200" cy="317500"/>
          </a:xfrm>
          <a:prstGeom prst="rect">
            <a:avLst/>
          </a:prstGeom>
          <a:solidFill>
            <a:srgbClr val="000000">
              <a:alpha val="0"/>
            </a:srgbClr>
          </a:solidFill>
          <a:ln w="12700">
            <a:solidFill>
              <a:srgbClr val="34547E"/>
            </a:solidFill>
          </a:ln>
        </p:spPr>
      </p:sp>
      <p:sp>
        <p:nvSpPr>
          <p:cNvPr id="18" name="AutoShape 18"/>
          <p:cNvSpPr/>
          <p:nvPr/>
        </p:nvSpPr>
        <p:spPr>
          <a:xfrm>
            <a:off x="889000" y="4152900"/>
            <a:ext cx="1041400" cy="317500"/>
          </a:xfrm>
          <a:prstGeom prst="rect">
            <a:avLst/>
          </a:prstGeom>
          <a:solidFill>
            <a:srgbClr val="000000">
              <a:alpha val="0"/>
            </a:srgbClr>
          </a:solidFill>
          <a:ln w="12700">
            <a:solidFill>
              <a:srgbClr val="34547E"/>
            </a:solidFill>
          </a:ln>
        </p:spPr>
      </p:sp>
      <p:sp>
        <p:nvSpPr>
          <p:cNvPr id="19" name="AutoShape 19"/>
          <p:cNvSpPr/>
          <p:nvPr/>
        </p:nvSpPr>
        <p:spPr>
          <a:xfrm>
            <a:off x="1943100" y="4152900"/>
            <a:ext cx="13411200" cy="317500"/>
          </a:xfrm>
          <a:prstGeom prst="rect">
            <a:avLst/>
          </a:prstGeom>
          <a:solidFill>
            <a:srgbClr val="000000">
              <a:alpha val="0"/>
            </a:srgbClr>
          </a:solidFill>
          <a:ln w="12700">
            <a:solidFill>
              <a:srgbClr val="34547E"/>
            </a:solidFill>
          </a:ln>
        </p:spPr>
      </p:sp>
      <p:sp>
        <p:nvSpPr>
          <p:cNvPr id="20" name="AutoShape 20"/>
          <p:cNvSpPr/>
          <p:nvPr/>
        </p:nvSpPr>
        <p:spPr>
          <a:xfrm>
            <a:off x="889000" y="4470400"/>
            <a:ext cx="1041400" cy="317500"/>
          </a:xfrm>
          <a:prstGeom prst="rect">
            <a:avLst/>
          </a:prstGeom>
          <a:solidFill>
            <a:srgbClr val="000000">
              <a:alpha val="0"/>
            </a:srgbClr>
          </a:solidFill>
          <a:ln w="12700">
            <a:solidFill>
              <a:srgbClr val="34547E"/>
            </a:solidFill>
          </a:ln>
        </p:spPr>
      </p:sp>
      <p:sp>
        <p:nvSpPr>
          <p:cNvPr id="21" name="AutoShape 21"/>
          <p:cNvSpPr/>
          <p:nvPr/>
        </p:nvSpPr>
        <p:spPr>
          <a:xfrm>
            <a:off x="1943100" y="4470400"/>
            <a:ext cx="13411200" cy="317500"/>
          </a:xfrm>
          <a:prstGeom prst="rect">
            <a:avLst/>
          </a:prstGeom>
          <a:solidFill>
            <a:srgbClr val="000000">
              <a:alpha val="0"/>
            </a:srgbClr>
          </a:solidFill>
          <a:ln w="12700">
            <a:solidFill>
              <a:srgbClr val="34547E"/>
            </a:solidFill>
          </a:ln>
        </p:spPr>
      </p:sp>
      <p:sp>
        <p:nvSpPr>
          <p:cNvPr id="22" name="AutoShape 22"/>
          <p:cNvSpPr/>
          <p:nvPr/>
        </p:nvSpPr>
        <p:spPr>
          <a:xfrm>
            <a:off x="889000" y="4787900"/>
            <a:ext cx="1041400" cy="317500"/>
          </a:xfrm>
          <a:prstGeom prst="rect">
            <a:avLst/>
          </a:prstGeom>
          <a:solidFill>
            <a:srgbClr val="000000">
              <a:alpha val="0"/>
            </a:srgbClr>
          </a:solidFill>
          <a:ln w="12700">
            <a:solidFill>
              <a:srgbClr val="34547E"/>
            </a:solidFill>
          </a:ln>
        </p:spPr>
      </p:sp>
      <p:sp>
        <p:nvSpPr>
          <p:cNvPr id="23" name="AutoShape 23"/>
          <p:cNvSpPr/>
          <p:nvPr/>
        </p:nvSpPr>
        <p:spPr>
          <a:xfrm>
            <a:off x="1943100" y="4787900"/>
            <a:ext cx="13411200" cy="317500"/>
          </a:xfrm>
          <a:prstGeom prst="rect">
            <a:avLst/>
          </a:prstGeom>
          <a:solidFill>
            <a:srgbClr val="000000">
              <a:alpha val="0"/>
            </a:srgbClr>
          </a:solidFill>
          <a:ln w="12700">
            <a:solidFill>
              <a:srgbClr val="34547E"/>
            </a:solidFill>
          </a:ln>
        </p:spPr>
      </p:sp>
      <p:sp>
        <p:nvSpPr>
          <p:cNvPr id="24" name="AutoShape 24"/>
          <p:cNvSpPr/>
          <p:nvPr/>
        </p:nvSpPr>
        <p:spPr>
          <a:xfrm>
            <a:off x="889000" y="5105400"/>
            <a:ext cx="1041400" cy="317500"/>
          </a:xfrm>
          <a:prstGeom prst="rect">
            <a:avLst/>
          </a:prstGeom>
          <a:solidFill>
            <a:srgbClr val="000000">
              <a:alpha val="0"/>
            </a:srgbClr>
          </a:solidFill>
          <a:ln w="12700">
            <a:solidFill>
              <a:srgbClr val="34547E"/>
            </a:solidFill>
          </a:ln>
        </p:spPr>
      </p:sp>
      <p:sp>
        <p:nvSpPr>
          <p:cNvPr id="25" name="AutoShape 25"/>
          <p:cNvSpPr/>
          <p:nvPr/>
        </p:nvSpPr>
        <p:spPr>
          <a:xfrm>
            <a:off x="1943100" y="5105400"/>
            <a:ext cx="13411200" cy="317500"/>
          </a:xfrm>
          <a:prstGeom prst="rect">
            <a:avLst/>
          </a:prstGeom>
          <a:solidFill>
            <a:srgbClr val="000000">
              <a:alpha val="0"/>
            </a:srgbClr>
          </a:solidFill>
          <a:ln w="12700">
            <a:solidFill>
              <a:srgbClr val="34547E"/>
            </a:solidFill>
          </a:ln>
        </p:spPr>
      </p:sp>
      <p:sp>
        <p:nvSpPr>
          <p:cNvPr id="26" name="AutoShape 26"/>
          <p:cNvSpPr/>
          <p:nvPr/>
        </p:nvSpPr>
        <p:spPr>
          <a:xfrm>
            <a:off x="889000" y="5422900"/>
            <a:ext cx="1041400" cy="317500"/>
          </a:xfrm>
          <a:prstGeom prst="rect">
            <a:avLst/>
          </a:prstGeom>
          <a:solidFill>
            <a:srgbClr val="000000">
              <a:alpha val="0"/>
            </a:srgbClr>
          </a:solidFill>
          <a:ln w="12700">
            <a:solidFill>
              <a:srgbClr val="34547E"/>
            </a:solidFill>
          </a:ln>
        </p:spPr>
      </p:sp>
      <p:sp>
        <p:nvSpPr>
          <p:cNvPr id="27" name="AutoShape 27"/>
          <p:cNvSpPr/>
          <p:nvPr/>
        </p:nvSpPr>
        <p:spPr>
          <a:xfrm>
            <a:off x="1943100" y="5422900"/>
            <a:ext cx="13411200" cy="317500"/>
          </a:xfrm>
          <a:prstGeom prst="rect">
            <a:avLst/>
          </a:prstGeom>
          <a:solidFill>
            <a:srgbClr val="000000">
              <a:alpha val="0"/>
            </a:srgbClr>
          </a:solidFill>
          <a:ln w="12700">
            <a:solidFill>
              <a:srgbClr val="34547E"/>
            </a:solidFill>
          </a:ln>
        </p:spPr>
      </p:sp>
      <p:sp>
        <p:nvSpPr>
          <p:cNvPr id="28" name="AutoShape 28"/>
          <p:cNvSpPr/>
          <p:nvPr/>
        </p:nvSpPr>
        <p:spPr>
          <a:xfrm>
            <a:off x="876300" y="6337300"/>
            <a:ext cx="14490700" cy="1511300"/>
          </a:xfrm>
          <a:prstGeom prst="roundRect">
            <a:avLst>
              <a:gd name="adj" fmla="val 2521"/>
            </a:avLst>
          </a:prstGeom>
          <a:solidFill>
            <a:srgbClr val="000000">
              <a:alpha val="0"/>
            </a:srgbClr>
          </a:solidFill>
        </p:spPr>
      </p:sp>
      <p:sp>
        <p:nvSpPr>
          <p:cNvPr id="29" name="AutoShape 29"/>
          <p:cNvSpPr/>
          <p:nvPr/>
        </p:nvSpPr>
        <p:spPr>
          <a:xfrm>
            <a:off x="876300" y="6337300"/>
            <a:ext cx="3378200" cy="1511300"/>
          </a:xfrm>
          <a:prstGeom prst="roundRect">
            <a:avLst>
              <a:gd name="adj" fmla="val 2521"/>
            </a:avLst>
          </a:prstGeom>
          <a:solidFill>
            <a:srgbClr val="000000">
              <a:alpha val="0"/>
            </a:srgbClr>
          </a:solidFill>
        </p:spPr>
      </p:sp>
      <p:sp>
        <p:nvSpPr>
          <p:cNvPr id="30" name="AutoShape 30"/>
          <p:cNvSpPr/>
          <p:nvPr/>
        </p:nvSpPr>
        <p:spPr>
          <a:xfrm>
            <a:off x="4572000" y="6337300"/>
            <a:ext cx="3378200" cy="1511300"/>
          </a:xfrm>
          <a:prstGeom prst="roundRect">
            <a:avLst>
              <a:gd name="adj" fmla="val 2521"/>
            </a:avLst>
          </a:prstGeom>
          <a:solidFill>
            <a:srgbClr val="000000">
              <a:alpha val="0"/>
            </a:srgbClr>
          </a:solidFill>
        </p:spPr>
      </p:sp>
      <p:sp>
        <p:nvSpPr>
          <p:cNvPr id="31" name="AutoShape 31"/>
          <p:cNvSpPr/>
          <p:nvPr/>
        </p:nvSpPr>
        <p:spPr>
          <a:xfrm>
            <a:off x="8280400" y="6337300"/>
            <a:ext cx="3378200" cy="1511300"/>
          </a:xfrm>
          <a:prstGeom prst="roundRect">
            <a:avLst>
              <a:gd name="adj" fmla="val 2521"/>
            </a:avLst>
          </a:prstGeom>
          <a:solidFill>
            <a:srgbClr val="000000">
              <a:alpha val="0"/>
            </a:srgbClr>
          </a:solidFill>
        </p:spPr>
      </p:sp>
      <p:sp>
        <p:nvSpPr>
          <p:cNvPr id="32" name="AutoShape 32"/>
          <p:cNvSpPr/>
          <p:nvPr/>
        </p:nvSpPr>
        <p:spPr>
          <a:xfrm>
            <a:off x="11976100" y="6337300"/>
            <a:ext cx="3378200" cy="1511300"/>
          </a:xfrm>
          <a:prstGeom prst="roundRect">
            <a:avLst>
              <a:gd name="adj" fmla="val 2521"/>
            </a:avLst>
          </a:prstGeom>
          <a:solidFill>
            <a:srgbClr val="000000">
              <a:alpha val="0"/>
            </a:srgbClr>
          </a:solidFill>
        </p:spPr>
      </p:sp>
      <p:sp>
        <p:nvSpPr>
          <p:cNvPr id="33" name="TextBox 33"/>
          <p:cNvSpPr txBox="1"/>
          <p:nvPr/>
        </p:nvSpPr>
        <p:spPr>
          <a:xfrm>
            <a:off x="876300" y="3937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34547E"/>
                </a:solidFill>
                <a:latin typeface="&quot;Yeseva One&quot;"/>
              </a:rPr>
              <a:t>6. Exercici Pràctic Final: Auditoria SEO Completa</a:t>
            </a:r>
            <a:endParaRPr lang="en-US" sz="1100"/>
          </a:p>
        </p:txBody>
      </p:sp>
      <p:sp>
        <p:nvSpPr>
          <p:cNvPr id="34" name="TextBox 34"/>
          <p:cNvSpPr txBox="1"/>
          <p:nvPr/>
        </p:nvSpPr>
        <p:spPr>
          <a:xfrm>
            <a:off x="876300" y="1485900"/>
            <a:ext cx="14490700" cy="2540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4547E"/>
                </a:solidFill>
                <a:latin typeface="&quot;Yeseva One&quot;"/>
              </a:rPr>
              <a:t>Entregables (llista numerada)</a:t>
            </a:r>
            <a:endParaRPr lang="en-US" sz="1100"/>
          </a:p>
        </p:txBody>
      </p:sp>
      <p:sp>
        <p:nvSpPr>
          <p:cNvPr id="35" name="TextBox 35"/>
          <p:cNvSpPr txBox="1"/>
          <p:nvPr/>
        </p:nvSpPr>
        <p:spPr>
          <a:xfrm>
            <a:off x="876300" y="5918200"/>
            <a:ext cx="14490700" cy="2540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4547E"/>
                </a:solidFill>
                <a:latin typeface="&quot;Yeseva One&quot;"/>
              </a:rPr>
              <a:t>Criteria d'Avaluació</a:t>
            </a:r>
            <a:endParaRPr lang="en-US" sz="1100"/>
          </a:p>
        </p:txBody>
      </p:sp>
      <p:sp>
        <p:nvSpPr>
          <p:cNvPr id="36" name="TextBox 36"/>
          <p:cNvSpPr txBox="1"/>
          <p:nvPr/>
        </p:nvSpPr>
        <p:spPr>
          <a:xfrm>
            <a:off x="876300" y="6807200"/>
            <a:ext cx="3378200" cy="2540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4547E"/>
                </a:solidFill>
                <a:latin typeface="&quot;Yeseva One&quot;"/>
              </a:rPr>
              <a:t>Completesa 25%</a:t>
            </a:r>
            <a:endParaRPr lang="en-US" sz="1100"/>
          </a:p>
        </p:txBody>
      </p:sp>
      <p:sp>
        <p:nvSpPr>
          <p:cNvPr id="37" name="TextBox 37"/>
          <p:cNvSpPr txBox="1"/>
          <p:nvPr/>
        </p:nvSpPr>
        <p:spPr>
          <a:xfrm>
            <a:off x="4572000" y="6807200"/>
            <a:ext cx="3378200" cy="2540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4547E"/>
                </a:solidFill>
                <a:latin typeface="&quot;Yeseva One&quot;"/>
              </a:rPr>
              <a:t>Coherència 25%</a:t>
            </a:r>
            <a:endParaRPr lang="en-US" sz="1100"/>
          </a:p>
        </p:txBody>
      </p:sp>
      <p:sp>
        <p:nvSpPr>
          <p:cNvPr id="38" name="TextBox 38"/>
          <p:cNvSpPr txBox="1"/>
          <p:nvPr/>
        </p:nvSpPr>
        <p:spPr>
          <a:xfrm>
            <a:off x="8280400" y="6807200"/>
            <a:ext cx="3378200" cy="5080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4547E"/>
                </a:solidFill>
                <a:latin typeface="&quot;Yeseva One&quot;"/>
              </a:rPr>
              <a:t>Qualitat tècnica 25%</a:t>
            </a:r>
            <a:endParaRPr lang="en-US" sz="1100"/>
          </a:p>
        </p:txBody>
      </p:sp>
      <p:sp>
        <p:nvSpPr>
          <p:cNvPr id="39" name="TextBox 39"/>
          <p:cNvSpPr txBox="1"/>
          <p:nvPr/>
        </p:nvSpPr>
        <p:spPr>
          <a:xfrm>
            <a:off x="11976100" y="6807200"/>
            <a:ext cx="3378200" cy="5080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4547E"/>
                </a:solidFill>
                <a:latin typeface="&quot;Yeseva One&quot;"/>
              </a:rPr>
              <a:t>Creativitat i realisme 25%</a:t>
            </a:r>
            <a:endParaRPr lang="en-US" sz="1100"/>
          </a:p>
        </p:txBody>
      </p:sp>
      <p:sp>
        <p:nvSpPr>
          <p:cNvPr id="40" name="TextBox 40"/>
          <p:cNvSpPr txBox="1"/>
          <p:nvPr/>
        </p:nvSpPr>
        <p:spPr>
          <a:xfrm>
            <a:off x="876300" y="889000"/>
            <a:ext cx="14490700" cy="4191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34547E"/>
                </a:solidFill>
                <a:latin typeface="&quot;Yeseva One&quot;"/>
              </a:rPr>
              <a:t>Si heu seguit tots els mini-exercicis, ja teniu la major part del treball fet! Ara cal reunir-ho tot en un document coherent. El vostre lliurament ha d'incloure tots els elements següents.</a:t>
            </a:r>
            <a:endParaRPr lang="en-US" sz="1100"/>
          </a:p>
        </p:txBody>
      </p:sp>
      <p:sp>
        <p:nvSpPr>
          <p:cNvPr id="41" name="TextBox 41"/>
          <p:cNvSpPr txBox="1"/>
          <p:nvPr/>
        </p:nvSpPr>
        <p:spPr>
          <a:xfrm>
            <a:off x="977900" y="19685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Núm.</a:t>
            </a:r>
            <a:endParaRPr lang="en-US" sz="1100"/>
          </a:p>
        </p:txBody>
      </p:sp>
      <p:sp>
        <p:nvSpPr>
          <p:cNvPr id="42" name="TextBox 42"/>
          <p:cNvSpPr txBox="1"/>
          <p:nvPr/>
        </p:nvSpPr>
        <p:spPr>
          <a:xfrm>
            <a:off x="2032000" y="19685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Entregable</a:t>
            </a:r>
            <a:endParaRPr lang="en-US" sz="1100"/>
          </a:p>
        </p:txBody>
      </p:sp>
      <p:sp>
        <p:nvSpPr>
          <p:cNvPr id="43" name="TextBox 43"/>
          <p:cNvSpPr txBox="1"/>
          <p:nvPr/>
        </p:nvSpPr>
        <p:spPr>
          <a:xfrm>
            <a:off x="977900" y="22860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1</a:t>
            </a:r>
            <a:endParaRPr lang="en-US" sz="1100"/>
          </a:p>
        </p:txBody>
      </p:sp>
      <p:sp>
        <p:nvSpPr>
          <p:cNvPr id="44" name="TextBox 44"/>
          <p:cNvSpPr txBox="1"/>
          <p:nvPr/>
        </p:nvSpPr>
        <p:spPr>
          <a:xfrm>
            <a:off x="2032000" y="22860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Anàlisi inicial del portal: tipus propietats, localitats, idioma, posicionament actual</a:t>
            </a:r>
            <a:endParaRPr lang="en-US" sz="1100"/>
          </a:p>
        </p:txBody>
      </p:sp>
      <p:sp>
        <p:nvSpPr>
          <p:cNvPr id="45" name="TextBox 45"/>
          <p:cNvSpPr txBox="1"/>
          <p:nvPr/>
        </p:nvSpPr>
        <p:spPr>
          <a:xfrm>
            <a:off x="977900" y="26035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2</a:t>
            </a:r>
            <a:endParaRPr lang="en-US" sz="1100"/>
          </a:p>
        </p:txBody>
      </p:sp>
      <p:sp>
        <p:nvSpPr>
          <p:cNvPr id="46" name="TextBox 46"/>
          <p:cNvSpPr txBox="1"/>
          <p:nvPr/>
        </p:nvSpPr>
        <p:spPr>
          <a:xfrm>
            <a:off x="2032000" y="26035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Fitxer robots.txt corregit i funcional per a PisosEnManresa</a:t>
            </a:r>
            <a:endParaRPr lang="en-US" sz="1100"/>
          </a:p>
        </p:txBody>
      </p:sp>
      <p:sp>
        <p:nvSpPr>
          <p:cNvPr id="47" name="TextBox 47"/>
          <p:cNvSpPr txBox="1"/>
          <p:nvPr/>
        </p:nvSpPr>
        <p:spPr>
          <a:xfrm>
            <a:off x="977900" y="29210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3</a:t>
            </a:r>
            <a:endParaRPr lang="en-US" sz="1100"/>
          </a:p>
        </p:txBody>
      </p:sp>
      <p:sp>
        <p:nvSpPr>
          <p:cNvPr id="48" name="TextBox 48"/>
          <p:cNvSpPr txBox="1"/>
          <p:nvPr/>
        </p:nvSpPr>
        <p:spPr>
          <a:xfrm>
            <a:off x="2032000" y="29210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Fitxer sitemap.xml amb mínim 12 URLs (categories + fitxes + blog)</a:t>
            </a:r>
            <a:endParaRPr lang="en-US" sz="1100"/>
          </a:p>
        </p:txBody>
      </p:sp>
      <p:sp>
        <p:nvSpPr>
          <p:cNvPr id="49" name="TextBox 49"/>
          <p:cNvSpPr txBox="1"/>
          <p:nvPr/>
        </p:nvSpPr>
        <p:spPr>
          <a:xfrm>
            <a:off x="977900" y="32385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4</a:t>
            </a:r>
            <a:endParaRPr lang="en-US" sz="1100"/>
          </a:p>
        </p:txBody>
      </p:sp>
      <p:sp>
        <p:nvSpPr>
          <p:cNvPr id="50" name="TextBox 50"/>
          <p:cNvSpPr txBox="1"/>
          <p:nvPr/>
        </p:nvSpPr>
        <p:spPr>
          <a:xfrm>
            <a:off x="2032000" y="32385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Informe Core Web Vitals (captura PageSpeed Insights)</a:t>
            </a:r>
            <a:endParaRPr lang="en-US" sz="1100"/>
          </a:p>
        </p:txBody>
      </p:sp>
      <p:sp>
        <p:nvSpPr>
          <p:cNvPr id="51" name="TextBox 51"/>
          <p:cNvSpPr txBox="1"/>
          <p:nvPr/>
        </p:nvSpPr>
        <p:spPr>
          <a:xfrm>
            <a:off x="977900" y="35687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5</a:t>
            </a:r>
            <a:endParaRPr lang="en-US" sz="1100"/>
          </a:p>
        </p:txBody>
      </p:sp>
      <p:sp>
        <p:nvSpPr>
          <p:cNvPr id="52" name="TextBox 52"/>
          <p:cNvSpPr txBox="1"/>
          <p:nvPr/>
        </p:nvSpPr>
        <p:spPr>
          <a:xfrm>
            <a:off x="2032000" y="35687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Llista 10+ paraules clau amb volum, dificultat, intenció i URL destí</a:t>
            </a:r>
            <a:endParaRPr lang="en-US" sz="1100"/>
          </a:p>
        </p:txBody>
      </p:sp>
      <p:sp>
        <p:nvSpPr>
          <p:cNvPr id="53" name="TextBox 53"/>
          <p:cNvSpPr txBox="1"/>
          <p:nvPr/>
        </p:nvSpPr>
        <p:spPr>
          <a:xfrm>
            <a:off x="977900" y="38862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6</a:t>
            </a:r>
            <a:endParaRPr lang="en-US" sz="1100"/>
          </a:p>
        </p:txBody>
      </p:sp>
      <p:sp>
        <p:nvSpPr>
          <p:cNvPr id="54" name="TextBox 54"/>
          <p:cNvSpPr txBox="1"/>
          <p:nvPr/>
        </p:nvSpPr>
        <p:spPr>
          <a:xfrm>
            <a:off x="2032000" y="38862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Title tags i meta descriptions per a 5 pàgines del portal</a:t>
            </a:r>
            <a:endParaRPr lang="en-US" sz="1100"/>
          </a:p>
        </p:txBody>
      </p:sp>
      <p:sp>
        <p:nvSpPr>
          <p:cNvPr id="55" name="TextBox 55"/>
          <p:cNvSpPr txBox="1"/>
          <p:nvPr/>
        </p:nvSpPr>
        <p:spPr>
          <a:xfrm>
            <a:off x="977900" y="42037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7</a:t>
            </a:r>
            <a:endParaRPr lang="en-US" sz="1100"/>
          </a:p>
        </p:txBody>
      </p:sp>
      <p:sp>
        <p:nvSpPr>
          <p:cNvPr id="56" name="TextBox 56"/>
          <p:cNvSpPr txBox="1"/>
          <p:nvPr/>
        </p:nvSpPr>
        <p:spPr>
          <a:xfrm>
            <a:off x="2032000" y="42037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Proposta 3 URLs millorades per a fitxes de propietat</a:t>
            </a:r>
            <a:endParaRPr lang="en-US" sz="1100"/>
          </a:p>
        </p:txBody>
      </p:sp>
      <p:sp>
        <p:nvSpPr>
          <p:cNvPr id="57" name="TextBox 57"/>
          <p:cNvSpPr txBox="1"/>
          <p:nvPr/>
        </p:nvSpPr>
        <p:spPr>
          <a:xfrm>
            <a:off x="977900" y="45212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8</a:t>
            </a:r>
            <a:endParaRPr lang="en-US" sz="1100"/>
          </a:p>
        </p:txBody>
      </p:sp>
      <p:sp>
        <p:nvSpPr>
          <p:cNvPr id="58" name="TextBox 58"/>
          <p:cNvSpPr txBox="1"/>
          <p:nvPr/>
        </p:nvSpPr>
        <p:spPr>
          <a:xfrm>
            <a:off x="2032000" y="45212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Esquema d'enllaçat intern (jerarquia de pàgines)</a:t>
            </a:r>
            <a:endParaRPr lang="en-US" sz="1100"/>
          </a:p>
        </p:txBody>
      </p:sp>
      <p:sp>
        <p:nvSpPr>
          <p:cNvPr id="59" name="TextBox 59"/>
          <p:cNvSpPr txBox="1"/>
          <p:nvPr/>
        </p:nvSpPr>
        <p:spPr>
          <a:xfrm>
            <a:off x="977900" y="48387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9</a:t>
            </a:r>
            <a:endParaRPr lang="en-US" sz="1100"/>
          </a:p>
        </p:txBody>
      </p:sp>
      <p:sp>
        <p:nvSpPr>
          <p:cNvPr id="60" name="TextBox 60"/>
          <p:cNvSpPr txBox="1"/>
          <p:nvPr/>
        </p:nvSpPr>
        <p:spPr>
          <a:xfrm>
            <a:off x="2032000" y="48387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Descripció SEO d'una propietat fictícia (200+ paraules)</a:t>
            </a:r>
            <a:endParaRPr lang="en-US" sz="1100"/>
          </a:p>
        </p:txBody>
      </p:sp>
      <p:sp>
        <p:nvSpPr>
          <p:cNvPr id="61" name="TextBox 61"/>
          <p:cNvSpPr txBox="1"/>
          <p:nvPr/>
        </p:nvSpPr>
        <p:spPr>
          <a:xfrm>
            <a:off x="977900" y="51562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10</a:t>
            </a:r>
            <a:endParaRPr lang="en-US" sz="1100"/>
          </a:p>
        </p:txBody>
      </p:sp>
      <p:sp>
        <p:nvSpPr>
          <p:cNvPr id="62" name="TextBox 62"/>
          <p:cNvSpPr txBox="1"/>
          <p:nvPr/>
        </p:nvSpPr>
        <p:spPr>
          <a:xfrm>
            <a:off x="2032000" y="51562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5 webs per aconseguir backlinks + email de contacte</a:t>
            </a:r>
            <a:endParaRPr lang="en-US" sz="1100"/>
          </a:p>
        </p:txBody>
      </p:sp>
      <p:sp>
        <p:nvSpPr>
          <p:cNvPr id="63" name="TextBox 63"/>
          <p:cNvSpPr txBox="1"/>
          <p:nvPr/>
        </p:nvSpPr>
        <p:spPr>
          <a:xfrm>
            <a:off x="977900" y="5473700"/>
            <a:ext cx="8636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11</a:t>
            </a:r>
            <a:endParaRPr lang="en-US" sz="1100"/>
          </a:p>
        </p:txBody>
      </p:sp>
      <p:sp>
        <p:nvSpPr>
          <p:cNvPr id="64" name="TextBox 64"/>
          <p:cNvSpPr txBox="1"/>
          <p:nvPr/>
        </p:nvSpPr>
        <p:spPr>
          <a:xfrm>
            <a:off x="2032000" y="5473700"/>
            <a:ext cx="132207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Proposta optimització Google Business Profile</a:t>
            </a:r>
            <a:endParaRPr lang="en-US" sz="1100"/>
          </a:p>
        </p:txBody>
      </p:sp>
      <p:sp>
        <p:nvSpPr>
          <p:cNvPr id="65" name="TextBox 65"/>
          <p:cNvSpPr txBox="1"/>
          <p:nvPr/>
        </p:nvSpPr>
        <p:spPr>
          <a:xfrm>
            <a:off x="876300" y="6350000"/>
            <a:ext cx="3556000" cy="431800"/>
          </a:xfrm>
          <a:prstGeom prst="roundRect">
            <a:avLst>
              <a:gd name="adj" fmla="val 11764"/>
            </a:avLst>
          </a:prstGeom>
          <a:solidFill>
            <a:srgbClr val="000000">
              <a:alpha val="0"/>
            </a:srgbClr>
          </a:solidFill>
        </p:spPr>
        <p:txBody>
          <a:bodyPr lIns="0" tIns="0" rIns="0" bIns="0" rtlCol="0" anchor="ctr"/>
          <a:lstStyle/>
          <a:p>
            <a:pPr indent="0" algn="l">
              <a:lnSpc>
                <a:spcPct val="100000"/>
              </a:lnSpc>
              <a:defRPr/>
            </a:pPr>
            <a:r>
              <a:rPr lang="en-US" sz="2900" b="1">
                <a:solidFill>
                  <a:srgbClr val="34547E"/>
                </a:solidFill>
                <a:highlight>
                  <a:srgbClr val="000000">
                    <a:alpha val="0"/>
                  </a:srgbClr>
                </a:highlight>
                <a:latin typeface="&quot;Yeseva One&quot;"/>
              </a:rPr>
              <a:t>25%</a:t>
            </a:r>
            <a:endParaRPr lang="en-US" sz="1100"/>
          </a:p>
        </p:txBody>
      </p:sp>
      <p:sp>
        <p:nvSpPr>
          <p:cNvPr id="66" name="TextBox 66"/>
          <p:cNvSpPr txBox="1"/>
          <p:nvPr/>
        </p:nvSpPr>
        <p:spPr>
          <a:xfrm>
            <a:off x="876300" y="7162800"/>
            <a:ext cx="33782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Tots lliurables presents i complets</a:t>
            </a:r>
            <a:endParaRPr lang="en-US" sz="1100"/>
          </a:p>
        </p:txBody>
      </p:sp>
      <p:sp>
        <p:nvSpPr>
          <p:cNvPr id="67" name="TextBox 67"/>
          <p:cNvSpPr txBox="1"/>
          <p:nvPr/>
        </p:nvSpPr>
        <p:spPr>
          <a:xfrm>
            <a:off x="4572000" y="6350000"/>
            <a:ext cx="3556000" cy="431800"/>
          </a:xfrm>
          <a:prstGeom prst="roundRect">
            <a:avLst>
              <a:gd name="adj" fmla="val 11764"/>
            </a:avLst>
          </a:prstGeom>
          <a:solidFill>
            <a:srgbClr val="000000">
              <a:alpha val="0"/>
            </a:srgbClr>
          </a:solidFill>
        </p:spPr>
        <p:txBody>
          <a:bodyPr lIns="0" tIns="0" rIns="0" bIns="0" rtlCol="0" anchor="ctr"/>
          <a:lstStyle/>
          <a:p>
            <a:pPr indent="0" algn="l">
              <a:lnSpc>
                <a:spcPct val="100000"/>
              </a:lnSpc>
              <a:defRPr/>
            </a:pPr>
            <a:r>
              <a:rPr lang="en-US" sz="2900" b="1">
                <a:solidFill>
                  <a:srgbClr val="34547E"/>
                </a:solidFill>
                <a:highlight>
                  <a:srgbClr val="000000">
                    <a:alpha val="0"/>
                  </a:srgbClr>
                </a:highlight>
                <a:latin typeface="&quot;Yeseva One&quot;"/>
              </a:rPr>
              <a:t>25%</a:t>
            </a:r>
            <a:endParaRPr lang="en-US" sz="1100"/>
          </a:p>
        </p:txBody>
      </p:sp>
      <p:sp>
        <p:nvSpPr>
          <p:cNvPr id="68" name="TextBox 68"/>
          <p:cNvSpPr txBox="1"/>
          <p:nvPr/>
        </p:nvSpPr>
        <p:spPr>
          <a:xfrm>
            <a:off x="4572000" y="7162800"/>
            <a:ext cx="33782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Keywords, títols i contingut alineats</a:t>
            </a:r>
            <a:endParaRPr lang="en-US" sz="1100"/>
          </a:p>
        </p:txBody>
      </p:sp>
      <p:sp>
        <p:nvSpPr>
          <p:cNvPr id="69" name="TextBox 69"/>
          <p:cNvSpPr txBox="1"/>
          <p:nvPr/>
        </p:nvSpPr>
        <p:spPr>
          <a:xfrm>
            <a:off x="8280400" y="6350000"/>
            <a:ext cx="3556000" cy="431800"/>
          </a:xfrm>
          <a:prstGeom prst="roundRect">
            <a:avLst>
              <a:gd name="adj" fmla="val 11764"/>
            </a:avLst>
          </a:prstGeom>
          <a:solidFill>
            <a:srgbClr val="000000">
              <a:alpha val="0"/>
            </a:srgbClr>
          </a:solidFill>
        </p:spPr>
        <p:txBody>
          <a:bodyPr lIns="0" tIns="0" rIns="0" bIns="0" rtlCol="0" anchor="ctr"/>
          <a:lstStyle/>
          <a:p>
            <a:pPr indent="0" algn="l">
              <a:lnSpc>
                <a:spcPct val="100000"/>
              </a:lnSpc>
              <a:defRPr/>
            </a:pPr>
            <a:r>
              <a:rPr lang="en-US" sz="2900" b="1">
                <a:solidFill>
                  <a:srgbClr val="34547E"/>
                </a:solidFill>
                <a:highlight>
                  <a:srgbClr val="000000">
                    <a:alpha val="0"/>
                  </a:srgbClr>
                </a:highlight>
                <a:latin typeface="&quot;Yeseva One&quot;"/>
              </a:rPr>
              <a:t>25%</a:t>
            </a:r>
            <a:endParaRPr lang="en-US" sz="1100"/>
          </a:p>
        </p:txBody>
      </p:sp>
      <p:sp>
        <p:nvSpPr>
          <p:cNvPr id="70" name="TextBox 70"/>
          <p:cNvSpPr txBox="1"/>
          <p:nvPr/>
        </p:nvSpPr>
        <p:spPr>
          <a:xfrm>
            <a:off x="8280400" y="7429500"/>
            <a:ext cx="33782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robots.txt i sitemap vàlids, URLs correctes</a:t>
            </a:r>
            <a:endParaRPr lang="en-US" sz="1100"/>
          </a:p>
        </p:txBody>
      </p:sp>
      <p:sp>
        <p:nvSpPr>
          <p:cNvPr id="71" name="TextBox 71"/>
          <p:cNvSpPr txBox="1"/>
          <p:nvPr/>
        </p:nvSpPr>
        <p:spPr>
          <a:xfrm>
            <a:off x="11976100" y="6350000"/>
            <a:ext cx="3556000" cy="431800"/>
          </a:xfrm>
          <a:prstGeom prst="roundRect">
            <a:avLst>
              <a:gd name="adj" fmla="val 11764"/>
            </a:avLst>
          </a:prstGeom>
          <a:solidFill>
            <a:srgbClr val="000000">
              <a:alpha val="0"/>
            </a:srgbClr>
          </a:solidFill>
        </p:spPr>
        <p:txBody>
          <a:bodyPr lIns="0" tIns="0" rIns="0" bIns="0" rtlCol="0" anchor="ctr"/>
          <a:lstStyle/>
          <a:p>
            <a:pPr indent="0" algn="l">
              <a:lnSpc>
                <a:spcPct val="100000"/>
              </a:lnSpc>
              <a:defRPr/>
            </a:pPr>
            <a:r>
              <a:rPr lang="en-US" sz="2900" b="1">
                <a:solidFill>
                  <a:srgbClr val="34547E"/>
                </a:solidFill>
                <a:highlight>
                  <a:srgbClr val="000000">
                    <a:alpha val="0"/>
                  </a:srgbClr>
                </a:highlight>
                <a:latin typeface="&quot;Yeseva One&quot;"/>
              </a:rPr>
              <a:t>25%</a:t>
            </a:r>
            <a:endParaRPr lang="en-US" sz="1100"/>
          </a:p>
        </p:txBody>
      </p:sp>
      <p:sp>
        <p:nvSpPr>
          <p:cNvPr id="72" name="TextBox 72"/>
          <p:cNvSpPr txBox="1"/>
          <p:nvPr/>
        </p:nvSpPr>
        <p:spPr>
          <a:xfrm>
            <a:off x="11976100" y="7429500"/>
            <a:ext cx="3378200" cy="4191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Estratègia Off-Page realista</a:t>
            </a:r>
            <a:endParaRPr lang="en-US" sz="1100"/>
          </a:p>
        </p:txBody>
      </p:sp>
      <p:sp>
        <p:nvSpPr>
          <p:cNvPr id="73" name="TextBox 73"/>
          <p:cNvSpPr txBox="1"/>
          <p:nvPr/>
        </p:nvSpPr>
        <p:spPr>
          <a:xfrm>
            <a:off x="8432800" y="8191500"/>
            <a:ext cx="6921500" cy="203200"/>
          </a:xfrm>
          <a:prstGeom prst="rect">
            <a:avLst/>
          </a:prstGeom>
          <a:solidFill>
            <a:srgbClr val="000000">
              <a:alpha val="0"/>
            </a:srgbClr>
          </a:solidFill>
        </p:spPr>
        <p:txBody>
          <a:bodyPr lIns="0" tIns="0" rIns="0" bIns="0" rtlCol="0" anchor="ctr"/>
          <a:lstStyle/>
          <a:p>
            <a:pPr indent="0" algn="l">
              <a:lnSpc>
                <a:spcPct val="150000"/>
              </a:lnSpc>
              <a:defRPr/>
            </a:pPr>
            <a:r>
              <a:rPr lang="en-US" sz="1100" b="1">
                <a:solidFill>
                  <a:srgbClr val="34547E"/>
                </a:solidFill>
                <a:latin typeface="&quot;Yeseva One&quot;"/>
              </a:rPr>
              <a:t>Accedeix al web</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TextBox 3"/>
          <p:cNvSpPr txBox="1"/>
          <p:nvPr/>
        </p:nvSpPr>
        <p:spPr>
          <a:xfrm>
            <a:off x="876300" y="431800"/>
            <a:ext cx="14490700" cy="381000"/>
          </a:xfrm>
          <a:prstGeom prst="rect">
            <a:avLst/>
          </a:prstGeom>
          <a:solidFill>
            <a:srgbClr val="000000">
              <a:alpha val="0"/>
            </a:srgbClr>
          </a:solidFill>
        </p:spPr>
        <p:txBody>
          <a:bodyPr lIns="0" tIns="0" rIns="0" bIns="0" rtlCol="0" anchor="ctr"/>
          <a:lstStyle/>
          <a:p>
            <a:pPr indent="0" algn="l">
              <a:lnSpc>
                <a:spcPct val="120000"/>
              </a:lnSpc>
              <a:defRPr/>
            </a:pPr>
            <a:r>
              <a:rPr lang="en-US" sz="2500" b="1">
                <a:solidFill>
                  <a:srgbClr val="34547E"/>
                </a:solidFill>
                <a:latin typeface="&quot;Yeseva One&quot;"/>
              </a:rPr>
              <a:t>7. Recursos i Eines SEO per a l'Autoaprenentatge</a:t>
            </a:r>
            <a:endParaRPr lang="en-US" sz="1100"/>
          </a:p>
        </p:txBody>
      </p:sp>
      <p:sp>
        <p:nvSpPr>
          <p:cNvPr id="4" name="TextBox 4"/>
          <p:cNvSpPr txBox="1"/>
          <p:nvPr/>
        </p:nvSpPr>
        <p:spPr>
          <a:xfrm>
            <a:off x="876300" y="1841500"/>
            <a:ext cx="6921500" cy="228600"/>
          </a:xfrm>
          <a:prstGeom prst="rect">
            <a:avLst/>
          </a:prstGeom>
          <a:solidFill>
            <a:srgbClr val="000000">
              <a:alpha val="0"/>
            </a:srgbClr>
          </a:solidFill>
        </p:spPr>
        <p:txBody>
          <a:bodyPr lIns="0" tIns="0" rIns="0" bIns="0" rtlCol="0" anchor="ctr"/>
          <a:lstStyle/>
          <a:p>
            <a:pPr indent="0" algn="l">
              <a:lnSpc>
                <a:spcPct val="120000"/>
              </a:lnSpc>
              <a:defRPr/>
            </a:pPr>
            <a:r>
              <a:rPr lang="en-US" sz="1500" b="1">
                <a:solidFill>
                  <a:srgbClr val="34547E"/>
                </a:solidFill>
                <a:latin typeface="&quot;Yeseva One&quot;"/>
              </a:rPr>
              <a:t>Eines Essencials Gratuïtes</a:t>
            </a:r>
            <a:endParaRPr lang="en-US" sz="1100"/>
          </a:p>
        </p:txBody>
      </p:sp>
      <p:sp>
        <p:nvSpPr>
          <p:cNvPr id="5" name="TextBox 5"/>
          <p:cNvSpPr txBox="1"/>
          <p:nvPr/>
        </p:nvSpPr>
        <p:spPr>
          <a:xfrm>
            <a:off x="8432800" y="1841500"/>
            <a:ext cx="6921500" cy="228600"/>
          </a:xfrm>
          <a:prstGeom prst="rect">
            <a:avLst/>
          </a:prstGeom>
          <a:solidFill>
            <a:srgbClr val="000000">
              <a:alpha val="0"/>
            </a:srgbClr>
          </a:solidFill>
        </p:spPr>
        <p:txBody>
          <a:bodyPr lIns="0" tIns="0" rIns="0" bIns="0" rtlCol="0" anchor="ctr"/>
          <a:lstStyle/>
          <a:p>
            <a:pPr indent="0" algn="l">
              <a:lnSpc>
                <a:spcPct val="120000"/>
              </a:lnSpc>
              <a:defRPr/>
            </a:pPr>
            <a:r>
              <a:rPr lang="en-US" sz="1500" b="1">
                <a:solidFill>
                  <a:srgbClr val="34547E"/>
                </a:solidFill>
                <a:latin typeface="&quot;Yeseva One&quot;"/>
              </a:rPr>
              <a:t>Eines Avançades (Freemium)</a:t>
            </a:r>
            <a:endParaRPr lang="en-US" sz="1100"/>
          </a:p>
        </p:txBody>
      </p:sp>
      <p:sp>
        <p:nvSpPr>
          <p:cNvPr id="6" name="TextBox 6"/>
          <p:cNvSpPr txBox="1"/>
          <p:nvPr/>
        </p:nvSpPr>
        <p:spPr>
          <a:xfrm>
            <a:off x="876300" y="6540500"/>
            <a:ext cx="14490700" cy="203200"/>
          </a:xfrm>
          <a:prstGeom prst="rect">
            <a:avLst/>
          </a:prstGeom>
          <a:solidFill>
            <a:srgbClr val="000000">
              <a:alpha val="0"/>
            </a:srgbClr>
          </a:solidFill>
        </p:spPr>
        <p:txBody>
          <a:bodyPr lIns="0" tIns="0" rIns="0" bIns="0" rtlCol="0" anchor="ctr"/>
          <a:lstStyle/>
          <a:p>
            <a:pPr indent="0" algn="l">
              <a:lnSpc>
                <a:spcPct val="120000"/>
              </a:lnSpc>
              <a:defRPr/>
            </a:pPr>
            <a:r>
              <a:rPr lang="en-US" sz="1400" b="1">
                <a:solidFill>
                  <a:srgbClr val="34547E"/>
                </a:solidFill>
                <a:latin typeface="&quot;Yeseva One&quot;"/>
              </a:rPr>
              <a:t>Recursos Aprenentatge</a:t>
            </a:r>
            <a:endParaRPr lang="en-US" sz="1100"/>
          </a:p>
        </p:txBody>
      </p:sp>
      <p:sp>
        <p:nvSpPr>
          <p:cNvPr id="7" name="TextBox 7"/>
          <p:cNvSpPr txBox="1"/>
          <p:nvPr/>
        </p:nvSpPr>
        <p:spPr>
          <a:xfrm>
            <a:off x="876300" y="990600"/>
            <a:ext cx="14490700" cy="4699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Per continuar aprenent i millorant les vostres habilitats SEO, us recomanem aquestes eines i recursos essencials.</a:t>
            </a:r>
            <a:endParaRPr lang="en-US" sz="1100"/>
          </a:p>
        </p:txBody>
      </p:sp>
      <p:sp>
        <p:nvSpPr>
          <p:cNvPr id="8" name="TextBox 8"/>
          <p:cNvSpPr txBox="1"/>
          <p:nvPr/>
        </p:nvSpPr>
        <p:spPr>
          <a:xfrm>
            <a:off x="1130300" y="2273300"/>
            <a:ext cx="6667500" cy="4699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Google Search Console: Monitoritzar aparença Google, errors indexació</a:t>
            </a:r>
            <a:endParaRPr lang="en-US" sz="1100"/>
          </a:p>
        </p:txBody>
      </p:sp>
      <p:sp>
        <p:nvSpPr>
          <p:cNvPr id="9" name="TextBox 9"/>
          <p:cNvSpPr txBox="1"/>
          <p:nvPr/>
        </p:nvSpPr>
        <p:spPr>
          <a:xfrm>
            <a:off x="1130300" y="2882900"/>
            <a:ext cx="6667500" cy="4699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Google Analytics 4: Analitzar tràfic, visitants, comportament</a:t>
            </a:r>
            <a:endParaRPr lang="en-US" sz="1100"/>
          </a:p>
        </p:txBody>
      </p:sp>
      <p:sp>
        <p:nvSpPr>
          <p:cNvPr id="10" name="TextBox 10"/>
          <p:cNvSpPr txBox="1"/>
          <p:nvPr/>
        </p:nvSpPr>
        <p:spPr>
          <a:xfrm>
            <a:off x="1130300" y="3479800"/>
            <a:ext cx="6667500" cy="4699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PageSpeed Insights: Mesurar velocitat Core Web Vitals</a:t>
            </a:r>
            <a:endParaRPr lang="en-US" sz="1100"/>
          </a:p>
        </p:txBody>
      </p:sp>
      <p:sp>
        <p:nvSpPr>
          <p:cNvPr id="11" name="TextBox 11"/>
          <p:cNvSpPr txBox="1"/>
          <p:nvPr/>
        </p:nvSpPr>
        <p:spPr>
          <a:xfrm>
            <a:off x="1130300" y="4089400"/>
            <a:ext cx="66675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Google Keyword Planner: Trobar keywords i volums</a:t>
            </a:r>
            <a:endParaRPr lang="en-US" sz="1100"/>
          </a:p>
        </p:txBody>
      </p:sp>
      <p:sp>
        <p:nvSpPr>
          <p:cNvPr id="12" name="TextBox 12"/>
          <p:cNvSpPr txBox="1"/>
          <p:nvPr/>
        </p:nvSpPr>
        <p:spPr>
          <a:xfrm>
            <a:off x="1130300" y="4457700"/>
            <a:ext cx="66675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Google Trends: Comparar tendències cerca</a:t>
            </a:r>
            <a:endParaRPr lang="en-US" sz="1100"/>
          </a:p>
        </p:txBody>
      </p:sp>
      <p:sp>
        <p:nvSpPr>
          <p:cNvPr id="13" name="TextBox 13"/>
          <p:cNvSpPr txBox="1"/>
          <p:nvPr/>
        </p:nvSpPr>
        <p:spPr>
          <a:xfrm>
            <a:off x="1130300" y="4826000"/>
            <a:ext cx="66675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Screaming Frog: Auditoria tècnica fins 500 URLs</a:t>
            </a:r>
            <a:endParaRPr lang="en-US" sz="1100"/>
          </a:p>
        </p:txBody>
      </p:sp>
      <p:sp>
        <p:nvSpPr>
          <p:cNvPr id="14" name="TextBox 14"/>
          <p:cNvSpPr txBox="1"/>
          <p:nvPr/>
        </p:nvSpPr>
        <p:spPr>
          <a:xfrm>
            <a:off x="1130300" y="5194300"/>
            <a:ext cx="66675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Ubersuggest: Investigació keywords gratuït</a:t>
            </a:r>
            <a:endParaRPr lang="en-US" sz="1100"/>
          </a:p>
        </p:txBody>
      </p:sp>
      <p:sp>
        <p:nvSpPr>
          <p:cNvPr id="15" name="TextBox 15"/>
          <p:cNvSpPr txBox="1"/>
          <p:nvPr/>
        </p:nvSpPr>
        <p:spPr>
          <a:xfrm>
            <a:off x="1130300" y="5562600"/>
            <a:ext cx="66675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AnswerThePublic: Descobrir preguntes usuaris</a:t>
            </a:r>
            <a:endParaRPr lang="en-US" sz="1100"/>
          </a:p>
        </p:txBody>
      </p:sp>
      <p:sp>
        <p:nvSpPr>
          <p:cNvPr id="16" name="TextBox 16"/>
          <p:cNvSpPr txBox="1"/>
          <p:nvPr/>
        </p:nvSpPr>
        <p:spPr>
          <a:xfrm>
            <a:off x="1130300" y="5930900"/>
            <a:ext cx="66675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XML-Sitemaps.com: Generador online sitemaps</a:t>
            </a:r>
            <a:endParaRPr lang="en-US" sz="1100"/>
          </a:p>
        </p:txBody>
      </p:sp>
      <p:sp>
        <p:nvSpPr>
          <p:cNvPr id="17" name="TextBox 17"/>
          <p:cNvSpPr txBox="1"/>
          <p:nvPr/>
        </p:nvSpPr>
        <p:spPr>
          <a:xfrm>
            <a:off x="8686800" y="2273300"/>
            <a:ext cx="6667500" cy="4699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Ahrefs Webmaster Tools: Anàlisi backlinks, keywords (gratuït per llocs propis)</a:t>
            </a:r>
            <a:endParaRPr lang="en-US" sz="1100"/>
          </a:p>
        </p:txBody>
      </p:sp>
      <p:sp>
        <p:nvSpPr>
          <p:cNvPr id="18" name="TextBox 18"/>
          <p:cNvSpPr txBox="1"/>
          <p:nvPr/>
        </p:nvSpPr>
        <p:spPr>
          <a:xfrm>
            <a:off x="8686800" y="2882900"/>
            <a:ext cx="6667500" cy="4699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Semrush: Suite completa keywords, competència (trial 7 dies)</a:t>
            </a:r>
            <a:endParaRPr lang="en-US" sz="1100"/>
          </a:p>
        </p:txBody>
      </p:sp>
      <p:sp>
        <p:nvSpPr>
          <p:cNvPr id="19" name="TextBox 19"/>
          <p:cNvSpPr txBox="1"/>
          <p:nvPr/>
        </p:nvSpPr>
        <p:spPr>
          <a:xfrm>
            <a:off x="8686800" y="3479800"/>
            <a:ext cx="6667500" cy="4699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Moz Pro: Autoritat domini, keywords (10 cerques/mes gratuïtes)</a:t>
            </a:r>
            <a:endParaRPr lang="en-US" sz="1100"/>
          </a:p>
        </p:txBody>
      </p:sp>
      <p:sp>
        <p:nvSpPr>
          <p:cNvPr id="20" name="TextBox 20"/>
          <p:cNvSpPr txBox="1"/>
          <p:nvPr/>
        </p:nvSpPr>
        <p:spPr>
          <a:xfrm>
            <a:off x="8686800" y="4089400"/>
            <a:ext cx="66675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Surfer SEO: Optimització contingut amb IA</a:t>
            </a:r>
            <a:endParaRPr lang="en-US" sz="1100"/>
          </a:p>
        </p:txBody>
      </p:sp>
      <p:sp>
        <p:nvSpPr>
          <p:cNvPr id="21" name="TextBox 21"/>
          <p:cNvSpPr txBox="1"/>
          <p:nvPr/>
        </p:nvSpPr>
        <p:spPr>
          <a:xfrm>
            <a:off x="1130300" y="6946900"/>
            <a:ext cx="142367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Google SEO Starter Guide (guia oficial)</a:t>
            </a:r>
            <a:endParaRPr lang="en-US" sz="1100"/>
          </a:p>
        </p:txBody>
      </p:sp>
      <p:sp>
        <p:nvSpPr>
          <p:cNvPr id="22" name="TextBox 22"/>
          <p:cNvSpPr txBox="1"/>
          <p:nvPr/>
        </p:nvSpPr>
        <p:spPr>
          <a:xfrm>
            <a:off x="1130300" y="7302500"/>
            <a:ext cx="142367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Moz Beginner's Guide to SEO (guia completa)</a:t>
            </a:r>
            <a:endParaRPr lang="en-US" sz="1100"/>
          </a:p>
        </p:txBody>
      </p:sp>
      <p:sp>
        <p:nvSpPr>
          <p:cNvPr id="23" name="TextBox 23"/>
          <p:cNvSpPr txBox="1"/>
          <p:nvPr/>
        </p:nvSpPr>
        <p:spPr>
          <a:xfrm>
            <a:off x="1130300" y="7670800"/>
            <a:ext cx="142367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Ahrefs Blog (estudis de cas)</a:t>
            </a:r>
            <a:endParaRPr lang="en-US" sz="1100"/>
          </a:p>
        </p:txBody>
      </p:sp>
      <p:sp>
        <p:nvSpPr>
          <p:cNvPr id="24" name="TextBox 24"/>
          <p:cNvSpPr txBox="1"/>
          <p:nvPr/>
        </p:nvSpPr>
        <p:spPr>
          <a:xfrm>
            <a:off x="1130300" y="8039100"/>
            <a:ext cx="142367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Search Engine Journal (notícies diàries)</a:t>
            </a:r>
            <a:endParaRPr lang="en-US" sz="1100"/>
          </a:p>
        </p:txBody>
      </p:sp>
      <p:sp>
        <p:nvSpPr>
          <p:cNvPr id="25" name="TextBox 25"/>
          <p:cNvSpPr txBox="1"/>
          <p:nvPr/>
        </p:nvSpPr>
        <p:spPr>
          <a:xfrm>
            <a:off x="876300" y="8458200"/>
            <a:ext cx="14490700" cy="228600"/>
          </a:xfrm>
          <a:prstGeom prst="rect">
            <a:avLst/>
          </a:prstGeom>
          <a:solidFill>
            <a:srgbClr val="000000">
              <a:alpha val="0"/>
            </a:srgbClr>
          </a:solidFill>
        </p:spPr>
        <p:txBody>
          <a:bodyPr lIns="0" tIns="0" rIns="0" bIns="0" rtlCol="0" anchor="ctr"/>
          <a:lstStyle/>
          <a:p>
            <a:pPr indent="0" algn="l">
              <a:lnSpc>
                <a:spcPct val="150000"/>
              </a:lnSpc>
              <a:defRPr/>
            </a:pPr>
            <a:r>
              <a:rPr lang="en-US" sz="1200" b="1">
                <a:solidFill>
                  <a:srgbClr val="34547E"/>
                </a:solidFill>
                <a:latin typeface="&quot;Yeseva One&quot;"/>
              </a:rPr>
              <a:t>Accedeix al web</a:t>
            </a:r>
            <a:endParaRPr lang="en-US" sz="1100"/>
          </a:p>
        </p:txBody>
      </p:sp>
      <p:sp>
        <p:nvSpPr>
          <p:cNvPr id="26" name="TextBox 26"/>
          <p:cNvSpPr txBox="1"/>
          <p:nvPr/>
        </p:nvSpPr>
        <p:spPr>
          <a:xfrm>
            <a:off x="749300" y="23114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27" name="TextBox 27"/>
          <p:cNvSpPr txBox="1"/>
          <p:nvPr/>
        </p:nvSpPr>
        <p:spPr>
          <a:xfrm>
            <a:off x="749300" y="29210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28" name="TextBox 28"/>
          <p:cNvSpPr txBox="1"/>
          <p:nvPr/>
        </p:nvSpPr>
        <p:spPr>
          <a:xfrm>
            <a:off x="749300" y="35179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29" name="TextBox 29"/>
          <p:cNvSpPr txBox="1"/>
          <p:nvPr/>
        </p:nvSpPr>
        <p:spPr>
          <a:xfrm>
            <a:off x="749300" y="41275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30" name="TextBox 30"/>
          <p:cNvSpPr txBox="1"/>
          <p:nvPr/>
        </p:nvSpPr>
        <p:spPr>
          <a:xfrm>
            <a:off x="749300" y="44958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31" name="TextBox 31"/>
          <p:cNvSpPr txBox="1"/>
          <p:nvPr/>
        </p:nvSpPr>
        <p:spPr>
          <a:xfrm>
            <a:off x="749300" y="48641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32" name="TextBox 32"/>
          <p:cNvSpPr txBox="1"/>
          <p:nvPr/>
        </p:nvSpPr>
        <p:spPr>
          <a:xfrm>
            <a:off x="749300" y="52324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33" name="TextBox 33"/>
          <p:cNvSpPr txBox="1"/>
          <p:nvPr/>
        </p:nvSpPr>
        <p:spPr>
          <a:xfrm>
            <a:off x="749300" y="56007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34" name="TextBox 34"/>
          <p:cNvSpPr txBox="1"/>
          <p:nvPr/>
        </p:nvSpPr>
        <p:spPr>
          <a:xfrm>
            <a:off x="749300" y="59690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35" name="TextBox 35"/>
          <p:cNvSpPr txBox="1"/>
          <p:nvPr/>
        </p:nvSpPr>
        <p:spPr>
          <a:xfrm>
            <a:off x="8305800" y="23114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36" name="TextBox 36"/>
          <p:cNvSpPr txBox="1"/>
          <p:nvPr/>
        </p:nvSpPr>
        <p:spPr>
          <a:xfrm>
            <a:off x="8305800" y="29210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37" name="TextBox 37"/>
          <p:cNvSpPr txBox="1"/>
          <p:nvPr/>
        </p:nvSpPr>
        <p:spPr>
          <a:xfrm>
            <a:off x="8305800" y="35179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38" name="TextBox 38"/>
          <p:cNvSpPr txBox="1"/>
          <p:nvPr/>
        </p:nvSpPr>
        <p:spPr>
          <a:xfrm>
            <a:off x="8305800" y="41275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39" name="TextBox 39"/>
          <p:cNvSpPr txBox="1"/>
          <p:nvPr/>
        </p:nvSpPr>
        <p:spPr>
          <a:xfrm>
            <a:off x="749300" y="69850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40" name="TextBox 40"/>
          <p:cNvSpPr txBox="1"/>
          <p:nvPr/>
        </p:nvSpPr>
        <p:spPr>
          <a:xfrm>
            <a:off x="749300" y="73406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41" name="TextBox 41"/>
          <p:cNvSpPr txBox="1"/>
          <p:nvPr/>
        </p:nvSpPr>
        <p:spPr>
          <a:xfrm>
            <a:off x="749300" y="77089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
        <p:nvSpPr>
          <p:cNvPr id="42" name="TextBox 42"/>
          <p:cNvSpPr txBox="1"/>
          <p:nvPr/>
        </p:nvSpPr>
        <p:spPr>
          <a:xfrm>
            <a:off x="749300" y="8077200"/>
            <a:ext cx="241300" cy="152400"/>
          </a:xfrm>
          <a:prstGeom prst="rect">
            <a:avLst/>
          </a:prstGeom>
          <a:solidFill>
            <a:srgbClr val="000000">
              <a:alpha val="0"/>
            </a:srgbClr>
          </a:solidFill>
        </p:spPr>
        <p:txBody>
          <a:bodyPr lIns="0" tIns="0" rIns="0" bIns="0" rtlCol="0" anchor="ctr"/>
          <a:lstStyle/>
          <a:p>
            <a:pPr algn="ctr">
              <a:lnSpc>
                <a:spcPct val="100000"/>
              </a:lnSpc>
              <a:defRPr/>
            </a:pPr>
            <a:r>
              <a:rPr lang="en-US" sz="1200" b="0">
                <a:solidFill>
                  <a:srgbClr val="34547E"/>
                </a:solidFill>
                <a:highlight>
                  <a:srgbClr val="000000">
                    <a:alpha val="0"/>
                  </a:srgbClr>
                </a:highlight>
                <a:ea typeface="Poppins"/>
              </a:rPr>
              <a:t>●</a:t>
            </a:r>
            <a:endParaRPr lang="en-US"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1C027DD5-C025-DB49-9681-C0AFBB3C46E1}"/>
              </a:ext>
            </a:extLst>
          </p:cNvPr>
          <p:cNvSpPr>
            <a:spLocks noGrp="1"/>
          </p:cNvSpPr>
          <p:nvPr>
            <p:ph type="title"/>
          </p:nvPr>
        </p:nvSpPr>
        <p:spPr>
          <a:xfrm>
            <a:off x="353632" y="940209"/>
            <a:ext cx="11594528" cy="928121"/>
          </a:xfrm>
        </p:spPr>
        <p:txBody>
          <a:bodyPr/>
          <a:lstStyle/>
          <a:p>
            <a:pPr>
              <a:lnSpc>
                <a:spcPts val="4587"/>
              </a:lnSpc>
            </a:pPr>
            <a:r>
              <a:rPr lang="ca-ES" dirty="0">
                <a:cs typeface="Arial" panose="020B0604020202020204" pitchFamily="34" charset="0"/>
              </a:rPr>
              <a:t>Barcelona Activa està present </a:t>
            </a:r>
            <a:br>
              <a:rPr lang="ca-ES" dirty="0">
                <a:cs typeface="Arial" panose="020B0604020202020204" pitchFamily="34" charset="0"/>
              </a:rPr>
            </a:br>
            <a:r>
              <a:rPr lang="ca-ES" dirty="0">
                <a:cs typeface="Arial" panose="020B0604020202020204" pitchFamily="34" charset="0"/>
              </a:rPr>
              <a:t>a més de 50 punts de la ciutat</a:t>
            </a:r>
            <a:endParaRPr lang="es-ES" dirty="0"/>
          </a:p>
        </p:txBody>
      </p:sp>
      <p:sp>
        <p:nvSpPr>
          <p:cNvPr id="7" name="CuadroTexto 6">
            <a:extLst>
              <a:ext uri="{FF2B5EF4-FFF2-40B4-BE49-F238E27FC236}">
                <a16:creationId xmlns:a16="http://schemas.microsoft.com/office/drawing/2014/main" xmlns="" id="{5742A0A4-F514-6045-AD5A-0924604C389B}"/>
              </a:ext>
            </a:extLst>
          </p:cNvPr>
          <p:cNvSpPr txBox="1"/>
          <p:nvPr/>
        </p:nvSpPr>
        <p:spPr>
          <a:xfrm>
            <a:off x="340427" y="2847634"/>
            <a:ext cx="3168160" cy="5628336"/>
          </a:xfrm>
          <a:prstGeom prst="rect">
            <a:avLst/>
          </a:prstGeom>
          <a:noFill/>
        </p:spPr>
        <p:txBody>
          <a:bodyPr wrap="square" lIns="0" tIns="0" rIns="0" bIns="0" rtlCol="0">
            <a:spAutoFit/>
          </a:bodyPr>
          <a:lstStyle/>
          <a:p>
            <a:pPr>
              <a:lnSpc>
                <a:spcPts val="2133"/>
              </a:lnSpc>
            </a:pPr>
            <a:r>
              <a:rPr lang="ca-ES" sz="2133" dirty="0">
                <a:solidFill>
                  <a:srgbClr val="CC0C2F"/>
                </a:solidFill>
                <a:latin typeface="Safiro SemiBold" pitchFamily="2" charset="77"/>
                <a:cs typeface="Arial" panose="020B0604020202020204" pitchFamily="34" charset="0"/>
              </a:rPr>
              <a:t>Equipaments de Barcelona Activa</a:t>
            </a:r>
          </a:p>
          <a:p>
            <a:endParaRPr lang="ca-ES" sz="1333" dirty="0">
              <a:solidFill>
                <a:prstClr val="black"/>
              </a:solidFill>
              <a:cs typeface="Arial" panose="020B0604020202020204" pitchFamily="34" charset="0"/>
            </a:endParaRPr>
          </a:p>
          <a:p>
            <a:pPr marL="304792" indent="-304792">
              <a:buFontTx/>
              <a:buAutoNum type="arabicPeriod"/>
            </a:pPr>
            <a:r>
              <a:rPr lang="ca-ES" sz="1333" dirty="0">
                <a:solidFill>
                  <a:prstClr val="black"/>
                </a:solidFill>
                <a:cs typeface="Arial" panose="020B0604020202020204" pitchFamily="34" charset="0"/>
              </a:rPr>
              <a:t>Seu Central </a:t>
            </a:r>
          </a:p>
          <a:p>
            <a:pPr marL="304792" indent="-304792">
              <a:buFontTx/>
              <a:buAutoNum type="arabicPeriod"/>
            </a:pPr>
            <a:r>
              <a:rPr lang="ca-ES" sz="1333" dirty="0">
                <a:solidFill>
                  <a:prstClr val="black"/>
                </a:solidFill>
                <a:cs typeface="Arial" panose="020B0604020202020204" pitchFamily="34" charset="0"/>
              </a:rPr>
              <a:t>Porta22</a:t>
            </a:r>
          </a:p>
          <a:p>
            <a:pPr marL="304792" indent="-304792">
              <a:buFontTx/>
              <a:buAutoNum type="arabicPeriod"/>
            </a:pPr>
            <a:r>
              <a:rPr lang="ca-ES" sz="1333" dirty="0">
                <a:solidFill>
                  <a:prstClr val="black"/>
                </a:solidFill>
                <a:cs typeface="Arial" panose="020B0604020202020204" pitchFamily="34" charset="0"/>
              </a:rPr>
              <a:t>El Convent</a:t>
            </a:r>
          </a:p>
          <a:p>
            <a:pPr marL="304792" indent="-304792">
              <a:buFontTx/>
              <a:buAutoNum type="arabicPeriod"/>
            </a:pPr>
            <a:r>
              <a:rPr lang="ca-ES" sz="1333" dirty="0">
                <a:solidFill>
                  <a:prstClr val="black"/>
                </a:solidFill>
                <a:cs typeface="Arial" panose="020B0604020202020204" pitchFamily="34" charset="0"/>
              </a:rPr>
              <a:t>Centre d’Emprenedoria</a:t>
            </a:r>
          </a:p>
          <a:p>
            <a:pPr marL="304792" indent="-304792">
              <a:buFontTx/>
              <a:buAutoNum type="arabicPeriod"/>
            </a:pPr>
            <a:r>
              <a:rPr lang="ca-ES" sz="1333" dirty="0">
                <a:solidFill>
                  <a:prstClr val="black"/>
                </a:solidFill>
                <a:cs typeface="Arial" panose="020B0604020202020204" pitchFamily="34" charset="0"/>
              </a:rPr>
              <a:t>Startup Lab</a:t>
            </a:r>
          </a:p>
          <a:p>
            <a:pPr marL="304792" indent="-304792">
              <a:buFontTx/>
              <a:buAutoNum type="arabicPeriod"/>
            </a:pPr>
            <a:r>
              <a:rPr lang="ca-ES" sz="1333" dirty="0">
                <a:solidFill>
                  <a:prstClr val="black"/>
                </a:solidFill>
                <a:cs typeface="Arial" panose="020B0604020202020204" pitchFamily="34" charset="0"/>
              </a:rPr>
              <a:t>LIDERA</a:t>
            </a:r>
          </a:p>
          <a:p>
            <a:pPr marL="304792" indent="-304792">
              <a:buFontTx/>
              <a:buAutoNum type="arabicPeriod"/>
            </a:pPr>
            <a:r>
              <a:rPr lang="ca-ES" sz="1333" dirty="0">
                <a:solidFill>
                  <a:prstClr val="black"/>
                </a:solidFill>
                <a:cs typeface="Arial" panose="020B0604020202020204" pitchFamily="34" charset="0"/>
              </a:rPr>
              <a:t>Cibernàrium 22@</a:t>
            </a:r>
          </a:p>
          <a:p>
            <a:pPr marL="304792" indent="-304792">
              <a:buFontTx/>
              <a:buAutoNum type="arabicPeriod"/>
            </a:pPr>
            <a:r>
              <a:rPr lang="ca-ES" sz="1333" dirty="0">
                <a:solidFill>
                  <a:prstClr val="black"/>
                </a:solidFill>
                <a:cs typeface="Arial" panose="020B0604020202020204" pitchFamily="34" charset="0"/>
              </a:rPr>
              <a:t>Cibernàrium Nou Barris</a:t>
            </a:r>
          </a:p>
          <a:p>
            <a:pPr marL="304792" indent="-304792">
              <a:buFontTx/>
              <a:buAutoNum type="arabicPeriod"/>
            </a:pPr>
            <a:r>
              <a:rPr lang="ca-ES" sz="1333" dirty="0">
                <a:solidFill>
                  <a:prstClr val="black"/>
                </a:solidFill>
                <a:cs typeface="Arial" panose="020B0604020202020204" pitchFamily="34" charset="0"/>
              </a:rPr>
              <a:t>Oficina d’Atenció a les Empreses</a:t>
            </a:r>
          </a:p>
          <a:p>
            <a:pPr marL="304792" indent="-304792">
              <a:buFontTx/>
              <a:buAutoNum type="arabicPeriod"/>
            </a:pPr>
            <a:r>
              <a:rPr lang="ca-ES" sz="1333" dirty="0">
                <a:solidFill>
                  <a:prstClr val="black"/>
                </a:solidFill>
                <a:cs typeface="Arial" panose="020B0604020202020204" pitchFamily="34" charset="0"/>
              </a:rPr>
              <a:t>Parc Tecnològic</a:t>
            </a:r>
          </a:p>
          <a:p>
            <a:pPr marL="304792" indent="-304792">
              <a:buFontTx/>
              <a:buAutoNum type="arabicPeriod"/>
            </a:pPr>
            <a:r>
              <a:rPr lang="ca-ES" sz="1333" dirty="0">
                <a:solidFill>
                  <a:prstClr val="black"/>
                </a:solidFill>
                <a:cs typeface="Arial" panose="020B0604020202020204" pitchFamily="34" charset="0"/>
              </a:rPr>
              <a:t>InnoBA</a:t>
            </a:r>
          </a:p>
          <a:p>
            <a:endParaRPr lang="ca-ES" sz="1333" dirty="0">
              <a:solidFill>
                <a:prstClr val="black"/>
              </a:solidFill>
              <a:cs typeface="Arial" panose="020B0604020202020204" pitchFamily="34" charset="0"/>
            </a:endParaRPr>
          </a:p>
          <a:p>
            <a:endParaRPr lang="ca-ES" sz="1333" dirty="0">
              <a:solidFill>
                <a:prstClr val="black"/>
              </a:solidFill>
              <a:cs typeface="Arial" panose="020B0604020202020204" pitchFamily="34" charset="0"/>
            </a:endParaRPr>
          </a:p>
          <a:p>
            <a:pPr>
              <a:lnSpc>
                <a:spcPts val="2133"/>
              </a:lnSpc>
            </a:pPr>
            <a:r>
              <a:rPr lang="ca-ES" sz="2133" dirty="0">
                <a:solidFill>
                  <a:srgbClr val="CC0C2F"/>
                </a:solidFill>
                <a:latin typeface="Safiro SemiBold" pitchFamily="2" charset="77"/>
                <a:cs typeface="Arial" panose="020B0604020202020204" pitchFamily="34" charset="0"/>
              </a:rPr>
              <a:t>Espais Activa a la ciutat</a:t>
            </a:r>
          </a:p>
          <a:p>
            <a:endParaRPr lang="ca-ES" sz="1333" dirty="0">
              <a:solidFill>
                <a:prstClr val="black"/>
              </a:solidFill>
              <a:cs typeface="Arial" panose="020B0604020202020204" pitchFamily="34" charset="0"/>
            </a:endParaRPr>
          </a:p>
          <a:p>
            <a:r>
              <a:rPr lang="ca-ES" sz="1333" dirty="0">
                <a:solidFill>
                  <a:prstClr val="black"/>
                </a:solidFill>
                <a:cs typeface="Arial" panose="020B0604020202020204" pitchFamily="34" charset="0"/>
              </a:rPr>
              <a:t>       </a:t>
            </a:r>
          </a:p>
          <a:p>
            <a:r>
              <a:rPr lang="ca-ES" sz="1333" dirty="0">
                <a:solidFill>
                  <a:prstClr val="black"/>
                </a:solidFill>
                <a:cs typeface="Arial" panose="020B0604020202020204" pitchFamily="34" charset="0"/>
              </a:rPr>
              <a:t>        Nou Barris Activa</a:t>
            </a:r>
          </a:p>
          <a:p>
            <a:pPr>
              <a:lnSpc>
                <a:spcPct val="200000"/>
              </a:lnSpc>
            </a:pPr>
            <a:r>
              <a:rPr lang="ca-ES" sz="1333" dirty="0">
                <a:solidFill>
                  <a:prstClr val="black"/>
                </a:solidFill>
                <a:cs typeface="Arial" panose="020B0604020202020204" pitchFamily="34" charset="0"/>
              </a:rPr>
              <a:t>       Sant Andreu Activa</a:t>
            </a:r>
          </a:p>
          <a:p>
            <a:pPr>
              <a:lnSpc>
                <a:spcPct val="150000"/>
              </a:lnSpc>
            </a:pPr>
            <a:r>
              <a:rPr lang="ca-ES" sz="1333" dirty="0">
                <a:solidFill>
                  <a:prstClr val="black"/>
                </a:solidFill>
                <a:cs typeface="Arial" panose="020B0604020202020204" pitchFamily="34" charset="0"/>
              </a:rPr>
              <a:t>       Sants-Montjuïc Activa</a:t>
            </a:r>
          </a:p>
          <a:p>
            <a:pPr>
              <a:lnSpc>
                <a:spcPct val="150000"/>
              </a:lnSpc>
            </a:pPr>
            <a:endParaRPr lang="ca-ES" sz="1333" dirty="0">
              <a:solidFill>
                <a:prstClr val="black"/>
              </a:solidFill>
              <a:cs typeface="Arial" panose="020B0604020202020204" pitchFamily="34" charset="0"/>
            </a:endParaRPr>
          </a:p>
          <a:p>
            <a:pPr>
              <a:lnSpc>
                <a:spcPct val="150000"/>
              </a:lnSpc>
            </a:pPr>
            <a:r>
              <a:rPr lang="ca-ES" sz="1333" dirty="0">
                <a:solidFill>
                  <a:prstClr val="black"/>
                </a:solidFill>
                <a:cs typeface="Arial" panose="020B0604020202020204" pitchFamily="34" charset="0"/>
              </a:rPr>
              <a:t>      Altres punts d’atenció a la ciutat</a:t>
            </a:r>
          </a:p>
        </p:txBody>
      </p:sp>
      <p:sp>
        <p:nvSpPr>
          <p:cNvPr id="8" name="Elipse 7">
            <a:extLst>
              <a:ext uri="{FF2B5EF4-FFF2-40B4-BE49-F238E27FC236}">
                <a16:creationId xmlns:a16="http://schemas.microsoft.com/office/drawing/2014/main" xmlns="" id="{1ED605D5-F377-3A40-98AE-8D31482A6446}"/>
              </a:ext>
            </a:extLst>
          </p:cNvPr>
          <p:cNvSpPr/>
          <p:nvPr/>
        </p:nvSpPr>
        <p:spPr>
          <a:xfrm>
            <a:off x="333698" y="8478212"/>
            <a:ext cx="168457" cy="168457"/>
          </a:xfrm>
          <a:prstGeom prst="ellipse">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2400" dirty="0">
              <a:solidFill>
                <a:prstClr val="white"/>
              </a:solidFill>
            </a:endParaRPr>
          </a:p>
        </p:txBody>
      </p:sp>
      <p:pic>
        <p:nvPicPr>
          <p:cNvPr id="9" name="Imagen 8">
            <a:extLst>
              <a:ext uri="{FF2B5EF4-FFF2-40B4-BE49-F238E27FC236}">
                <a16:creationId xmlns:a16="http://schemas.microsoft.com/office/drawing/2014/main" xmlns="" id="{8E980802-7483-2E40-8B61-26662D9193A5}"/>
              </a:ext>
            </a:extLst>
          </p:cNvPr>
          <p:cNvPicPr>
            <a:picLocks noChangeAspect="1"/>
          </p:cNvPicPr>
          <p:nvPr/>
        </p:nvPicPr>
        <p:blipFill>
          <a:blip r:embed="rId2"/>
          <a:stretch>
            <a:fillRect/>
          </a:stretch>
        </p:blipFill>
        <p:spPr>
          <a:xfrm>
            <a:off x="307813" y="7124427"/>
            <a:ext cx="251351" cy="241296"/>
          </a:xfrm>
          <a:prstGeom prst="rect">
            <a:avLst/>
          </a:prstGeom>
        </p:spPr>
      </p:pic>
      <p:pic>
        <p:nvPicPr>
          <p:cNvPr id="10" name="Imagen 9">
            <a:extLst>
              <a:ext uri="{FF2B5EF4-FFF2-40B4-BE49-F238E27FC236}">
                <a16:creationId xmlns:a16="http://schemas.microsoft.com/office/drawing/2014/main" xmlns="" id="{BA2FB239-993C-D447-8D2A-C9F3D05EAA41}"/>
              </a:ext>
            </a:extLst>
          </p:cNvPr>
          <p:cNvPicPr>
            <a:picLocks noChangeAspect="1"/>
          </p:cNvPicPr>
          <p:nvPr/>
        </p:nvPicPr>
        <p:blipFill>
          <a:blip r:embed="rId2"/>
          <a:stretch>
            <a:fillRect/>
          </a:stretch>
        </p:blipFill>
        <p:spPr>
          <a:xfrm>
            <a:off x="307813" y="7471715"/>
            <a:ext cx="251351" cy="241296"/>
          </a:xfrm>
          <a:prstGeom prst="rect">
            <a:avLst/>
          </a:prstGeom>
        </p:spPr>
      </p:pic>
      <p:pic>
        <p:nvPicPr>
          <p:cNvPr id="11" name="Imagen 10">
            <a:extLst>
              <a:ext uri="{FF2B5EF4-FFF2-40B4-BE49-F238E27FC236}">
                <a16:creationId xmlns:a16="http://schemas.microsoft.com/office/drawing/2014/main" xmlns="" id="{34CE492B-5BFD-4C40-A6D0-070A9A4337C4}"/>
              </a:ext>
            </a:extLst>
          </p:cNvPr>
          <p:cNvPicPr>
            <a:picLocks noChangeAspect="1"/>
          </p:cNvPicPr>
          <p:nvPr/>
        </p:nvPicPr>
        <p:blipFill>
          <a:blip r:embed="rId2"/>
          <a:stretch>
            <a:fillRect/>
          </a:stretch>
        </p:blipFill>
        <p:spPr>
          <a:xfrm>
            <a:off x="307813" y="7804224"/>
            <a:ext cx="251351" cy="241296"/>
          </a:xfrm>
          <a:prstGeom prst="rect">
            <a:avLst/>
          </a:prstGeom>
        </p:spPr>
      </p:pic>
      <p:pic>
        <p:nvPicPr>
          <p:cNvPr id="12" name="Imagen 11">
            <a:extLst>
              <a:ext uri="{FF2B5EF4-FFF2-40B4-BE49-F238E27FC236}">
                <a16:creationId xmlns:a16="http://schemas.microsoft.com/office/drawing/2014/main" xmlns="" id="{95D7BD48-6129-6141-BA3A-F0ED259E45E3}"/>
              </a:ext>
            </a:extLst>
          </p:cNvPr>
          <p:cNvPicPr>
            <a:picLocks noChangeAspect="1"/>
          </p:cNvPicPr>
          <p:nvPr/>
        </p:nvPicPr>
        <p:blipFill rotWithShape="1">
          <a:blip r:embed="rId3">
            <a:extLst>
              <a:ext uri="{28A0092B-C50C-407E-A947-70E740481C1C}">
                <a14:useLocalDpi xmlns:a14="http://schemas.microsoft.com/office/drawing/2010/main" val="0"/>
              </a:ext>
            </a:extLst>
          </a:blip>
          <a:srcRect r="345"/>
          <a:stretch/>
        </p:blipFill>
        <p:spPr>
          <a:xfrm>
            <a:off x="4137392" y="2291539"/>
            <a:ext cx="12118608" cy="6849661"/>
          </a:xfrm>
          <a:prstGeom prst="rect">
            <a:avLst/>
          </a:prstGeom>
        </p:spPr>
      </p:pic>
      <p:sp>
        <p:nvSpPr>
          <p:cNvPr id="13" name="Marcador de número de diapositiva 5">
            <a:extLst>
              <a:ext uri="{FF2B5EF4-FFF2-40B4-BE49-F238E27FC236}">
                <a16:creationId xmlns:a16="http://schemas.microsoft.com/office/drawing/2014/main" xmlns="" id="{2C6623F0-A89E-7E47-A98D-C450D787A655}"/>
              </a:ext>
            </a:extLst>
          </p:cNvPr>
          <p:cNvSpPr txBox="1">
            <a:spLocks/>
          </p:cNvSpPr>
          <p:nvPr/>
        </p:nvSpPr>
        <p:spPr>
          <a:xfrm>
            <a:off x="15386173" y="8402822"/>
            <a:ext cx="553016" cy="486833"/>
          </a:xfrm>
          <a:prstGeom prst="rect">
            <a:avLst/>
          </a:prstGeom>
        </p:spPr>
        <p:txBody>
          <a:bodyPr/>
          <a:lstStyle>
            <a:defPPr>
              <a:defRPr lang="ca-ES"/>
            </a:defPPr>
            <a:lvl1pPr marL="0" algn="l" defTabSz="914400" rtl="0" eaLnBrk="1" latinLnBrk="0" hangingPunct="1">
              <a:defRPr sz="1000" kern="120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D3AAA-C1BA-A340-8330-92513038C5B6}" type="slidenum">
              <a:rPr lang="es-ES" sz="1333">
                <a:solidFill>
                  <a:prstClr val="black"/>
                </a:solidFill>
              </a:rPr>
              <a:pPr algn="r"/>
              <a:t>23</a:t>
            </a:fld>
            <a:endParaRPr lang="es-ES" sz="1333" dirty="0">
              <a:solidFill>
                <a:prstClr val="black"/>
              </a:solidFill>
            </a:endParaRPr>
          </a:p>
        </p:txBody>
      </p:sp>
    </p:spTree>
    <p:extLst>
      <p:ext uri="{BB962C8B-B14F-4D97-AF65-F5344CB8AC3E}">
        <p14:creationId xmlns:p14="http://schemas.microsoft.com/office/powerpoint/2010/main" val="87396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xmlns="" id="{739EED00-50A8-C84A-AAD8-413C6CBE592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09" r="209"/>
          <a:stretch/>
        </p:blipFill>
        <p:spPr/>
      </p:pic>
      <p:sp>
        <p:nvSpPr>
          <p:cNvPr id="12" name="Título 11">
            <a:extLst>
              <a:ext uri="{FF2B5EF4-FFF2-40B4-BE49-F238E27FC236}">
                <a16:creationId xmlns:a16="http://schemas.microsoft.com/office/drawing/2014/main" xmlns="" id="{32E5E879-2606-9F49-A621-FFA21D92F810}"/>
              </a:ext>
            </a:extLst>
          </p:cNvPr>
          <p:cNvSpPr>
            <a:spLocks noGrp="1"/>
          </p:cNvSpPr>
          <p:nvPr>
            <p:ph type="title"/>
          </p:nvPr>
        </p:nvSpPr>
        <p:spPr>
          <a:xfrm>
            <a:off x="353632" y="1360621"/>
            <a:ext cx="10853675" cy="917595"/>
          </a:xfrm>
        </p:spPr>
        <p:txBody>
          <a:bodyPr/>
          <a:lstStyle/>
          <a:p>
            <a:r>
              <a:rPr lang="ca-ES" noProof="0" dirty="0"/>
              <a:t>Què fem?</a:t>
            </a:r>
          </a:p>
        </p:txBody>
      </p:sp>
      <p:sp>
        <p:nvSpPr>
          <p:cNvPr id="13" name="Marcador de texto 12">
            <a:extLst>
              <a:ext uri="{FF2B5EF4-FFF2-40B4-BE49-F238E27FC236}">
                <a16:creationId xmlns:a16="http://schemas.microsoft.com/office/drawing/2014/main" xmlns="" id="{2B7A5C13-1DF1-474F-B9FF-274DBBB4744A}"/>
              </a:ext>
            </a:extLst>
          </p:cNvPr>
          <p:cNvSpPr>
            <a:spLocks noGrp="1"/>
          </p:cNvSpPr>
          <p:nvPr>
            <p:ph type="body" sz="quarter" idx="10"/>
          </p:nvPr>
        </p:nvSpPr>
        <p:spPr>
          <a:xfrm>
            <a:off x="1473185" y="3292366"/>
            <a:ext cx="3416449" cy="1206484"/>
          </a:xfrm>
        </p:spPr>
        <p:txBody>
          <a:bodyPr/>
          <a:lstStyle/>
          <a:p>
            <a:r>
              <a:rPr lang="ca-ES" b="1" noProof="0" dirty="0">
                <a:cs typeface="Arial" panose="020B0604020202020204" pitchFamily="34" charset="0"/>
              </a:rPr>
              <a:t>Acompanyem la ciutadania</a:t>
            </a:r>
            <a:r>
              <a:rPr lang="ca-ES" noProof="0" dirty="0">
                <a:cs typeface="Arial" panose="020B0604020202020204" pitchFamily="34" charset="0"/>
              </a:rPr>
              <a:t> durant tot el procés de recerca de feina.</a:t>
            </a:r>
          </a:p>
          <a:p>
            <a:endParaRPr lang="ca-ES" noProof="0" dirty="0"/>
          </a:p>
        </p:txBody>
      </p:sp>
      <p:sp>
        <p:nvSpPr>
          <p:cNvPr id="14" name="Marcador de texto 13">
            <a:extLst>
              <a:ext uri="{FF2B5EF4-FFF2-40B4-BE49-F238E27FC236}">
                <a16:creationId xmlns:a16="http://schemas.microsoft.com/office/drawing/2014/main" xmlns="" id="{84B15BE7-D262-F445-8C58-2E8CE34D9E06}"/>
              </a:ext>
            </a:extLst>
          </p:cNvPr>
          <p:cNvSpPr>
            <a:spLocks noGrp="1"/>
          </p:cNvSpPr>
          <p:nvPr>
            <p:ph type="body" sz="quarter" idx="11"/>
          </p:nvPr>
        </p:nvSpPr>
        <p:spPr>
          <a:xfrm>
            <a:off x="1473185" y="4373067"/>
            <a:ext cx="3416449" cy="424351"/>
          </a:xfrm>
        </p:spPr>
        <p:txBody>
          <a:bodyPr/>
          <a:lstStyle/>
          <a:p>
            <a:r>
              <a:rPr lang="ca-ES" noProof="0" dirty="0">
                <a:cs typeface="Arial" panose="020B0604020202020204" pitchFamily="34" charset="0"/>
              </a:rPr>
              <a:t>barcelonactiva.cat/treball</a:t>
            </a:r>
          </a:p>
          <a:p>
            <a:endParaRPr lang="ca-ES" noProof="0" dirty="0"/>
          </a:p>
        </p:txBody>
      </p:sp>
      <p:sp>
        <p:nvSpPr>
          <p:cNvPr id="15" name="Marcador de texto 14">
            <a:extLst>
              <a:ext uri="{FF2B5EF4-FFF2-40B4-BE49-F238E27FC236}">
                <a16:creationId xmlns:a16="http://schemas.microsoft.com/office/drawing/2014/main" xmlns="" id="{70C077AB-0FF0-8646-8273-E3BC8AB67F41}"/>
              </a:ext>
            </a:extLst>
          </p:cNvPr>
          <p:cNvSpPr>
            <a:spLocks noGrp="1"/>
          </p:cNvSpPr>
          <p:nvPr>
            <p:ph type="body" sz="quarter" idx="12"/>
          </p:nvPr>
        </p:nvSpPr>
        <p:spPr>
          <a:xfrm>
            <a:off x="6840467" y="3292366"/>
            <a:ext cx="4160364" cy="1206741"/>
          </a:xfrm>
        </p:spPr>
        <p:txBody>
          <a:bodyPr/>
          <a:lstStyle/>
          <a:p>
            <a:r>
              <a:rPr lang="ca-ES" b="1" noProof="0" dirty="0">
                <a:cs typeface="Arial" panose="020B0604020202020204" pitchFamily="34" charset="0"/>
              </a:rPr>
              <a:t>Donem suport a les persones emprenedores </a:t>
            </a:r>
            <a:r>
              <a:rPr lang="ca-ES" noProof="0" dirty="0">
                <a:cs typeface="Arial" panose="020B0604020202020204" pitchFamily="34" charset="0"/>
              </a:rPr>
              <a:t>per convertir la seva idea de negoci en una empresa viable.</a:t>
            </a:r>
          </a:p>
          <a:p>
            <a:endParaRPr lang="ca-ES" noProof="0" dirty="0"/>
          </a:p>
        </p:txBody>
      </p:sp>
      <p:sp>
        <p:nvSpPr>
          <p:cNvPr id="16" name="Marcador de texto 15">
            <a:extLst>
              <a:ext uri="{FF2B5EF4-FFF2-40B4-BE49-F238E27FC236}">
                <a16:creationId xmlns:a16="http://schemas.microsoft.com/office/drawing/2014/main" xmlns="" id="{290C4D2F-8F73-2D43-90E1-39E198039E92}"/>
              </a:ext>
            </a:extLst>
          </p:cNvPr>
          <p:cNvSpPr>
            <a:spLocks noGrp="1"/>
          </p:cNvSpPr>
          <p:nvPr>
            <p:ph type="body" sz="quarter" idx="13"/>
          </p:nvPr>
        </p:nvSpPr>
        <p:spPr>
          <a:xfrm>
            <a:off x="6840467" y="4359825"/>
            <a:ext cx="4366840" cy="424351"/>
          </a:xfrm>
        </p:spPr>
        <p:txBody>
          <a:bodyPr/>
          <a:lstStyle/>
          <a:p>
            <a:r>
              <a:rPr lang="ca-ES" noProof="0" dirty="0">
                <a:cs typeface="Arial" panose="020B0604020202020204" pitchFamily="34" charset="0"/>
              </a:rPr>
              <a:t>barcelonactiva.cat/emprenedoria</a:t>
            </a:r>
          </a:p>
          <a:p>
            <a:endParaRPr lang="ca-ES" noProof="0" dirty="0"/>
          </a:p>
        </p:txBody>
      </p:sp>
      <p:sp>
        <p:nvSpPr>
          <p:cNvPr id="17" name="Marcador de texto 16">
            <a:extLst>
              <a:ext uri="{FF2B5EF4-FFF2-40B4-BE49-F238E27FC236}">
                <a16:creationId xmlns:a16="http://schemas.microsoft.com/office/drawing/2014/main" xmlns="" id="{13EF07E3-FA04-1B49-9701-A8739701E5F7}"/>
              </a:ext>
            </a:extLst>
          </p:cNvPr>
          <p:cNvSpPr>
            <a:spLocks noGrp="1"/>
          </p:cNvSpPr>
          <p:nvPr>
            <p:ph type="body" sz="quarter" idx="14"/>
          </p:nvPr>
        </p:nvSpPr>
        <p:spPr>
          <a:xfrm>
            <a:off x="1473185" y="5716752"/>
            <a:ext cx="3416449" cy="1149032"/>
          </a:xfrm>
        </p:spPr>
        <p:txBody>
          <a:bodyPr/>
          <a:lstStyle/>
          <a:p>
            <a:r>
              <a:rPr lang="ca-ES" b="1" noProof="0" dirty="0">
                <a:cs typeface="Arial" panose="020B0604020202020204" pitchFamily="34" charset="0"/>
              </a:rPr>
              <a:t>Ajudem les empreses i organitzacions </a:t>
            </a:r>
            <a:r>
              <a:rPr lang="ca-ES" noProof="0" dirty="0">
                <a:cs typeface="Arial" panose="020B0604020202020204" pitchFamily="34" charset="0"/>
              </a:rPr>
              <a:t>a créixer, connectar-se amb l’ecosistema i fer-se més competitives.</a:t>
            </a:r>
          </a:p>
        </p:txBody>
      </p:sp>
      <p:sp>
        <p:nvSpPr>
          <p:cNvPr id="18" name="Marcador de texto 17">
            <a:extLst>
              <a:ext uri="{FF2B5EF4-FFF2-40B4-BE49-F238E27FC236}">
                <a16:creationId xmlns:a16="http://schemas.microsoft.com/office/drawing/2014/main" xmlns="" id="{FA0F3F87-6890-4C48-A644-398F88392C06}"/>
              </a:ext>
            </a:extLst>
          </p:cNvPr>
          <p:cNvSpPr>
            <a:spLocks noGrp="1"/>
          </p:cNvSpPr>
          <p:nvPr>
            <p:ph type="body" sz="quarter" idx="15"/>
          </p:nvPr>
        </p:nvSpPr>
        <p:spPr>
          <a:xfrm>
            <a:off x="1473185" y="7075458"/>
            <a:ext cx="3781988" cy="424351"/>
          </a:xfrm>
        </p:spPr>
        <p:txBody>
          <a:bodyPr/>
          <a:lstStyle/>
          <a:p>
            <a:r>
              <a:rPr lang="ca-ES" noProof="0" dirty="0">
                <a:cs typeface="Arial" panose="020B0604020202020204" pitchFamily="34" charset="0"/>
              </a:rPr>
              <a:t>barcelonactiva.cat/empreses</a:t>
            </a:r>
          </a:p>
          <a:p>
            <a:endParaRPr lang="ca-ES" noProof="0" dirty="0"/>
          </a:p>
        </p:txBody>
      </p:sp>
      <p:sp>
        <p:nvSpPr>
          <p:cNvPr id="19" name="Marcador de texto 18">
            <a:extLst>
              <a:ext uri="{FF2B5EF4-FFF2-40B4-BE49-F238E27FC236}">
                <a16:creationId xmlns:a16="http://schemas.microsoft.com/office/drawing/2014/main" xmlns="" id="{95571022-3614-0541-84FF-CFC4179F8251}"/>
              </a:ext>
            </a:extLst>
          </p:cNvPr>
          <p:cNvSpPr>
            <a:spLocks noGrp="1"/>
          </p:cNvSpPr>
          <p:nvPr>
            <p:ph type="body" sz="quarter" idx="16"/>
          </p:nvPr>
        </p:nvSpPr>
        <p:spPr>
          <a:xfrm>
            <a:off x="6840468" y="5716753"/>
            <a:ext cx="3416449" cy="1206484"/>
          </a:xfrm>
        </p:spPr>
        <p:txBody>
          <a:bodyPr/>
          <a:lstStyle/>
          <a:p>
            <a:r>
              <a:rPr lang="ca-ES" b="1" noProof="0" dirty="0">
                <a:cs typeface="Arial" panose="020B0604020202020204" pitchFamily="34" charset="0"/>
              </a:rPr>
              <a:t>Oferim formació</a:t>
            </a:r>
            <a:r>
              <a:rPr lang="ca-ES" noProof="0" dirty="0">
                <a:cs typeface="Arial" panose="020B0604020202020204" pitchFamily="34" charset="0"/>
              </a:rPr>
              <a:t> a les persones que cerquen feina, emprenedores i professionals.</a:t>
            </a:r>
          </a:p>
          <a:p>
            <a:endParaRPr lang="ca-ES" noProof="0" dirty="0"/>
          </a:p>
        </p:txBody>
      </p:sp>
      <p:sp>
        <p:nvSpPr>
          <p:cNvPr id="20" name="Marcador de texto 19">
            <a:extLst>
              <a:ext uri="{FF2B5EF4-FFF2-40B4-BE49-F238E27FC236}">
                <a16:creationId xmlns:a16="http://schemas.microsoft.com/office/drawing/2014/main" xmlns="" id="{0E203BE2-F190-ED42-B84F-C4816869759E}"/>
              </a:ext>
            </a:extLst>
          </p:cNvPr>
          <p:cNvSpPr>
            <a:spLocks noGrp="1"/>
          </p:cNvSpPr>
          <p:nvPr>
            <p:ph type="body" sz="quarter" idx="17"/>
          </p:nvPr>
        </p:nvSpPr>
        <p:spPr>
          <a:xfrm>
            <a:off x="6840467" y="6817723"/>
            <a:ext cx="4160364" cy="424351"/>
          </a:xfrm>
        </p:spPr>
        <p:txBody>
          <a:bodyPr/>
          <a:lstStyle/>
          <a:p>
            <a:r>
              <a:rPr lang="ca-ES" noProof="0" dirty="0">
                <a:cs typeface="Arial" panose="020B0604020202020204" pitchFamily="34" charset="0"/>
              </a:rPr>
              <a:t>barcelonactiva.cat/</a:t>
            </a:r>
            <a:r>
              <a:rPr lang="ca-ES" noProof="0" dirty="0" err="1">
                <a:cs typeface="Arial" panose="020B0604020202020204" pitchFamily="34" charset="0"/>
              </a:rPr>
              <a:t>formacio</a:t>
            </a:r>
            <a:endParaRPr lang="ca-ES" noProof="0" dirty="0">
              <a:cs typeface="Arial" panose="020B0604020202020204" pitchFamily="34" charset="0"/>
            </a:endParaRPr>
          </a:p>
          <a:p>
            <a:endParaRPr lang="ca-ES" noProof="0" dirty="0"/>
          </a:p>
        </p:txBody>
      </p:sp>
      <p:pic>
        <p:nvPicPr>
          <p:cNvPr id="21" name="Imagen 20">
            <a:hlinkClick r:id="" action="ppaction://hlinkshowjump?jump=firstslide"/>
            <a:extLst>
              <a:ext uri="{FF2B5EF4-FFF2-40B4-BE49-F238E27FC236}">
                <a16:creationId xmlns:a16="http://schemas.microsoft.com/office/drawing/2014/main" xmlns="" id="{F2D6F8F7-A02C-E440-A1DB-83AEB72139BD}"/>
              </a:ext>
            </a:extLst>
          </p:cNvPr>
          <p:cNvPicPr>
            <a:picLocks noChangeAspect="1"/>
          </p:cNvPicPr>
          <p:nvPr/>
        </p:nvPicPr>
        <p:blipFill>
          <a:blip r:embed="rId3"/>
          <a:srcRect/>
          <a:stretch/>
        </p:blipFill>
        <p:spPr>
          <a:xfrm>
            <a:off x="15559893" y="330048"/>
            <a:ext cx="338667" cy="330505"/>
          </a:xfrm>
          <a:prstGeom prst="rect">
            <a:avLst/>
          </a:prstGeom>
        </p:spPr>
      </p:pic>
      <p:sp>
        <p:nvSpPr>
          <p:cNvPr id="22" name="Marcador de número de diapositiva 5">
            <a:extLst>
              <a:ext uri="{FF2B5EF4-FFF2-40B4-BE49-F238E27FC236}">
                <a16:creationId xmlns:a16="http://schemas.microsoft.com/office/drawing/2014/main" xmlns="" id="{11801842-F14E-CE41-9E20-CFDA7B70FD66}"/>
              </a:ext>
            </a:extLst>
          </p:cNvPr>
          <p:cNvSpPr txBox="1">
            <a:spLocks/>
          </p:cNvSpPr>
          <p:nvPr/>
        </p:nvSpPr>
        <p:spPr>
          <a:xfrm>
            <a:off x="15386173" y="8402822"/>
            <a:ext cx="553016" cy="486833"/>
          </a:xfrm>
          <a:prstGeom prst="rect">
            <a:avLst/>
          </a:prstGeom>
        </p:spPr>
        <p:txBody>
          <a:bodyPr/>
          <a:lstStyle>
            <a:defPPr>
              <a:defRPr lang="ca-ES"/>
            </a:defPPr>
            <a:lvl1pPr marL="0" algn="l" defTabSz="914400" rtl="0" eaLnBrk="1" latinLnBrk="0" hangingPunct="1">
              <a:defRPr sz="1000" kern="120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D3AAA-C1BA-A340-8330-92513038C5B6}" type="slidenum">
              <a:rPr lang="es-ES" sz="1333">
                <a:solidFill>
                  <a:prstClr val="white"/>
                </a:solidFill>
              </a:rPr>
              <a:pPr algn="r"/>
              <a:t>3</a:t>
            </a:fld>
            <a:endParaRPr lang="es-ES" sz="1333" dirty="0">
              <a:solidFill>
                <a:prstClr val="white"/>
              </a:solidFill>
            </a:endParaRPr>
          </a:p>
        </p:txBody>
      </p:sp>
    </p:spTree>
    <p:extLst>
      <p:ext uri="{BB962C8B-B14F-4D97-AF65-F5344CB8AC3E}">
        <p14:creationId xmlns:p14="http://schemas.microsoft.com/office/powerpoint/2010/main" val="289587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41F071FB-CDE2-2448-A91C-DAF302BF4DEF}"/>
              </a:ext>
            </a:extLst>
          </p:cNvPr>
          <p:cNvSpPr>
            <a:spLocks noGrp="1"/>
          </p:cNvSpPr>
          <p:nvPr>
            <p:ph type="body" sz="quarter" idx="16"/>
          </p:nvPr>
        </p:nvSpPr>
        <p:spPr/>
        <p:txBody>
          <a:bodyPr/>
          <a:lstStyle/>
          <a:p>
            <a:r>
              <a:rPr lang="ca-ES" noProof="0" dirty="0"/>
              <a:t>Seu Central</a:t>
            </a:r>
          </a:p>
        </p:txBody>
      </p:sp>
      <p:pic>
        <p:nvPicPr>
          <p:cNvPr id="40" name="Marcador de posición de imagen 39">
            <a:extLst>
              <a:ext uri="{FF2B5EF4-FFF2-40B4-BE49-F238E27FC236}">
                <a16:creationId xmlns:a16="http://schemas.microsoft.com/office/drawing/2014/main" xmlns="" id="{66A8162F-8A57-1D4A-8B13-42974275BF2E}"/>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452" r="452"/>
          <a:stretch>
            <a:fillRect/>
          </a:stretch>
        </p:blipFill>
        <p:spPr/>
      </p:pic>
      <p:pic>
        <p:nvPicPr>
          <p:cNvPr id="42" name="Marcador de posición de imagen 41">
            <a:extLst>
              <a:ext uri="{FF2B5EF4-FFF2-40B4-BE49-F238E27FC236}">
                <a16:creationId xmlns:a16="http://schemas.microsoft.com/office/drawing/2014/main" xmlns="" id="{70C9D4D8-C40F-C948-894C-250133E7C120}"/>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452" r="452"/>
          <a:stretch>
            <a:fillRect/>
          </a:stretch>
        </p:blipFill>
        <p:spPr/>
      </p:pic>
      <p:pic>
        <p:nvPicPr>
          <p:cNvPr id="44" name="Marcador de posición de imagen 43">
            <a:extLst>
              <a:ext uri="{FF2B5EF4-FFF2-40B4-BE49-F238E27FC236}">
                <a16:creationId xmlns:a16="http://schemas.microsoft.com/office/drawing/2014/main" xmlns="" id="{439884C0-6FE9-BF42-BD7C-2A2B26C2843D}"/>
              </a:ext>
            </a:extLst>
          </p:cNvPr>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452" r="452"/>
          <a:stretch>
            <a:fillRect/>
          </a:stretch>
        </p:blipFill>
        <p:spPr/>
      </p:pic>
      <p:pic>
        <p:nvPicPr>
          <p:cNvPr id="46" name="Marcador de posición de imagen 45">
            <a:extLst>
              <a:ext uri="{FF2B5EF4-FFF2-40B4-BE49-F238E27FC236}">
                <a16:creationId xmlns:a16="http://schemas.microsoft.com/office/drawing/2014/main" xmlns="" id="{74EA09F3-FAC9-2641-AAB9-B564BC8BC585}"/>
              </a:ext>
            </a:extLst>
          </p:cNvPr>
          <p:cNvPicPr>
            <a:picLocks noGrp="1" noChangeAspect="1"/>
          </p:cNvPicPr>
          <p:nvPr>
            <p:ph type="pic" sz="quarter" idx="21"/>
          </p:nvPr>
        </p:nvPicPr>
        <p:blipFill>
          <a:blip r:embed="rId5" cstate="print">
            <a:extLst>
              <a:ext uri="{28A0092B-C50C-407E-A947-70E740481C1C}">
                <a14:useLocalDpi xmlns:a14="http://schemas.microsoft.com/office/drawing/2010/main" val="0"/>
              </a:ext>
            </a:extLst>
          </a:blip>
          <a:srcRect l="452" r="452"/>
          <a:stretch>
            <a:fillRect/>
          </a:stretch>
        </p:blipFill>
        <p:spPr/>
      </p:pic>
      <p:pic>
        <p:nvPicPr>
          <p:cNvPr id="50" name="Marcador de posición de imagen 49">
            <a:extLst>
              <a:ext uri="{FF2B5EF4-FFF2-40B4-BE49-F238E27FC236}">
                <a16:creationId xmlns:a16="http://schemas.microsoft.com/office/drawing/2014/main" xmlns="" id="{255163C1-218F-6447-9472-AA6AB10B8F84}"/>
              </a:ext>
            </a:extLst>
          </p:cNvPr>
          <p:cNvPicPr>
            <a:picLocks noGrp="1" noChangeAspect="1"/>
          </p:cNvPicPr>
          <p:nvPr>
            <p:ph type="pic" sz="quarter" idx="27"/>
          </p:nvPr>
        </p:nvPicPr>
        <p:blipFill>
          <a:blip r:embed="rId6" cstate="print">
            <a:extLst>
              <a:ext uri="{28A0092B-C50C-407E-A947-70E740481C1C}">
                <a14:useLocalDpi xmlns:a14="http://schemas.microsoft.com/office/drawing/2010/main" val="0"/>
              </a:ext>
            </a:extLst>
          </a:blip>
          <a:srcRect l="452" r="452"/>
          <a:stretch>
            <a:fillRect/>
          </a:stretch>
        </p:blipFill>
        <p:spPr/>
      </p:pic>
      <p:pic>
        <p:nvPicPr>
          <p:cNvPr id="52" name="Marcador de posición de imagen 51">
            <a:extLst>
              <a:ext uri="{FF2B5EF4-FFF2-40B4-BE49-F238E27FC236}">
                <a16:creationId xmlns:a16="http://schemas.microsoft.com/office/drawing/2014/main" xmlns="" id="{EC5D6D00-4FA8-3044-9E4F-AB9A3E207A39}"/>
              </a:ext>
            </a:extLst>
          </p:cNvPr>
          <p:cNvPicPr>
            <a:picLocks noGrp="1" noChangeAspect="1"/>
          </p:cNvPicPr>
          <p:nvPr>
            <p:ph type="pic" sz="quarter" idx="28"/>
          </p:nvPr>
        </p:nvPicPr>
        <p:blipFill>
          <a:blip r:embed="rId7" cstate="print">
            <a:extLst>
              <a:ext uri="{28A0092B-C50C-407E-A947-70E740481C1C}">
                <a14:useLocalDpi xmlns:a14="http://schemas.microsoft.com/office/drawing/2010/main" val="0"/>
              </a:ext>
            </a:extLst>
          </a:blip>
          <a:srcRect l="452" r="452"/>
          <a:stretch>
            <a:fillRect/>
          </a:stretch>
        </p:blipFill>
        <p:spPr/>
      </p:pic>
      <p:pic>
        <p:nvPicPr>
          <p:cNvPr id="54" name="Marcador de posición de imagen 53">
            <a:extLst>
              <a:ext uri="{FF2B5EF4-FFF2-40B4-BE49-F238E27FC236}">
                <a16:creationId xmlns:a16="http://schemas.microsoft.com/office/drawing/2014/main" xmlns="" id="{D77D0D58-EC10-F64F-9096-FF51884B39DD}"/>
              </a:ext>
            </a:extLst>
          </p:cNvPr>
          <p:cNvPicPr>
            <a:picLocks noGrp="1" noChangeAspect="1"/>
          </p:cNvPicPr>
          <p:nvPr>
            <p:ph type="pic" sz="quarter" idx="29"/>
          </p:nvPr>
        </p:nvPicPr>
        <p:blipFill>
          <a:blip r:embed="rId8" cstate="print">
            <a:extLst>
              <a:ext uri="{28A0092B-C50C-407E-A947-70E740481C1C}">
                <a14:useLocalDpi xmlns:a14="http://schemas.microsoft.com/office/drawing/2010/main" val="0"/>
              </a:ext>
            </a:extLst>
          </a:blip>
          <a:srcRect l="452" r="452"/>
          <a:stretch>
            <a:fillRect/>
          </a:stretch>
        </p:blipFill>
        <p:spPr/>
      </p:pic>
      <p:pic>
        <p:nvPicPr>
          <p:cNvPr id="48" name="Marcador de posición de imagen 47">
            <a:extLst>
              <a:ext uri="{FF2B5EF4-FFF2-40B4-BE49-F238E27FC236}">
                <a16:creationId xmlns:a16="http://schemas.microsoft.com/office/drawing/2014/main" xmlns="" id="{2BB0C859-DD9E-0845-823E-12FD75BD6F0D}"/>
              </a:ext>
            </a:extLst>
          </p:cNvPr>
          <p:cNvPicPr>
            <a:picLocks noGrp="1" noChangeAspect="1"/>
          </p:cNvPicPr>
          <p:nvPr>
            <p:ph type="pic" sz="quarter" idx="33"/>
          </p:nvPr>
        </p:nvPicPr>
        <p:blipFill>
          <a:blip r:embed="rId9" cstate="print">
            <a:extLst>
              <a:ext uri="{28A0092B-C50C-407E-A947-70E740481C1C}">
                <a14:useLocalDpi xmlns:a14="http://schemas.microsoft.com/office/drawing/2010/main" val="0"/>
              </a:ext>
            </a:extLst>
          </a:blip>
          <a:srcRect l="452" r="452"/>
          <a:stretch>
            <a:fillRect/>
          </a:stretch>
        </p:blipFill>
        <p:spPr/>
      </p:pic>
      <p:pic>
        <p:nvPicPr>
          <p:cNvPr id="58" name="Marcador de posición de imagen 57">
            <a:extLst>
              <a:ext uri="{FF2B5EF4-FFF2-40B4-BE49-F238E27FC236}">
                <a16:creationId xmlns:a16="http://schemas.microsoft.com/office/drawing/2014/main" xmlns="" id="{EF16EE68-6854-B64C-9BCA-D932BCAE2761}"/>
              </a:ext>
            </a:extLst>
          </p:cNvPr>
          <p:cNvPicPr>
            <a:picLocks noGrp="1" noChangeAspect="1"/>
          </p:cNvPicPr>
          <p:nvPr>
            <p:ph type="pic" sz="quarter" idx="35"/>
          </p:nvPr>
        </p:nvPicPr>
        <p:blipFill>
          <a:blip r:embed="rId10" cstate="print">
            <a:extLst>
              <a:ext uri="{28A0092B-C50C-407E-A947-70E740481C1C}">
                <a14:useLocalDpi xmlns:a14="http://schemas.microsoft.com/office/drawing/2010/main" val="0"/>
              </a:ext>
            </a:extLst>
          </a:blip>
          <a:srcRect l="452" r="452"/>
          <a:stretch>
            <a:fillRect/>
          </a:stretch>
        </p:blipFill>
        <p:spPr/>
      </p:pic>
      <p:pic>
        <p:nvPicPr>
          <p:cNvPr id="60" name="Marcador de posición de imagen 59">
            <a:extLst>
              <a:ext uri="{FF2B5EF4-FFF2-40B4-BE49-F238E27FC236}">
                <a16:creationId xmlns:a16="http://schemas.microsoft.com/office/drawing/2014/main" xmlns="" id="{D5CD1281-1232-9B48-8A3A-DB009F201B38}"/>
              </a:ext>
            </a:extLst>
          </p:cNvPr>
          <p:cNvPicPr>
            <a:picLocks noGrp="1" noChangeAspect="1"/>
          </p:cNvPicPr>
          <p:nvPr>
            <p:ph type="pic" sz="quarter" idx="36"/>
          </p:nvPr>
        </p:nvPicPr>
        <p:blipFill>
          <a:blip r:embed="rId11" cstate="print">
            <a:extLst>
              <a:ext uri="{28A0092B-C50C-407E-A947-70E740481C1C}">
                <a14:useLocalDpi xmlns:a14="http://schemas.microsoft.com/office/drawing/2010/main" val="0"/>
              </a:ext>
            </a:extLst>
          </a:blip>
          <a:srcRect l="452" r="452"/>
          <a:stretch>
            <a:fillRect/>
          </a:stretch>
        </p:blipFill>
        <p:spPr/>
      </p:pic>
      <p:pic>
        <p:nvPicPr>
          <p:cNvPr id="56" name="Marcador de posición de imagen 55">
            <a:extLst>
              <a:ext uri="{FF2B5EF4-FFF2-40B4-BE49-F238E27FC236}">
                <a16:creationId xmlns:a16="http://schemas.microsoft.com/office/drawing/2014/main" xmlns="" id="{7C5A8B62-448F-1A42-B142-8C9384A492F1}"/>
              </a:ext>
            </a:extLst>
          </p:cNvPr>
          <p:cNvPicPr>
            <a:picLocks noGrp="1" noChangeAspect="1"/>
          </p:cNvPicPr>
          <p:nvPr>
            <p:ph type="pic" sz="quarter" idx="41"/>
          </p:nvPr>
        </p:nvPicPr>
        <p:blipFill>
          <a:blip r:embed="rId12" cstate="print">
            <a:extLst>
              <a:ext uri="{28A0092B-C50C-407E-A947-70E740481C1C}">
                <a14:useLocalDpi xmlns:a14="http://schemas.microsoft.com/office/drawing/2010/main" val="0"/>
              </a:ext>
            </a:extLst>
          </a:blip>
          <a:srcRect l="452" r="452"/>
          <a:stretch>
            <a:fillRect/>
          </a:stretch>
        </p:blipFill>
        <p:spPr/>
      </p:pic>
      <p:sp>
        <p:nvSpPr>
          <p:cNvPr id="16" name="Marcador de texto 15">
            <a:extLst>
              <a:ext uri="{FF2B5EF4-FFF2-40B4-BE49-F238E27FC236}">
                <a16:creationId xmlns:a16="http://schemas.microsoft.com/office/drawing/2014/main" xmlns="" id="{197EF72A-F75F-7044-8443-7649BF66EBA1}"/>
              </a:ext>
            </a:extLst>
          </p:cNvPr>
          <p:cNvSpPr>
            <a:spLocks noGrp="1"/>
          </p:cNvSpPr>
          <p:nvPr>
            <p:ph type="body" sz="quarter" idx="42"/>
          </p:nvPr>
        </p:nvSpPr>
        <p:spPr>
          <a:xfrm>
            <a:off x="2208107" y="3211527"/>
            <a:ext cx="2850872" cy="205184"/>
          </a:xfrm>
        </p:spPr>
        <p:txBody>
          <a:bodyPr/>
          <a:lstStyle/>
          <a:p>
            <a:r>
              <a:rPr lang="ca-ES" noProof="0" dirty="0">
                <a:cs typeface="Arial" panose="020B0604020202020204" pitchFamily="34" charset="0"/>
              </a:rPr>
              <a:t>Oficines de Barcelona Activa.</a:t>
            </a:r>
          </a:p>
        </p:txBody>
      </p:sp>
      <p:sp>
        <p:nvSpPr>
          <p:cNvPr id="17" name="Marcador de texto 16">
            <a:extLst>
              <a:ext uri="{FF2B5EF4-FFF2-40B4-BE49-F238E27FC236}">
                <a16:creationId xmlns:a16="http://schemas.microsoft.com/office/drawing/2014/main" xmlns="" id="{4E9CA522-4F40-FE44-BE54-4110E62E5951}"/>
              </a:ext>
            </a:extLst>
          </p:cNvPr>
          <p:cNvSpPr>
            <a:spLocks noGrp="1"/>
          </p:cNvSpPr>
          <p:nvPr>
            <p:ph type="body" sz="quarter" idx="43"/>
          </p:nvPr>
        </p:nvSpPr>
        <p:spPr>
          <a:xfrm>
            <a:off x="7405748" y="2878537"/>
            <a:ext cx="2850872" cy="269304"/>
          </a:xfrm>
        </p:spPr>
        <p:txBody>
          <a:bodyPr/>
          <a:lstStyle/>
          <a:p>
            <a:r>
              <a:rPr lang="ca-ES" noProof="0" dirty="0"/>
              <a:t>Centre  d’Emprenedoria</a:t>
            </a:r>
          </a:p>
        </p:txBody>
      </p:sp>
      <p:sp>
        <p:nvSpPr>
          <p:cNvPr id="18" name="Marcador de texto 17">
            <a:extLst>
              <a:ext uri="{FF2B5EF4-FFF2-40B4-BE49-F238E27FC236}">
                <a16:creationId xmlns:a16="http://schemas.microsoft.com/office/drawing/2014/main" xmlns="" id="{708BD529-0B97-6B40-98E8-EB0869223924}"/>
              </a:ext>
            </a:extLst>
          </p:cNvPr>
          <p:cNvSpPr>
            <a:spLocks noGrp="1"/>
          </p:cNvSpPr>
          <p:nvPr>
            <p:ph type="body" sz="quarter" idx="44"/>
          </p:nvPr>
        </p:nvSpPr>
        <p:spPr>
          <a:xfrm>
            <a:off x="7418285" y="3461660"/>
            <a:ext cx="2850872" cy="410369"/>
          </a:xfrm>
        </p:spPr>
        <p:txBody>
          <a:bodyPr/>
          <a:lstStyle/>
          <a:p>
            <a:r>
              <a:rPr lang="ca-ES" noProof="0" dirty="0">
                <a:cs typeface="Arial" panose="020B0604020202020204" pitchFamily="34" charset="0"/>
              </a:rPr>
              <a:t>L’equipament dels emprenedors i les emprenedores de la ciutat.</a:t>
            </a:r>
          </a:p>
        </p:txBody>
      </p:sp>
      <p:sp>
        <p:nvSpPr>
          <p:cNvPr id="19" name="Marcador de texto 18">
            <a:extLst>
              <a:ext uri="{FF2B5EF4-FFF2-40B4-BE49-F238E27FC236}">
                <a16:creationId xmlns:a16="http://schemas.microsoft.com/office/drawing/2014/main" xmlns="" id="{CC2C620A-1A26-5A4A-A652-834D7586E8A4}"/>
              </a:ext>
            </a:extLst>
          </p:cNvPr>
          <p:cNvSpPr>
            <a:spLocks noGrp="1"/>
          </p:cNvSpPr>
          <p:nvPr>
            <p:ph type="body" sz="quarter" idx="45"/>
          </p:nvPr>
        </p:nvSpPr>
        <p:spPr>
          <a:xfrm>
            <a:off x="12603389" y="2878537"/>
            <a:ext cx="3044691" cy="269304"/>
          </a:xfrm>
        </p:spPr>
        <p:txBody>
          <a:bodyPr/>
          <a:lstStyle/>
          <a:p>
            <a:r>
              <a:rPr lang="ca-ES" noProof="0" dirty="0"/>
              <a:t>Cibernàrium Nou Barris</a:t>
            </a:r>
          </a:p>
        </p:txBody>
      </p:sp>
      <p:sp>
        <p:nvSpPr>
          <p:cNvPr id="20" name="Marcador de texto 19">
            <a:extLst>
              <a:ext uri="{FF2B5EF4-FFF2-40B4-BE49-F238E27FC236}">
                <a16:creationId xmlns:a16="http://schemas.microsoft.com/office/drawing/2014/main" xmlns="" id="{AD80C755-EBA5-AE4D-9394-98FCCFA90887}"/>
              </a:ext>
            </a:extLst>
          </p:cNvPr>
          <p:cNvSpPr>
            <a:spLocks noGrp="1"/>
          </p:cNvSpPr>
          <p:nvPr>
            <p:ph type="body" sz="quarter" idx="46"/>
          </p:nvPr>
        </p:nvSpPr>
        <p:spPr>
          <a:xfrm>
            <a:off x="12603389" y="3211528"/>
            <a:ext cx="2850872" cy="410369"/>
          </a:xfrm>
        </p:spPr>
        <p:txBody>
          <a:bodyPr/>
          <a:lstStyle/>
          <a:p>
            <a:r>
              <a:rPr lang="ca-ES" noProof="0" dirty="0">
                <a:cs typeface="Arial" panose="020B0604020202020204" pitchFamily="34" charset="0"/>
              </a:rPr>
              <a:t>Centre de formació digital d’iniciació ubicat al Parc Tecnològic.</a:t>
            </a:r>
          </a:p>
        </p:txBody>
      </p:sp>
      <p:sp>
        <p:nvSpPr>
          <p:cNvPr id="21" name="Marcador de texto 20">
            <a:extLst>
              <a:ext uri="{FF2B5EF4-FFF2-40B4-BE49-F238E27FC236}">
                <a16:creationId xmlns:a16="http://schemas.microsoft.com/office/drawing/2014/main" xmlns="" id="{D3C51280-91B0-2E4C-BF3E-7933C9E7C8F9}"/>
              </a:ext>
            </a:extLst>
          </p:cNvPr>
          <p:cNvSpPr>
            <a:spLocks noGrp="1"/>
          </p:cNvSpPr>
          <p:nvPr>
            <p:ph type="body" sz="quarter" idx="47"/>
          </p:nvPr>
        </p:nvSpPr>
        <p:spPr/>
        <p:txBody>
          <a:bodyPr/>
          <a:lstStyle/>
          <a:p>
            <a:r>
              <a:rPr lang="ca-ES" noProof="0" dirty="0"/>
              <a:t>Porta22</a:t>
            </a:r>
          </a:p>
        </p:txBody>
      </p:sp>
      <p:sp>
        <p:nvSpPr>
          <p:cNvPr id="22" name="Marcador de texto 21">
            <a:extLst>
              <a:ext uri="{FF2B5EF4-FFF2-40B4-BE49-F238E27FC236}">
                <a16:creationId xmlns:a16="http://schemas.microsoft.com/office/drawing/2014/main" xmlns="" id="{0E1982F4-DE22-F04F-87A6-8E1FF8A4BEF6}"/>
              </a:ext>
            </a:extLst>
          </p:cNvPr>
          <p:cNvSpPr>
            <a:spLocks noGrp="1"/>
          </p:cNvSpPr>
          <p:nvPr>
            <p:ph type="body" sz="quarter" idx="48"/>
          </p:nvPr>
        </p:nvSpPr>
        <p:spPr>
          <a:xfrm>
            <a:off x="2208107" y="4713069"/>
            <a:ext cx="2850872" cy="410369"/>
          </a:xfrm>
        </p:spPr>
        <p:txBody>
          <a:bodyPr/>
          <a:lstStyle/>
          <a:p>
            <a:r>
              <a:rPr lang="ca-ES" noProof="0" dirty="0">
                <a:cs typeface="Arial" panose="020B0604020202020204" pitchFamily="34" charset="0"/>
              </a:rPr>
              <a:t>2.000 m</a:t>
            </a:r>
            <a:r>
              <a:rPr lang="ca-ES" baseline="30000" noProof="0" dirty="0">
                <a:cs typeface="Arial" panose="020B0604020202020204" pitchFamily="34" charset="0"/>
              </a:rPr>
              <a:t>2</a:t>
            </a:r>
            <a:r>
              <a:rPr lang="ca-ES" noProof="0" dirty="0">
                <a:cs typeface="Arial" panose="020B0604020202020204" pitchFamily="34" charset="0"/>
              </a:rPr>
              <a:t> per a l’ocupació i la carrera professional.</a:t>
            </a:r>
          </a:p>
        </p:txBody>
      </p:sp>
      <p:sp>
        <p:nvSpPr>
          <p:cNvPr id="24" name="Marcador de texto 23">
            <a:extLst>
              <a:ext uri="{FF2B5EF4-FFF2-40B4-BE49-F238E27FC236}">
                <a16:creationId xmlns:a16="http://schemas.microsoft.com/office/drawing/2014/main" xmlns="" id="{5FFE7308-8DB7-A643-B8A1-955C24F6A53E}"/>
              </a:ext>
            </a:extLst>
          </p:cNvPr>
          <p:cNvSpPr>
            <a:spLocks noGrp="1"/>
          </p:cNvSpPr>
          <p:nvPr>
            <p:ph type="body" sz="quarter" idx="50"/>
          </p:nvPr>
        </p:nvSpPr>
        <p:spPr>
          <a:xfrm>
            <a:off x="7405748" y="4713069"/>
            <a:ext cx="2850872" cy="410369"/>
          </a:xfrm>
        </p:spPr>
        <p:txBody>
          <a:bodyPr/>
          <a:lstStyle/>
          <a:p>
            <a:r>
              <a:rPr lang="ca-ES" noProof="0" dirty="0">
                <a:cs typeface="Arial" panose="020B0604020202020204" pitchFamily="34" charset="0"/>
              </a:rPr>
              <a:t>L’equipament de les empreses innovadores de nova creació.</a:t>
            </a:r>
          </a:p>
        </p:txBody>
      </p:sp>
      <p:sp>
        <p:nvSpPr>
          <p:cNvPr id="25" name="Marcador de texto 24">
            <a:extLst>
              <a:ext uri="{FF2B5EF4-FFF2-40B4-BE49-F238E27FC236}">
                <a16:creationId xmlns:a16="http://schemas.microsoft.com/office/drawing/2014/main" xmlns="" id="{0477F622-3ACF-E740-92FA-4A47B5E7291C}"/>
              </a:ext>
            </a:extLst>
          </p:cNvPr>
          <p:cNvSpPr>
            <a:spLocks noGrp="1"/>
          </p:cNvSpPr>
          <p:nvPr>
            <p:ph type="body" sz="quarter" idx="51"/>
          </p:nvPr>
        </p:nvSpPr>
        <p:spPr/>
        <p:txBody>
          <a:bodyPr/>
          <a:lstStyle/>
          <a:p>
            <a:r>
              <a:rPr lang="ca-ES" noProof="0" dirty="0"/>
              <a:t>Parc Tecnològic</a:t>
            </a:r>
          </a:p>
        </p:txBody>
      </p:sp>
      <p:sp>
        <p:nvSpPr>
          <p:cNvPr id="26" name="Marcador de texto 25">
            <a:extLst>
              <a:ext uri="{FF2B5EF4-FFF2-40B4-BE49-F238E27FC236}">
                <a16:creationId xmlns:a16="http://schemas.microsoft.com/office/drawing/2014/main" xmlns="" id="{1BA919CA-ADCB-4F4D-A761-618F2E30B91B}"/>
              </a:ext>
            </a:extLst>
          </p:cNvPr>
          <p:cNvSpPr>
            <a:spLocks noGrp="1"/>
          </p:cNvSpPr>
          <p:nvPr>
            <p:ph type="body" sz="quarter" idx="52"/>
          </p:nvPr>
        </p:nvSpPr>
        <p:spPr>
          <a:xfrm>
            <a:off x="12603389" y="4764952"/>
            <a:ext cx="2850872" cy="410369"/>
          </a:xfrm>
        </p:spPr>
        <p:txBody>
          <a:bodyPr/>
          <a:lstStyle/>
          <a:p>
            <a:r>
              <a:rPr lang="ca-ES" noProof="0" dirty="0">
                <a:cs typeface="Arial" panose="020B0604020202020204" pitchFamily="34" charset="0"/>
              </a:rPr>
              <a:t>Clúster d’innovació al nord de la ciutat.</a:t>
            </a:r>
          </a:p>
        </p:txBody>
      </p:sp>
      <p:sp>
        <p:nvSpPr>
          <p:cNvPr id="27" name="Marcador de texto 26">
            <a:extLst>
              <a:ext uri="{FF2B5EF4-FFF2-40B4-BE49-F238E27FC236}">
                <a16:creationId xmlns:a16="http://schemas.microsoft.com/office/drawing/2014/main" xmlns="" id="{2B1A2DBE-8F07-AD42-96BE-0A868FB57609}"/>
              </a:ext>
            </a:extLst>
          </p:cNvPr>
          <p:cNvSpPr>
            <a:spLocks noGrp="1"/>
          </p:cNvSpPr>
          <p:nvPr>
            <p:ph type="body" sz="quarter" idx="53"/>
          </p:nvPr>
        </p:nvSpPr>
        <p:spPr/>
        <p:txBody>
          <a:bodyPr/>
          <a:lstStyle/>
          <a:p>
            <a:r>
              <a:rPr lang="ca-ES" noProof="0" dirty="0"/>
              <a:t>El Convent</a:t>
            </a:r>
          </a:p>
        </p:txBody>
      </p:sp>
      <p:sp>
        <p:nvSpPr>
          <p:cNvPr id="28" name="Marcador de texto 27">
            <a:extLst>
              <a:ext uri="{FF2B5EF4-FFF2-40B4-BE49-F238E27FC236}">
                <a16:creationId xmlns:a16="http://schemas.microsoft.com/office/drawing/2014/main" xmlns="" id="{3BCCE615-B6C0-664B-AF51-66941A77597F}"/>
              </a:ext>
            </a:extLst>
          </p:cNvPr>
          <p:cNvSpPr>
            <a:spLocks noGrp="1"/>
          </p:cNvSpPr>
          <p:nvPr>
            <p:ph type="body" sz="quarter" idx="54"/>
          </p:nvPr>
        </p:nvSpPr>
        <p:spPr>
          <a:xfrm>
            <a:off x="2208107" y="6317280"/>
            <a:ext cx="2850872" cy="410369"/>
          </a:xfrm>
        </p:spPr>
        <p:txBody>
          <a:bodyPr/>
          <a:lstStyle/>
          <a:p>
            <a:r>
              <a:rPr lang="ca-ES" noProof="0" dirty="0">
                <a:cs typeface="Arial" panose="020B0604020202020204" pitchFamily="34" charset="0"/>
              </a:rPr>
              <a:t>L’equipament referent en ocupació per a joves, a Ciutat Vella.</a:t>
            </a:r>
          </a:p>
        </p:txBody>
      </p:sp>
      <p:sp>
        <p:nvSpPr>
          <p:cNvPr id="29" name="Marcador de texto 28">
            <a:extLst>
              <a:ext uri="{FF2B5EF4-FFF2-40B4-BE49-F238E27FC236}">
                <a16:creationId xmlns:a16="http://schemas.microsoft.com/office/drawing/2014/main" xmlns="" id="{D6BE36E8-5E23-2445-9036-4D20C1CF8357}"/>
              </a:ext>
            </a:extLst>
          </p:cNvPr>
          <p:cNvSpPr>
            <a:spLocks noGrp="1"/>
          </p:cNvSpPr>
          <p:nvPr>
            <p:ph type="body" sz="quarter" idx="55"/>
          </p:nvPr>
        </p:nvSpPr>
        <p:spPr>
          <a:xfrm>
            <a:off x="7405748" y="5984289"/>
            <a:ext cx="2710589" cy="538609"/>
          </a:xfrm>
        </p:spPr>
        <p:txBody>
          <a:bodyPr/>
          <a:lstStyle/>
          <a:p>
            <a:r>
              <a:rPr lang="ca-ES" noProof="0" dirty="0"/>
              <a:t>Oficina d’Atenció a les Empreses</a:t>
            </a:r>
          </a:p>
        </p:txBody>
      </p:sp>
      <p:sp>
        <p:nvSpPr>
          <p:cNvPr id="30" name="Marcador de texto 29">
            <a:extLst>
              <a:ext uri="{FF2B5EF4-FFF2-40B4-BE49-F238E27FC236}">
                <a16:creationId xmlns:a16="http://schemas.microsoft.com/office/drawing/2014/main" xmlns="" id="{E24CEEAC-A96F-5142-8D68-1647F674A3D5}"/>
              </a:ext>
            </a:extLst>
          </p:cNvPr>
          <p:cNvSpPr>
            <a:spLocks noGrp="1"/>
          </p:cNvSpPr>
          <p:nvPr>
            <p:ph type="body" sz="quarter" idx="56"/>
          </p:nvPr>
        </p:nvSpPr>
        <p:spPr>
          <a:xfrm>
            <a:off x="7405748" y="6576814"/>
            <a:ext cx="2850872" cy="410369"/>
          </a:xfrm>
        </p:spPr>
        <p:txBody>
          <a:bodyPr/>
          <a:lstStyle/>
          <a:p>
            <a:r>
              <a:rPr lang="ca-ES" noProof="0" dirty="0">
                <a:cs typeface="Arial" panose="020B0604020202020204" pitchFamily="34" charset="0"/>
              </a:rPr>
              <a:t>L’espai de referència per a les empreses i pimes de Barcelona.</a:t>
            </a:r>
          </a:p>
        </p:txBody>
      </p:sp>
      <p:sp>
        <p:nvSpPr>
          <p:cNvPr id="31" name="Marcador de texto 30">
            <a:extLst>
              <a:ext uri="{FF2B5EF4-FFF2-40B4-BE49-F238E27FC236}">
                <a16:creationId xmlns:a16="http://schemas.microsoft.com/office/drawing/2014/main" xmlns="" id="{D334977A-768E-5444-93DD-5695FF3B07EC}"/>
              </a:ext>
            </a:extLst>
          </p:cNvPr>
          <p:cNvSpPr>
            <a:spLocks noGrp="1"/>
          </p:cNvSpPr>
          <p:nvPr>
            <p:ph type="body" sz="quarter" idx="57"/>
          </p:nvPr>
        </p:nvSpPr>
        <p:spPr/>
        <p:txBody>
          <a:bodyPr/>
          <a:lstStyle/>
          <a:p>
            <a:r>
              <a:rPr lang="ca-ES" noProof="0" dirty="0"/>
              <a:t>LIDERA</a:t>
            </a:r>
          </a:p>
        </p:txBody>
      </p:sp>
      <p:sp>
        <p:nvSpPr>
          <p:cNvPr id="32" name="Marcador de texto 31">
            <a:extLst>
              <a:ext uri="{FF2B5EF4-FFF2-40B4-BE49-F238E27FC236}">
                <a16:creationId xmlns:a16="http://schemas.microsoft.com/office/drawing/2014/main" xmlns="" id="{9FDF4AC5-F6EA-9D46-88AF-CD853E631CA6}"/>
              </a:ext>
            </a:extLst>
          </p:cNvPr>
          <p:cNvSpPr>
            <a:spLocks noGrp="1"/>
          </p:cNvSpPr>
          <p:nvPr>
            <p:ph type="body" sz="quarter" idx="58"/>
          </p:nvPr>
        </p:nvSpPr>
        <p:spPr>
          <a:xfrm>
            <a:off x="12603389" y="6304309"/>
            <a:ext cx="2850872" cy="410369"/>
          </a:xfrm>
        </p:spPr>
        <p:txBody>
          <a:bodyPr/>
          <a:lstStyle/>
          <a:p>
            <a:r>
              <a:rPr lang="ca-ES" noProof="0" dirty="0">
                <a:cs typeface="Arial" panose="020B0604020202020204" pitchFamily="34" charset="0"/>
              </a:rPr>
              <a:t>Espai per a dones professionals, directives i emprenedores.</a:t>
            </a:r>
          </a:p>
        </p:txBody>
      </p:sp>
      <p:sp>
        <p:nvSpPr>
          <p:cNvPr id="33" name="Marcador de texto 32">
            <a:extLst>
              <a:ext uri="{FF2B5EF4-FFF2-40B4-BE49-F238E27FC236}">
                <a16:creationId xmlns:a16="http://schemas.microsoft.com/office/drawing/2014/main" xmlns="" id="{E830DCA6-971B-B74C-82DB-43CA960C964B}"/>
              </a:ext>
            </a:extLst>
          </p:cNvPr>
          <p:cNvSpPr>
            <a:spLocks noGrp="1"/>
          </p:cNvSpPr>
          <p:nvPr>
            <p:ph type="body" sz="quarter" idx="59"/>
          </p:nvPr>
        </p:nvSpPr>
        <p:spPr/>
        <p:txBody>
          <a:bodyPr/>
          <a:lstStyle/>
          <a:p>
            <a:r>
              <a:rPr lang="ca-ES" noProof="0" dirty="0"/>
              <a:t>InnoBA</a:t>
            </a:r>
          </a:p>
        </p:txBody>
      </p:sp>
      <p:sp>
        <p:nvSpPr>
          <p:cNvPr id="34" name="Marcador de texto 33">
            <a:extLst>
              <a:ext uri="{FF2B5EF4-FFF2-40B4-BE49-F238E27FC236}">
                <a16:creationId xmlns:a16="http://schemas.microsoft.com/office/drawing/2014/main" xmlns="" id="{FDEED20C-CB64-364A-B863-BEAB12288A49}"/>
              </a:ext>
            </a:extLst>
          </p:cNvPr>
          <p:cNvSpPr>
            <a:spLocks noGrp="1"/>
          </p:cNvSpPr>
          <p:nvPr>
            <p:ph type="body" sz="quarter" idx="60"/>
          </p:nvPr>
        </p:nvSpPr>
        <p:spPr>
          <a:xfrm>
            <a:off x="2208107" y="7922176"/>
            <a:ext cx="2850872" cy="410369"/>
          </a:xfrm>
        </p:spPr>
        <p:txBody>
          <a:bodyPr/>
          <a:lstStyle/>
          <a:p>
            <a:r>
              <a:rPr lang="ca-ES" noProof="0" dirty="0">
                <a:cs typeface="Arial" panose="020B0604020202020204" pitchFamily="34" charset="0"/>
              </a:rPr>
              <a:t>Centre per a la innovació socioeconòmica, </a:t>
            </a:r>
            <a:r>
              <a:rPr lang="ca-ES" dirty="0">
                <a:cs typeface="Arial" panose="020B0604020202020204" pitchFamily="34" charset="0"/>
              </a:rPr>
              <a:t>a Ca n'Andalet.</a:t>
            </a:r>
            <a:endParaRPr lang="ca-ES" noProof="0" dirty="0">
              <a:cs typeface="Arial" panose="020B0604020202020204" pitchFamily="34" charset="0"/>
            </a:endParaRPr>
          </a:p>
        </p:txBody>
      </p:sp>
      <p:sp>
        <p:nvSpPr>
          <p:cNvPr id="35" name="Marcador de texto 34">
            <a:extLst>
              <a:ext uri="{FF2B5EF4-FFF2-40B4-BE49-F238E27FC236}">
                <a16:creationId xmlns:a16="http://schemas.microsoft.com/office/drawing/2014/main" xmlns="" id="{8351AAE3-36DA-534A-A1A4-A3BA40D77F8D}"/>
              </a:ext>
            </a:extLst>
          </p:cNvPr>
          <p:cNvSpPr>
            <a:spLocks noGrp="1"/>
          </p:cNvSpPr>
          <p:nvPr>
            <p:ph type="body" sz="quarter" idx="61"/>
          </p:nvPr>
        </p:nvSpPr>
        <p:spPr/>
        <p:txBody>
          <a:bodyPr/>
          <a:lstStyle/>
          <a:p>
            <a:r>
              <a:rPr lang="ca-ES" noProof="0" dirty="0"/>
              <a:t>Cibernàrium 22@</a:t>
            </a:r>
          </a:p>
        </p:txBody>
      </p:sp>
      <p:sp>
        <p:nvSpPr>
          <p:cNvPr id="36" name="Marcador de texto 35">
            <a:extLst>
              <a:ext uri="{FF2B5EF4-FFF2-40B4-BE49-F238E27FC236}">
                <a16:creationId xmlns:a16="http://schemas.microsoft.com/office/drawing/2014/main" xmlns="" id="{06FB12B4-A9C3-8040-B655-2760ED6785A7}"/>
              </a:ext>
            </a:extLst>
          </p:cNvPr>
          <p:cNvSpPr>
            <a:spLocks noGrp="1"/>
          </p:cNvSpPr>
          <p:nvPr>
            <p:ph type="body" sz="quarter" idx="62"/>
          </p:nvPr>
        </p:nvSpPr>
        <p:spPr>
          <a:xfrm>
            <a:off x="7405749" y="7844352"/>
            <a:ext cx="2640057" cy="410369"/>
          </a:xfrm>
        </p:spPr>
        <p:txBody>
          <a:bodyPr/>
          <a:lstStyle/>
          <a:p>
            <a:r>
              <a:rPr lang="ca-ES" dirty="0"/>
              <a:t>Centre de capacitació tecnològica per a professionals i empreses.</a:t>
            </a:r>
            <a:endParaRPr lang="ca-ES" noProof="0" dirty="0">
              <a:cs typeface="Arial" panose="020B0604020202020204" pitchFamily="34" charset="0"/>
            </a:endParaRPr>
          </a:p>
        </p:txBody>
      </p:sp>
      <p:sp>
        <p:nvSpPr>
          <p:cNvPr id="61" name="CuadroTexto 60">
            <a:extLst>
              <a:ext uri="{FF2B5EF4-FFF2-40B4-BE49-F238E27FC236}">
                <a16:creationId xmlns:a16="http://schemas.microsoft.com/office/drawing/2014/main" xmlns="" id="{47F12F5B-F059-C041-A9BF-CC02331EF30A}"/>
              </a:ext>
            </a:extLst>
          </p:cNvPr>
          <p:cNvSpPr txBox="1"/>
          <p:nvPr/>
        </p:nvSpPr>
        <p:spPr>
          <a:xfrm>
            <a:off x="10742507" y="7439410"/>
            <a:ext cx="4733941" cy="1136145"/>
          </a:xfrm>
          <a:prstGeom prst="rect">
            <a:avLst/>
          </a:prstGeom>
          <a:noFill/>
        </p:spPr>
        <p:txBody>
          <a:bodyPr wrap="square" lIns="0" tIns="0" rIns="0" bIns="0" rtlCol="0">
            <a:spAutoFit/>
          </a:bodyPr>
          <a:lstStyle/>
          <a:p>
            <a:r>
              <a:rPr lang="ca-ES" sz="2133" dirty="0">
                <a:solidFill>
                  <a:srgbClr val="CC0C2F"/>
                </a:solidFill>
                <a:latin typeface="Safiro SemiBold" pitchFamily="2" charset="77"/>
                <a:cs typeface="Arial" panose="020B0604020202020204" pitchFamily="34" charset="0"/>
              </a:rPr>
              <a:t>Espais Activa a la ciutat</a:t>
            </a:r>
          </a:p>
          <a:p>
            <a:pPr>
              <a:lnSpc>
                <a:spcPts val="2133"/>
              </a:lnSpc>
            </a:pPr>
            <a:r>
              <a:rPr lang="ca-ES" sz="1600" dirty="0">
                <a:solidFill>
                  <a:prstClr val="black"/>
                </a:solidFill>
                <a:cs typeface="Arial" panose="020B0604020202020204" pitchFamily="34" charset="0"/>
              </a:rPr>
              <a:t>• Nou Barris Activa</a:t>
            </a:r>
          </a:p>
          <a:p>
            <a:pPr>
              <a:lnSpc>
                <a:spcPts val="2133"/>
              </a:lnSpc>
            </a:pPr>
            <a:r>
              <a:rPr lang="ca-ES" sz="1600" dirty="0">
                <a:solidFill>
                  <a:prstClr val="black"/>
                </a:solidFill>
                <a:cs typeface="Arial" panose="020B0604020202020204" pitchFamily="34" charset="0"/>
              </a:rPr>
              <a:t>• Sant Andreu Activa</a:t>
            </a:r>
          </a:p>
          <a:p>
            <a:pPr>
              <a:lnSpc>
                <a:spcPts val="2133"/>
              </a:lnSpc>
            </a:pPr>
            <a:r>
              <a:rPr lang="ca-ES" sz="1600" dirty="0">
                <a:solidFill>
                  <a:prstClr val="black"/>
                </a:solidFill>
                <a:cs typeface="Arial" panose="020B0604020202020204" pitchFamily="34" charset="0"/>
              </a:rPr>
              <a:t>• Sants-Montjuïc Activa</a:t>
            </a:r>
          </a:p>
        </p:txBody>
      </p:sp>
      <p:sp>
        <p:nvSpPr>
          <p:cNvPr id="62" name="Título 5">
            <a:extLst>
              <a:ext uri="{FF2B5EF4-FFF2-40B4-BE49-F238E27FC236}">
                <a16:creationId xmlns:a16="http://schemas.microsoft.com/office/drawing/2014/main" xmlns="" id="{60605FEB-A5DD-B54B-AE4D-FD4DB84C6DF0}"/>
              </a:ext>
            </a:extLst>
          </p:cNvPr>
          <p:cNvSpPr>
            <a:spLocks noGrp="1"/>
          </p:cNvSpPr>
          <p:nvPr>
            <p:ph type="title"/>
          </p:nvPr>
        </p:nvSpPr>
        <p:spPr>
          <a:xfrm>
            <a:off x="347211" y="909026"/>
            <a:ext cx="10853675" cy="928121"/>
          </a:xfrm>
        </p:spPr>
        <p:txBody>
          <a:bodyPr/>
          <a:lstStyle/>
          <a:p>
            <a:pPr>
              <a:lnSpc>
                <a:spcPts val="4587"/>
              </a:lnSpc>
            </a:pPr>
            <a:r>
              <a:rPr lang="ca-ES" noProof="0" dirty="0">
                <a:cs typeface="Arial" panose="020B0604020202020204" pitchFamily="34" charset="0"/>
              </a:rPr>
              <a:t>Xarxa d’equipaments </a:t>
            </a:r>
            <a:br>
              <a:rPr lang="ca-ES" noProof="0" dirty="0">
                <a:cs typeface="Arial" panose="020B0604020202020204" pitchFamily="34" charset="0"/>
              </a:rPr>
            </a:br>
            <a:r>
              <a:rPr lang="ca-ES" noProof="0" dirty="0">
                <a:cs typeface="Arial" panose="020B0604020202020204" pitchFamily="34" charset="0"/>
              </a:rPr>
              <a:t>de Barcelona Activa</a:t>
            </a:r>
            <a:br>
              <a:rPr lang="ca-ES" noProof="0" dirty="0">
                <a:cs typeface="Arial" panose="020B0604020202020204" pitchFamily="34" charset="0"/>
              </a:rPr>
            </a:br>
            <a:endParaRPr lang="ca-ES" noProof="0" dirty="0"/>
          </a:p>
        </p:txBody>
      </p:sp>
      <p:sp>
        <p:nvSpPr>
          <p:cNvPr id="63" name="Marcador de número de diapositiva 5">
            <a:extLst>
              <a:ext uri="{FF2B5EF4-FFF2-40B4-BE49-F238E27FC236}">
                <a16:creationId xmlns:a16="http://schemas.microsoft.com/office/drawing/2014/main" xmlns="" id="{5DBC8D48-C247-2246-89FC-71E9523C9106}"/>
              </a:ext>
            </a:extLst>
          </p:cNvPr>
          <p:cNvSpPr txBox="1">
            <a:spLocks/>
          </p:cNvSpPr>
          <p:nvPr/>
        </p:nvSpPr>
        <p:spPr>
          <a:xfrm>
            <a:off x="15386173" y="8402822"/>
            <a:ext cx="553016" cy="486833"/>
          </a:xfrm>
          <a:prstGeom prst="rect">
            <a:avLst/>
          </a:prstGeom>
        </p:spPr>
        <p:txBody>
          <a:bodyPr/>
          <a:lstStyle>
            <a:defPPr>
              <a:defRPr lang="ca-ES"/>
            </a:defPPr>
            <a:lvl1pPr marL="0" algn="l" defTabSz="914400" rtl="0" eaLnBrk="1" latinLnBrk="0" hangingPunct="1">
              <a:defRPr sz="1000" kern="120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D3AAA-C1BA-A340-8330-92513038C5B6}" type="slidenum">
              <a:rPr lang="ca-ES" sz="1333">
                <a:solidFill>
                  <a:prstClr val="black"/>
                </a:solidFill>
              </a:rPr>
              <a:pPr algn="r"/>
              <a:t>4</a:t>
            </a:fld>
            <a:endParaRPr lang="ca-ES" sz="1333" dirty="0">
              <a:solidFill>
                <a:prstClr val="black"/>
              </a:solidFill>
            </a:endParaRPr>
          </a:p>
        </p:txBody>
      </p:sp>
      <p:sp>
        <p:nvSpPr>
          <p:cNvPr id="5" name="Marcador de texto 22">
            <a:extLst>
              <a:ext uri="{FF2B5EF4-FFF2-40B4-BE49-F238E27FC236}">
                <a16:creationId xmlns:a16="http://schemas.microsoft.com/office/drawing/2014/main" xmlns="" id="{C388BAA8-D952-1C4B-8DD6-CF8A77E551BD}"/>
              </a:ext>
            </a:extLst>
          </p:cNvPr>
          <p:cNvSpPr>
            <a:spLocks noGrp="1"/>
          </p:cNvSpPr>
          <p:nvPr>
            <p:ph type="body" sz="quarter" idx="49"/>
          </p:nvPr>
        </p:nvSpPr>
        <p:spPr>
          <a:xfrm>
            <a:off x="7406218" y="4379385"/>
            <a:ext cx="2851149" cy="275167"/>
          </a:xfrm>
        </p:spPr>
        <p:txBody>
          <a:bodyPr/>
          <a:lstStyle/>
          <a:p>
            <a:r>
              <a:rPr lang="ca-ES" noProof="0" dirty="0"/>
              <a:t>Startup Lab</a:t>
            </a:r>
          </a:p>
        </p:txBody>
      </p:sp>
    </p:spTree>
    <p:extLst>
      <p:ext uri="{BB962C8B-B14F-4D97-AF65-F5344CB8AC3E}">
        <p14:creationId xmlns:p14="http://schemas.microsoft.com/office/powerpoint/2010/main" val="22802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1C027DD5-C025-DB49-9681-C0AFBB3C46E1}"/>
              </a:ext>
            </a:extLst>
          </p:cNvPr>
          <p:cNvSpPr>
            <a:spLocks noGrp="1"/>
          </p:cNvSpPr>
          <p:nvPr>
            <p:ph type="title"/>
          </p:nvPr>
        </p:nvSpPr>
        <p:spPr>
          <a:xfrm>
            <a:off x="353632" y="940209"/>
            <a:ext cx="11594528" cy="928121"/>
          </a:xfrm>
        </p:spPr>
        <p:txBody>
          <a:bodyPr/>
          <a:lstStyle/>
          <a:p>
            <a:pPr>
              <a:lnSpc>
                <a:spcPts val="4587"/>
              </a:lnSpc>
            </a:pPr>
            <a:r>
              <a:rPr lang="ca-ES" dirty="0">
                <a:cs typeface="Arial" panose="020B0604020202020204" pitchFamily="34" charset="0"/>
              </a:rPr>
              <a:t>Barcelona Activa està present </a:t>
            </a:r>
            <a:br>
              <a:rPr lang="ca-ES" dirty="0">
                <a:cs typeface="Arial" panose="020B0604020202020204" pitchFamily="34" charset="0"/>
              </a:rPr>
            </a:br>
            <a:r>
              <a:rPr lang="ca-ES" dirty="0">
                <a:cs typeface="Arial" panose="020B0604020202020204" pitchFamily="34" charset="0"/>
              </a:rPr>
              <a:t>a més de 50 punts de la ciutat</a:t>
            </a:r>
            <a:endParaRPr lang="es-ES" dirty="0"/>
          </a:p>
        </p:txBody>
      </p:sp>
      <p:sp>
        <p:nvSpPr>
          <p:cNvPr id="7" name="CuadroTexto 6">
            <a:extLst>
              <a:ext uri="{FF2B5EF4-FFF2-40B4-BE49-F238E27FC236}">
                <a16:creationId xmlns:a16="http://schemas.microsoft.com/office/drawing/2014/main" xmlns="" id="{5742A0A4-F514-6045-AD5A-0924604C389B}"/>
              </a:ext>
            </a:extLst>
          </p:cNvPr>
          <p:cNvSpPr txBox="1"/>
          <p:nvPr/>
        </p:nvSpPr>
        <p:spPr>
          <a:xfrm>
            <a:off x="340427" y="2847634"/>
            <a:ext cx="3168160" cy="5628336"/>
          </a:xfrm>
          <a:prstGeom prst="rect">
            <a:avLst/>
          </a:prstGeom>
          <a:noFill/>
        </p:spPr>
        <p:txBody>
          <a:bodyPr wrap="square" lIns="0" tIns="0" rIns="0" bIns="0" rtlCol="0">
            <a:spAutoFit/>
          </a:bodyPr>
          <a:lstStyle/>
          <a:p>
            <a:pPr>
              <a:lnSpc>
                <a:spcPts val="2133"/>
              </a:lnSpc>
            </a:pPr>
            <a:r>
              <a:rPr lang="ca-ES" sz="2133" dirty="0">
                <a:solidFill>
                  <a:srgbClr val="CC0C2F"/>
                </a:solidFill>
                <a:latin typeface="Safiro SemiBold" pitchFamily="2" charset="77"/>
                <a:cs typeface="Arial" panose="020B0604020202020204" pitchFamily="34" charset="0"/>
              </a:rPr>
              <a:t>Equipaments de Barcelona Activa</a:t>
            </a:r>
          </a:p>
          <a:p>
            <a:endParaRPr lang="ca-ES" sz="1333" dirty="0">
              <a:solidFill>
                <a:prstClr val="black"/>
              </a:solidFill>
              <a:cs typeface="Arial" panose="020B0604020202020204" pitchFamily="34" charset="0"/>
            </a:endParaRPr>
          </a:p>
          <a:p>
            <a:pPr marL="304792" indent="-304792">
              <a:buFontTx/>
              <a:buAutoNum type="arabicPeriod"/>
            </a:pPr>
            <a:r>
              <a:rPr lang="ca-ES" sz="1333" dirty="0">
                <a:solidFill>
                  <a:prstClr val="black"/>
                </a:solidFill>
                <a:cs typeface="Arial" panose="020B0604020202020204" pitchFamily="34" charset="0"/>
              </a:rPr>
              <a:t>Seu Central </a:t>
            </a:r>
          </a:p>
          <a:p>
            <a:pPr marL="304792" indent="-304792">
              <a:buFontTx/>
              <a:buAutoNum type="arabicPeriod"/>
            </a:pPr>
            <a:r>
              <a:rPr lang="ca-ES" sz="1333" dirty="0">
                <a:solidFill>
                  <a:prstClr val="black"/>
                </a:solidFill>
                <a:cs typeface="Arial" panose="020B0604020202020204" pitchFamily="34" charset="0"/>
              </a:rPr>
              <a:t>Porta22</a:t>
            </a:r>
          </a:p>
          <a:p>
            <a:pPr marL="304792" indent="-304792">
              <a:buFontTx/>
              <a:buAutoNum type="arabicPeriod"/>
            </a:pPr>
            <a:r>
              <a:rPr lang="ca-ES" sz="1333" dirty="0">
                <a:solidFill>
                  <a:prstClr val="black"/>
                </a:solidFill>
                <a:cs typeface="Arial" panose="020B0604020202020204" pitchFamily="34" charset="0"/>
              </a:rPr>
              <a:t>El Convent</a:t>
            </a:r>
          </a:p>
          <a:p>
            <a:pPr marL="304792" indent="-304792">
              <a:buFontTx/>
              <a:buAutoNum type="arabicPeriod"/>
            </a:pPr>
            <a:r>
              <a:rPr lang="ca-ES" sz="1333" dirty="0">
                <a:solidFill>
                  <a:prstClr val="black"/>
                </a:solidFill>
                <a:cs typeface="Arial" panose="020B0604020202020204" pitchFamily="34" charset="0"/>
              </a:rPr>
              <a:t>Centre d’Emprenedoria</a:t>
            </a:r>
          </a:p>
          <a:p>
            <a:pPr marL="304792" indent="-304792">
              <a:buFontTx/>
              <a:buAutoNum type="arabicPeriod"/>
            </a:pPr>
            <a:r>
              <a:rPr lang="ca-ES" sz="1333" dirty="0">
                <a:solidFill>
                  <a:prstClr val="black"/>
                </a:solidFill>
                <a:cs typeface="Arial" panose="020B0604020202020204" pitchFamily="34" charset="0"/>
              </a:rPr>
              <a:t>Startup Lab</a:t>
            </a:r>
          </a:p>
          <a:p>
            <a:pPr marL="304792" indent="-304792">
              <a:buFontTx/>
              <a:buAutoNum type="arabicPeriod"/>
            </a:pPr>
            <a:r>
              <a:rPr lang="ca-ES" sz="1333" dirty="0">
                <a:solidFill>
                  <a:prstClr val="black"/>
                </a:solidFill>
                <a:cs typeface="Arial" panose="020B0604020202020204" pitchFamily="34" charset="0"/>
              </a:rPr>
              <a:t>LIDERA</a:t>
            </a:r>
          </a:p>
          <a:p>
            <a:pPr marL="304792" indent="-304792">
              <a:buFontTx/>
              <a:buAutoNum type="arabicPeriod"/>
            </a:pPr>
            <a:r>
              <a:rPr lang="ca-ES" sz="1333" dirty="0">
                <a:solidFill>
                  <a:prstClr val="black"/>
                </a:solidFill>
                <a:cs typeface="Arial" panose="020B0604020202020204" pitchFamily="34" charset="0"/>
              </a:rPr>
              <a:t>Cibernàrium 22@</a:t>
            </a:r>
          </a:p>
          <a:p>
            <a:pPr marL="304792" indent="-304792">
              <a:buFontTx/>
              <a:buAutoNum type="arabicPeriod"/>
            </a:pPr>
            <a:r>
              <a:rPr lang="ca-ES" sz="1333" dirty="0">
                <a:solidFill>
                  <a:prstClr val="black"/>
                </a:solidFill>
                <a:cs typeface="Arial" panose="020B0604020202020204" pitchFamily="34" charset="0"/>
              </a:rPr>
              <a:t>Cibernàrium Nou Barris</a:t>
            </a:r>
          </a:p>
          <a:p>
            <a:pPr marL="304792" indent="-304792">
              <a:buFontTx/>
              <a:buAutoNum type="arabicPeriod"/>
            </a:pPr>
            <a:r>
              <a:rPr lang="ca-ES" sz="1333" dirty="0">
                <a:solidFill>
                  <a:prstClr val="black"/>
                </a:solidFill>
                <a:cs typeface="Arial" panose="020B0604020202020204" pitchFamily="34" charset="0"/>
              </a:rPr>
              <a:t>Oficina d’Atenció a les Empreses</a:t>
            </a:r>
          </a:p>
          <a:p>
            <a:pPr marL="304792" indent="-304792">
              <a:buFontTx/>
              <a:buAutoNum type="arabicPeriod"/>
            </a:pPr>
            <a:r>
              <a:rPr lang="ca-ES" sz="1333" dirty="0">
                <a:solidFill>
                  <a:prstClr val="black"/>
                </a:solidFill>
                <a:cs typeface="Arial" panose="020B0604020202020204" pitchFamily="34" charset="0"/>
              </a:rPr>
              <a:t>Parc Tecnològic</a:t>
            </a:r>
          </a:p>
          <a:p>
            <a:pPr marL="304792" indent="-304792">
              <a:buFontTx/>
              <a:buAutoNum type="arabicPeriod"/>
            </a:pPr>
            <a:r>
              <a:rPr lang="ca-ES" sz="1333" dirty="0">
                <a:solidFill>
                  <a:prstClr val="black"/>
                </a:solidFill>
                <a:cs typeface="Arial" panose="020B0604020202020204" pitchFamily="34" charset="0"/>
              </a:rPr>
              <a:t>InnoBA</a:t>
            </a:r>
          </a:p>
          <a:p>
            <a:endParaRPr lang="ca-ES" sz="1333" dirty="0">
              <a:solidFill>
                <a:prstClr val="black"/>
              </a:solidFill>
              <a:cs typeface="Arial" panose="020B0604020202020204" pitchFamily="34" charset="0"/>
            </a:endParaRPr>
          </a:p>
          <a:p>
            <a:endParaRPr lang="ca-ES" sz="1333" dirty="0">
              <a:solidFill>
                <a:prstClr val="black"/>
              </a:solidFill>
              <a:cs typeface="Arial" panose="020B0604020202020204" pitchFamily="34" charset="0"/>
            </a:endParaRPr>
          </a:p>
          <a:p>
            <a:pPr>
              <a:lnSpc>
                <a:spcPts val="2133"/>
              </a:lnSpc>
            </a:pPr>
            <a:r>
              <a:rPr lang="ca-ES" sz="2133" dirty="0">
                <a:solidFill>
                  <a:srgbClr val="CC0C2F"/>
                </a:solidFill>
                <a:latin typeface="Safiro SemiBold" pitchFamily="2" charset="77"/>
                <a:cs typeface="Arial" panose="020B0604020202020204" pitchFamily="34" charset="0"/>
              </a:rPr>
              <a:t>Espais Activa a la ciutat</a:t>
            </a:r>
          </a:p>
          <a:p>
            <a:endParaRPr lang="ca-ES" sz="1333" dirty="0">
              <a:solidFill>
                <a:prstClr val="black"/>
              </a:solidFill>
              <a:cs typeface="Arial" panose="020B0604020202020204" pitchFamily="34" charset="0"/>
            </a:endParaRPr>
          </a:p>
          <a:p>
            <a:r>
              <a:rPr lang="ca-ES" sz="1333" dirty="0">
                <a:solidFill>
                  <a:prstClr val="black"/>
                </a:solidFill>
                <a:cs typeface="Arial" panose="020B0604020202020204" pitchFamily="34" charset="0"/>
              </a:rPr>
              <a:t>       </a:t>
            </a:r>
          </a:p>
          <a:p>
            <a:r>
              <a:rPr lang="ca-ES" sz="1333" dirty="0">
                <a:solidFill>
                  <a:prstClr val="black"/>
                </a:solidFill>
                <a:cs typeface="Arial" panose="020B0604020202020204" pitchFamily="34" charset="0"/>
              </a:rPr>
              <a:t>        Nou Barris Activa</a:t>
            </a:r>
          </a:p>
          <a:p>
            <a:pPr>
              <a:lnSpc>
                <a:spcPct val="200000"/>
              </a:lnSpc>
            </a:pPr>
            <a:r>
              <a:rPr lang="ca-ES" sz="1333" dirty="0">
                <a:solidFill>
                  <a:prstClr val="black"/>
                </a:solidFill>
                <a:cs typeface="Arial" panose="020B0604020202020204" pitchFamily="34" charset="0"/>
              </a:rPr>
              <a:t>       Sant Andreu Activa</a:t>
            </a:r>
          </a:p>
          <a:p>
            <a:pPr>
              <a:lnSpc>
                <a:spcPct val="150000"/>
              </a:lnSpc>
            </a:pPr>
            <a:r>
              <a:rPr lang="ca-ES" sz="1333" dirty="0">
                <a:solidFill>
                  <a:prstClr val="black"/>
                </a:solidFill>
                <a:cs typeface="Arial" panose="020B0604020202020204" pitchFamily="34" charset="0"/>
              </a:rPr>
              <a:t>       Sants-Montjuïc Activa</a:t>
            </a:r>
          </a:p>
          <a:p>
            <a:pPr>
              <a:lnSpc>
                <a:spcPct val="150000"/>
              </a:lnSpc>
            </a:pPr>
            <a:endParaRPr lang="ca-ES" sz="1333" dirty="0">
              <a:solidFill>
                <a:prstClr val="black"/>
              </a:solidFill>
              <a:cs typeface="Arial" panose="020B0604020202020204" pitchFamily="34" charset="0"/>
            </a:endParaRPr>
          </a:p>
          <a:p>
            <a:pPr>
              <a:lnSpc>
                <a:spcPct val="150000"/>
              </a:lnSpc>
            </a:pPr>
            <a:r>
              <a:rPr lang="ca-ES" sz="1333" dirty="0">
                <a:solidFill>
                  <a:prstClr val="black"/>
                </a:solidFill>
                <a:cs typeface="Arial" panose="020B0604020202020204" pitchFamily="34" charset="0"/>
              </a:rPr>
              <a:t>      Altres punts d’atenció a la ciutat</a:t>
            </a:r>
          </a:p>
        </p:txBody>
      </p:sp>
      <p:sp>
        <p:nvSpPr>
          <p:cNvPr id="8" name="Elipse 7">
            <a:extLst>
              <a:ext uri="{FF2B5EF4-FFF2-40B4-BE49-F238E27FC236}">
                <a16:creationId xmlns:a16="http://schemas.microsoft.com/office/drawing/2014/main" xmlns="" id="{1ED605D5-F377-3A40-98AE-8D31482A6446}"/>
              </a:ext>
            </a:extLst>
          </p:cNvPr>
          <p:cNvSpPr/>
          <p:nvPr/>
        </p:nvSpPr>
        <p:spPr>
          <a:xfrm>
            <a:off x="333698" y="8478212"/>
            <a:ext cx="168457" cy="168457"/>
          </a:xfrm>
          <a:prstGeom prst="ellipse">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2400" dirty="0">
              <a:solidFill>
                <a:prstClr val="white"/>
              </a:solidFill>
            </a:endParaRPr>
          </a:p>
        </p:txBody>
      </p:sp>
      <p:pic>
        <p:nvPicPr>
          <p:cNvPr id="9" name="Imagen 8">
            <a:extLst>
              <a:ext uri="{FF2B5EF4-FFF2-40B4-BE49-F238E27FC236}">
                <a16:creationId xmlns:a16="http://schemas.microsoft.com/office/drawing/2014/main" xmlns="" id="{8E980802-7483-2E40-8B61-26662D9193A5}"/>
              </a:ext>
            </a:extLst>
          </p:cNvPr>
          <p:cNvPicPr>
            <a:picLocks noChangeAspect="1"/>
          </p:cNvPicPr>
          <p:nvPr/>
        </p:nvPicPr>
        <p:blipFill>
          <a:blip r:embed="rId2"/>
          <a:stretch>
            <a:fillRect/>
          </a:stretch>
        </p:blipFill>
        <p:spPr>
          <a:xfrm>
            <a:off x="307813" y="7124427"/>
            <a:ext cx="251351" cy="241296"/>
          </a:xfrm>
          <a:prstGeom prst="rect">
            <a:avLst/>
          </a:prstGeom>
        </p:spPr>
      </p:pic>
      <p:pic>
        <p:nvPicPr>
          <p:cNvPr id="10" name="Imagen 9">
            <a:extLst>
              <a:ext uri="{FF2B5EF4-FFF2-40B4-BE49-F238E27FC236}">
                <a16:creationId xmlns:a16="http://schemas.microsoft.com/office/drawing/2014/main" xmlns="" id="{BA2FB239-993C-D447-8D2A-C9F3D05EAA41}"/>
              </a:ext>
            </a:extLst>
          </p:cNvPr>
          <p:cNvPicPr>
            <a:picLocks noChangeAspect="1"/>
          </p:cNvPicPr>
          <p:nvPr/>
        </p:nvPicPr>
        <p:blipFill>
          <a:blip r:embed="rId2"/>
          <a:stretch>
            <a:fillRect/>
          </a:stretch>
        </p:blipFill>
        <p:spPr>
          <a:xfrm>
            <a:off x="307813" y="7471715"/>
            <a:ext cx="251351" cy="241296"/>
          </a:xfrm>
          <a:prstGeom prst="rect">
            <a:avLst/>
          </a:prstGeom>
        </p:spPr>
      </p:pic>
      <p:pic>
        <p:nvPicPr>
          <p:cNvPr id="11" name="Imagen 10">
            <a:extLst>
              <a:ext uri="{FF2B5EF4-FFF2-40B4-BE49-F238E27FC236}">
                <a16:creationId xmlns:a16="http://schemas.microsoft.com/office/drawing/2014/main" xmlns="" id="{34CE492B-5BFD-4C40-A6D0-070A9A4337C4}"/>
              </a:ext>
            </a:extLst>
          </p:cNvPr>
          <p:cNvPicPr>
            <a:picLocks noChangeAspect="1"/>
          </p:cNvPicPr>
          <p:nvPr/>
        </p:nvPicPr>
        <p:blipFill>
          <a:blip r:embed="rId2"/>
          <a:stretch>
            <a:fillRect/>
          </a:stretch>
        </p:blipFill>
        <p:spPr>
          <a:xfrm>
            <a:off x="307813" y="7804224"/>
            <a:ext cx="251351" cy="241296"/>
          </a:xfrm>
          <a:prstGeom prst="rect">
            <a:avLst/>
          </a:prstGeom>
        </p:spPr>
      </p:pic>
      <p:pic>
        <p:nvPicPr>
          <p:cNvPr id="12" name="Imagen 11">
            <a:extLst>
              <a:ext uri="{FF2B5EF4-FFF2-40B4-BE49-F238E27FC236}">
                <a16:creationId xmlns:a16="http://schemas.microsoft.com/office/drawing/2014/main" xmlns="" id="{95D7BD48-6129-6141-BA3A-F0ED259E45E3}"/>
              </a:ext>
            </a:extLst>
          </p:cNvPr>
          <p:cNvPicPr>
            <a:picLocks noChangeAspect="1"/>
          </p:cNvPicPr>
          <p:nvPr/>
        </p:nvPicPr>
        <p:blipFill rotWithShape="1">
          <a:blip r:embed="rId3">
            <a:extLst>
              <a:ext uri="{28A0092B-C50C-407E-A947-70E740481C1C}">
                <a14:useLocalDpi xmlns:a14="http://schemas.microsoft.com/office/drawing/2010/main" val="0"/>
              </a:ext>
            </a:extLst>
          </a:blip>
          <a:srcRect r="345"/>
          <a:stretch/>
        </p:blipFill>
        <p:spPr>
          <a:xfrm>
            <a:off x="4137392" y="2291539"/>
            <a:ext cx="12118608" cy="6849661"/>
          </a:xfrm>
          <a:prstGeom prst="rect">
            <a:avLst/>
          </a:prstGeom>
        </p:spPr>
      </p:pic>
      <p:sp>
        <p:nvSpPr>
          <p:cNvPr id="13" name="Marcador de número de diapositiva 5">
            <a:extLst>
              <a:ext uri="{FF2B5EF4-FFF2-40B4-BE49-F238E27FC236}">
                <a16:creationId xmlns:a16="http://schemas.microsoft.com/office/drawing/2014/main" xmlns="" id="{2C6623F0-A89E-7E47-A98D-C450D787A655}"/>
              </a:ext>
            </a:extLst>
          </p:cNvPr>
          <p:cNvSpPr txBox="1">
            <a:spLocks/>
          </p:cNvSpPr>
          <p:nvPr/>
        </p:nvSpPr>
        <p:spPr>
          <a:xfrm>
            <a:off x="15386173" y="8402822"/>
            <a:ext cx="553016" cy="486833"/>
          </a:xfrm>
          <a:prstGeom prst="rect">
            <a:avLst/>
          </a:prstGeom>
        </p:spPr>
        <p:txBody>
          <a:bodyPr/>
          <a:lstStyle>
            <a:defPPr>
              <a:defRPr lang="ca-ES"/>
            </a:defPPr>
            <a:lvl1pPr marL="0" algn="l" defTabSz="914400" rtl="0" eaLnBrk="1" latinLnBrk="0" hangingPunct="1">
              <a:defRPr sz="1000" kern="120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D3AAA-C1BA-A340-8330-92513038C5B6}" type="slidenum">
              <a:rPr lang="es-ES" sz="1333">
                <a:solidFill>
                  <a:prstClr val="black"/>
                </a:solidFill>
              </a:rPr>
              <a:pPr algn="r"/>
              <a:t>5</a:t>
            </a:fld>
            <a:endParaRPr lang="es-ES" sz="1333" dirty="0">
              <a:solidFill>
                <a:prstClr val="black"/>
              </a:solidFill>
            </a:endParaRPr>
          </a:p>
        </p:txBody>
      </p:sp>
    </p:spTree>
    <p:extLst>
      <p:ext uri="{BB962C8B-B14F-4D97-AF65-F5344CB8AC3E}">
        <p14:creationId xmlns:p14="http://schemas.microsoft.com/office/powerpoint/2010/main" val="260893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4394200"/>
            <a:ext cx="14490700" cy="3949700"/>
          </a:xfrm>
          <a:prstGeom prst="rect">
            <a:avLst/>
          </a:prstGeom>
          <a:solidFill>
            <a:srgbClr val="000000">
              <a:alpha val="0"/>
            </a:srgbClr>
          </a:solidFill>
          <a:ln w="12700">
            <a:solidFill>
              <a:srgbClr val="34547E"/>
            </a:solidFill>
          </a:ln>
        </p:spPr>
      </p:sp>
      <p:sp>
        <p:nvSpPr>
          <p:cNvPr id="4" name="AutoShape 4"/>
          <p:cNvSpPr/>
          <p:nvPr/>
        </p:nvSpPr>
        <p:spPr>
          <a:xfrm>
            <a:off x="889000" y="4406900"/>
            <a:ext cx="2540000" cy="558800"/>
          </a:xfrm>
          <a:prstGeom prst="rect">
            <a:avLst/>
          </a:prstGeom>
          <a:solidFill>
            <a:srgbClr val="CCE0F9"/>
          </a:solidFill>
          <a:ln w="12700">
            <a:solidFill>
              <a:srgbClr val="34547E"/>
            </a:solidFill>
          </a:ln>
        </p:spPr>
      </p:sp>
      <p:sp>
        <p:nvSpPr>
          <p:cNvPr id="5" name="AutoShape 5"/>
          <p:cNvSpPr/>
          <p:nvPr/>
        </p:nvSpPr>
        <p:spPr>
          <a:xfrm>
            <a:off x="3429000" y="4406900"/>
            <a:ext cx="11912600" cy="558800"/>
          </a:xfrm>
          <a:prstGeom prst="rect">
            <a:avLst/>
          </a:prstGeom>
          <a:solidFill>
            <a:srgbClr val="CCE0F9"/>
          </a:solidFill>
          <a:ln w="12700">
            <a:solidFill>
              <a:srgbClr val="34547E"/>
            </a:solidFill>
          </a:ln>
        </p:spPr>
      </p:sp>
      <p:sp>
        <p:nvSpPr>
          <p:cNvPr id="6" name="AutoShape 6"/>
          <p:cNvSpPr/>
          <p:nvPr/>
        </p:nvSpPr>
        <p:spPr>
          <a:xfrm>
            <a:off x="889000" y="4965700"/>
            <a:ext cx="2540000" cy="558800"/>
          </a:xfrm>
          <a:prstGeom prst="rect">
            <a:avLst/>
          </a:prstGeom>
          <a:solidFill>
            <a:srgbClr val="000000">
              <a:alpha val="0"/>
            </a:srgbClr>
          </a:solidFill>
          <a:ln w="12700">
            <a:solidFill>
              <a:srgbClr val="34547E"/>
            </a:solidFill>
          </a:ln>
        </p:spPr>
      </p:sp>
      <p:sp>
        <p:nvSpPr>
          <p:cNvPr id="7" name="AutoShape 7"/>
          <p:cNvSpPr/>
          <p:nvPr/>
        </p:nvSpPr>
        <p:spPr>
          <a:xfrm>
            <a:off x="3429000" y="4965700"/>
            <a:ext cx="11912600" cy="558800"/>
          </a:xfrm>
          <a:prstGeom prst="rect">
            <a:avLst/>
          </a:prstGeom>
          <a:solidFill>
            <a:srgbClr val="000000">
              <a:alpha val="0"/>
            </a:srgbClr>
          </a:solidFill>
          <a:ln w="12700">
            <a:solidFill>
              <a:srgbClr val="34547E"/>
            </a:solidFill>
          </a:ln>
        </p:spPr>
      </p:sp>
      <p:sp>
        <p:nvSpPr>
          <p:cNvPr id="8" name="AutoShape 8"/>
          <p:cNvSpPr/>
          <p:nvPr/>
        </p:nvSpPr>
        <p:spPr>
          <a:xfrm>
            <a:off x="889000" y="5524500"/>
            <a:ext cx="2540000" cy="558800"/>
          </a:xfrm>
          <a:prstGeom prst="rect">
            <a:avLst/>
          </a:prstGeom>
          <a:solidFill>
            <a:srgbClr val="000000">
              <a:alpha val="0"/>
            </a:srgbClr>
          </a:solidFill>
          <a:ln w="12700">
            <a:solidFill>
              <a:srgbClr val="34547E"/>
            </a:solidFill>
          </a:ln>
        </p:spPr>
      </p:sp>
      <p:sp>
        <p:nvSpPr>
          <p:cNvPr id="9" name="AutoShape 9"/>
          <p:cNvSpPr/>
          <p:nvPr/>
        </p:nvSpPr>
        <p:spPr>
          <a:xfrm>
            <a:off x="3429000" y="5524500"/>
            <a:ext cx="11912600" cy="558800"/>
          </a:xfrm>
          <a:prstGeom prst="rect">
            <a:avLst/>
          </a:prstGeom>
          <a:solidFill>
            <a:srgbClr val="000000">
              <a:alpha val="0"/>
            </a:srgbClr>
          </a:solidFill>
          <a:ln w="12700">
            <a:solidFill>
              <a:srgbClr val="34547E"/>
            </a:solidFill>
          </a:ln>
        </p:spPr>
      </p:sp>
      <p:sp>
        <p:nvSpPr>
          <p:cNvPr id="10" name="AutoShape 10"/>
          <p:cNvSpPr/>
          <p:nvPr/>
        </p:nvSpPr>
        <p:spPr>
          <a:xfrm>
            <a:off x="889000" y="6096000"/>
            <a:ext cx="2540000" cy="558800"/>
          </a:xfrm>
          <a:prstGeom prst="rect">
            <a:avLst/>
          </a:prstGeom>
          <a:solidFill>
            <a:srgbClr val="000000">
              <a:alpha val="0"/>
            </a:srgbClr>
          </a:solidFill>
          <a:ln w="12700">
            <a:solidFill>
              <a:srgbClr val="34547E"/>
            </a:solidFill>
          </a:ln>
        </p:spPr>
      </p:sp>
      <p:sp>
        <p:nvSpPr>
          <p:cNvPr id="11" name="AutoShape 11"/>
          <p:cNvSpPr/>
          <p:nvPr/>
        </p:nvSpPr>
        <p:spPr>
          <a:xfrm>
            <a:off x="3429000" y="6096000"/>
            <a:ext cx="11912600" cy="558800"/>
          </a:xfrm>
          <a:prstGeom prst="rect">
            <a:avLst/>
          </a:prstGeom>
          <a:solidFill>
            <a:srgbClr val="000000">
              <a:alpha val="0"/>
            </a:srgbClr>
          </a:solidFill>
          <a:ln w="12700">
            <a:solidFill>
              <a:srgbClr val="34547E"/>
            </a:solidFill>
          </a:ln>
        </p:spPr>
      </p:sp>
      <p:sp>
        <p:nvSpPr>
          <p:cNvPr id="12" name="AutoShape 12"/>
          <p:cNvSpPr/>
          <p:nvPr/>
        </p:nvSpPr>
        <p:spPr>
          <a:xfrm>
            <a:off x="889000" y="6654800"/>
            <a:ext cx="2540000" cy="558800"/>
          </a:xfrm>
          <a:prstGeom prst="rect">
            <a:avLst/>
          </a:prstGeom>
          <a:solidFill>
            <a:srgbClr val="000000">
              <a:alpha val="0"/>
            </a:srgbClr>
          </a:solidFill>
          <a:ln w="12700">
            <a:solidFill>
              <a:srgbClr val="34547E"/>
            </a:solidFill>
          </a:ln>
        </p:spPr>
      </p:sp>
      <p:sp>
        <p:nvSpPr>
          <p:cNvPr id="13" name="AutoShape 13"/>
          <p:cNvSpPr/>
          <p:nvPr/>
        </p:nvSpPr>
        <p:spPr>
          <a:xfrm>
            <a:off x="3429000" y="6654800"/>
            <a:ext cx="11912600" cy="558800"/>
          </a:xfrm>
          <a:prstGeom prst="rect">
            <a:avLst/>
          </a:prstGeom>
          <a:solidFill>
            <a:srgbClr val="000000">
              <a:alpha val="0"/>
            </a:srgbClr>
          </a:solidFill>
          <a:ln w="12700">
            <a:solidFill>
              <a:srgbClr val="34547E"/>
            </a:solidFill>
          </a:ln>
        </p:spPr>
      </p:sp>
      <p:sp>
        <p:nvSpPr>
          <p:cNvPr id="14" name="AutoShape 14"/>
          <p:cNvSpPr/>
          <p:nvPr/>
        </p:nvSpPr>
        <p:spPr>
          <a:xfrm>
            <a:off x="889000" y="7213600"/>
            <a:ext cx="2540000" cy="558800"/>
          </a:xfrm>
          <a:prstGeom prst="rect">
            <a:avLst/>
          </a:prstGeom>
          <a:solidFill>
            <a:srgbClr val="000000">
              <a:alpha val="0"/>
            </a:srgbClr>
          </a:solidFill>
          <a:ln w="12700">
            <a:solidFill>
              <a:srgbClr val="34547E"/>
            </a:solidFill>
          </a:ln>
        </p:spPr>
      </p:sp>
      <p:sp>
        <p:nvSpPr>
          <p:cNvPr id="15" name="AutoShape 15"/>
          <p:cNvSpPr/>
          <p:nvPr/>
        </p:nvSpPr>
        <p:spPr>
          <a:xfrm>
            <a:off x="3429000" y="7213600"/>
            <a:ext cx="11912600" cy="558800"/>
          </a:xfrm>
          <a:prstGeom prst="rect">
            <a:avLst/>
          </a:prstGeom>
          <a:solidFill>
            <a:srgbClr val="000000">
              <a:alpha val="0"/>
            </a:srgbClr>
          </a:solidFill>
          <a:ln w="12700">
            <a:solidFill>
              <a:srgbClr val="34547E"/>
            </a:solidFill>
          </a:ln>
        </p:spPr>
      </p:sp>
      <p:sp>
        <p:nvSpPr>
          <p:cNvPr id="16" name="AutoShape 16"/>
          <p:cNvSpPr/>
          <p:nvPr/>
        </p:nvSpPr>
        <p:spPr>
          <a:xfrm>
            <a:off x="889000" y="7772400"/>
            <a:ext cx="2540000" cy="558800"/>
          </a:xfrm>
          <a:prstGeom prst="rect">
            <a:avLst/>
          </a:prstGeom>
          <a:solidFill>
            <a:srgbClr val="000000">
              <a:alpha val="0"/>
            </a:srgbClr>
          </a:solidFill>
          <a:ln w="12700">
            <a:solidFill>
              <a:srgbClr val="34547E"/>
            </a:solidFill>
          </a:ln>
        </p:spPr>
      </p:sp>
      <p:sp>
        <p:nvSpPr>
          <p:cNvPr id="17" name="AutoShape 17"/>
          <p:cNvSpPr/>
          <p:nvPr/>
        </p:nvSpPr>
        <p:spPr>
          <a:xfrm>
            <a:off x="3429000" y="7772400"/>
            <a:ext cx="11912600" cy="558800"/>
          </a:xfrm>
          <a:prstGeom prst="rect">
            <a:avLst/>
          </a:prstGeom>
          <a:solidFill>
            <a:srgbClr val="000000">
              <a:alpha val="0"/>
            </a:srgbClr>
          </a:solidFill>
          <a:ln w="12700">
            <a:solidFill>
              <a:srgbClr val="34547E"/>
            </a:solidFill>
          </a:ln>
        </p:spPr>
      </p:sp>
      <p:sp>
        <p:nvSpPr>
          <p:cNvPr id="18" name="TextBox 18"/>
          <p:cNvSpPr txBox="1"/>
          <p:nvPr/>
        </p:nvSpPr>
        <p:spPr>
          <a:xfrm>
            <a:off x="876300" y="787400"/>
            <a:ext cx="144907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3A5E8E"/>
                </a:solidFill>
                <a:latin typeface="&quot;Yeseva One&quot;"/>
              </a:rPr>
              <a:t>SESSIÓ 1</a:t>
            </a:r>
            <a:endParaRPr lang="en-US" sz="1100"/>
          </a:p>
        </p:txBody>
      </p:sp>
      <p:sp>
        <p:nvSpPr>
          <p:cNvPr id="19" name="TextBox 19"/>
          <p:cNvSpPr txBox="1"/>
          <p:nvPr/>
        </p:nvSpPr>
        <p:spPr>
          <a:xfrm>
            <a:off x="876300" y="14478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34547E"/>
                </a:solidFill>
                <a:latin typeface="&quot;Yeseva One&quot;"/>
              </a:rPr>
              <a:t>ANÀLISI D'ARQUITECTURES SEO</a:t>
            </a:r>
            <a:endParaRPr lang="en-US" sz="1100"/>
          </a:p>
        </p:txBody>
      </p:sp>
      <p:sp>
        <p:nvSpPr>
          <p:cNvPr id="20" name="TextBox 20"/>
          <p:cNvSpPr txBox="1"/>
          <p:nvPr/>
        </p:nvSpPr>
        <p:spPr>
          <a:xfrm>
            <a:off x="876300" y="2336800"/>
            <a:ext cx="14490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34547E"/>
                </a:solidFill>
                <a:latin typeface="&quot;Yeseva One&quot;"/>
              </a:rPr>
              <a:t>SEO Tradicional</a:t>
            </a:r>
            <a:endParaRPr lang="en-US" sz="1100"/>
          </a:p>
        </p:txBody>
      </p:sp>
      <p:sp>
        <p:nvSpPr>
          <p:cNvPr id="21" name="TextBox 21"/>
          <p:cNvSpPr txBox="1"/>
          <p:nvPr/>
        </p:nvSpPr>
        <p:spPr>
          <a:xfrm>
            <a:off x="876300" y="3073400"/>
            <a:ext cx="144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Cas pràctic real: www.pisosenmanresa.com</a:t>
            </a:r>
            <a:endParaRPr lang="en-US" sz="1100"/>
          </a:p>
        </p:txBody>
      </p:sp>
      <p:sp>
        <p:nvSpPr>
          <p:cNvPr id="22" name="TextBox 22"/>
          <p:cNvSpPr txBox="1"/>
          <p:nvPr/>
        </p:nvSpPr>
        <p:spPr>
          <a:xfrm>
            <a:off x="876300" y="3733800"/>
            <a:ext cx="144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Portal immobiliari del Bages — Pisos, cases, locals, terrenys i aparcaments</a:t>
            </a:r>
            <a:endParaRPr lang="en-US" sz="1100"/>
          </a:p>
        </p:txBody>
      </p:sp>
      <p:sp>
        <p:nvSpPr>
          <p:cNvPr id="23" name="TextBox 23"/>
          <p:cNvSpPr txBox="1"/>
          <p:nvPr/>
        </p:nvSpPr>
        <p:spPr>
          <a:xfrm>
            <a:off x="977900" y="4495800"/>
            <a:ext cx="23495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Camp</a:t>
            </a:r>
            <a:endParaRPr lang="en-US" sz="1100"/>
          </a:p>
        </p:txBody>
      </p:sp>
      <p:sp>
        <p:nvSpPr>
          <p:cNvPr id="24" name="TextBox 24"/>
          <p:cNvSpPr txBox="1"/>
          <p:nvPr/>
        </p:nvSpPr>
        <p:spPr>
          <a:xfrm>
            <a:off x="3530600" y="4495800"/>
            <a:ext cx="11734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Detall</a:t>
            </a:r>
            <a:endParaRPr lang="en-US" sz="1100"/>
          </a:p>
        </p:txBody>
      </p:sp>
      <p:sp>
        <p:nvSpPr>
          <p:cNvPr id="25" name="TextBox 25"/>
          <p:cNvSpPr txBox="1"/>
          <p:nvPr/>
        </p:nvSpPr>
        <p:spPr>
          <a:xfrm>
            <a:off x="977900" y="5054600"/>
            <a:ext cx="23495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Formador</a:t>
            </a:r>
            <a:endParaRPr lang="en-US" sz="1100"/>
          </a:p>
        </p:txBody>
      </p:sp>
      <p:sp>
        <p:nvSpPr>
          <p:cNvPr id="26" name="TextBox 26"/>
          <p:cNvSpPr txBox="1"/>
          <p:nvPr/>
        </p:nvSpPr>
        <p:spPr>
          <a:xfrm>
            <a:off x="3530600" y="5054600"/>
            <a:ext cx="11734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[Nom del formador]</a:t>
            </a:r>
            <a:endParaRPr lang="en-US" sz="1100"/>
          </a:p>
        </p:txBody>
      </p:sp>
      <p:sp>
        <p:nvSpPr>
          <p:cNvPr id="27" name="TextBox 27"/>
          <p:cNvSpPr txBox="1"/>
          <p:nvPr/>
        </p:nvSpPr>
        <p:spPr>
          <a:xfrm>
            <a:off x="977900" y="5626100"/>
            <a:ext cx="23495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Centre</a:t>
            </a:r>
            <a:endParaRPr lang="en-US" sz="1100"/>
          </a:p>
        </p:txBody>
      </p:sp>
      <p:sp>
        <p:nvSpPr>
          <p:cNvPr id="28" name="TextBox 28"/>
          <p:cNvSpPr txBox="1"/>
          <p:nvPr/>
        </p:nvSpPr>
        <p:spPr>
          <a:xfrm>
            <a:off x="3530600" y="5626100"/>
            <a:ext cx="11734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[Nom del centre formatiu]</a:t>
            </a:r>
            <a:endParaRPr lang="en-US" sz="1100"/>
          </a:p>
        </p:txBody>
      </p:sp>
      <p:sp>
        <p:nvSpPr>
          <p:cNvPr id="29" name="TextBox 29"/>
          <p:cNvSpPr txBox="1"/>
          <p:nvPr/>
        </p:nvSpPr>
        <p:spPr>
          <a:xfrm>
            <a:off x="977900" y="6184900"/>
            <a:ext cx="23495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Durada</a:t>
            </a:r>
            <a:endParaRPr lang="en-US" sz="1100"/>
          </a:p>
        </p:txBody>
      </p:sp>
      <p:sp>
        <p:nvSpPr>
          <p:cNvPr id="30" name="TextBox 30"/>
          <p:cNvSpPr txBox="1"/>
          <p:nvPr/>
        </p:nvSpPr>
        <p:spPr>
          <a:xfrm>
            <a:off x="3530600" y="6184900"/>
            <a:ext cx="11734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Sessió 1 de 2 (4 hores aprox.)</a:t>
            </a:r>
            <a:endParaRPr lang="en-US" sz="1100"/>
          </a:p>
        </p:txBody>
      </p:sp>
      <p:sp>
        <p:nvSpPr>
          <p:cNvPr id="31" name="TextBox 31"/>
          <p:cNvSpPr txBox="1"/>
          <p:nvPr/>
        </p:nvSpPr>
        <p:spPr>
          <a:xfrm>
            <a:off x="977900" y="6743700"/>
            <a:ext cx="23495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Data</a:t>
            </a:r>
            <a:endParaRPr lang="en-US" sz="1100"/>
          </a:p>
        </p:txBody>
      </p:sp>
      <p:sp>
        <p:nvSpPr>
          <p:cNvPr id="32" name="TextBox 32"/>
          <p:cNvSpPr txBox="1"/>
          <p:nvPr/>
        </p:nvSpPr>
        <p:spPr>
          <a:xfrm>
            <a:off x="3530600" y="6743700"/>
            <a:ext cx="11734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[Data de la sessió]</a:t>
            </a:r>
            <a:endParaRPr lang="en-US" sz="1100"/>
          </a:p>
        </p:txBody>
      </p:sp>
      <p:sp>
        <p:nvSpPr>
          <p:cNvPr id="33" name="TextBox 33"/>
          <p:cNvSpPr txBox="1"/>
          <p:nvPr/>
        </p:nvSpPr>
        <p:spPr>
          <a:xfrm>
            <a:off x="977900" y="7302500"/>
            <a:ext cx="23495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Idioma</a:t>
            </a:r>
            <a:endParaRPr lang="en-US" sz="1100"/>
          </a:p>
        </p:txBody>
      </p:sp>
      <p:sp>
        <p:nvSpPr>
          <p:cNvPr id="34" name="TextBox 34"/>
          <p:cNvSpPr txBox="1"/>
          <p:nvPr/>
        </p:nvSpPr>
        <p:spPr>
          <a:xfrm>
            <a:off x="3530600" y="7302500"/>
            <a:ext cx="11734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Català</a:t>
            </a:r>
            <a:endParaRPr lang="en-US" sz="1100"/>
          </a:p>
        </p:txBody>
      </p:sp>
      <p:sp>
        <p:nvSpPr>
          <p:cNvPr id="35" name="TextBox 35"/>
          <p:cNvSpPr txBox="1"/>
          <p:nvPr/>
        </p:nvSpPr>
        <p:spPr>
          <a:xfrm>
            <a:off x="977900" y="7861300"/>
            <a:ext cx="23495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Cas pràctic</a:t>
            </a:r>
            <a:endParaRPr lang="en-US" sz="1100"/>
          </a:p>
        </p:txBody>
      </p:sp>
      <p:sp>
        <p:nvSpPr>
          <p:cNvPr id="36" name="TextBox 36"/>
          <p:cNvSpPr txBox="1"/>
          <p:nvPr/>
        </p:nvSpPr>
        <p:spPr>
          <a:xfrm>
            <a:off x="3530600" y="7861300"/>
            <a:ext cx="11734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www.pisosenmanresa.com — Portal immobiliari del Bages</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5143500"/>
            <a:ext cx="14490700" cy="2260600"/>
          </a:xfrm>
          <a:prstGeom prst="rect">
            <a:avLst/>
          </a:prstGeom>
          <a:solidFill>
            <a:srgbClr val="000000">
              <a:alpha val="0"/>
            </a:srgbClr>
          </a:solidFill>
        </p:spPr>
      </p:sp>
      <p:sp>
        <p:nvSpPr>
          <p:cNvPr id="4" name="AutoShape 4"/>
          <p:cNvSpPr/>
          <p:nvPr/>
        </p:nvSpPr>
        <p:spPr>
          <a:xfrm>
            <a:off x="876300" y="5143500"/>
            <a:ext cx="14490700" cy="2260600"/>
          </a:xfrm>
          <a:prstGeom prst="rect">
            <a:avLst/>
          </a:prstGeom>
          <a:solidFill>
            <a:srgbClr val="CCE0F9"/>
          </a:solidFill>
        </p:spPr>
      </p:sp>
      <p:sp>
        <p:nvSpPr>
          <p:cNvPr id="5" name="TextBox 5"/>
          <p:cNvSpPr txBox="1"/>
          <p:nvPr/>
        </p:nvSpPr>
        <p:spPr>
          <a:xfrm>
            <a:off x="876300" y="17272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34547E"/>
                </a:solidFill>
                <a:latin typeface="&quot;Yeseva One&quot;"/>
              </a:rPr>
              <a:t>Sobre aquesta Formació: Metodologia i Cas Pràctic</a:t>
            </a:r>
            <a:endParaRPr lang="en-US" sz="1100"/>
          </a:p>
        </p:txBody>
      </p:sp>
      <p:sp>
        <p:nvSpPr>
          <p:cNvPr id="6" name="TextBox 6"/>
          <p:cNvSpPr txBox="1"/>
          <p:nvPr/>
        </p:nvSpPr>
        <p:spPr>
          <a:xfrm>
            <a:off x="876300" y="2603500"/>
            <a:ext cx="14490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34547E"/>
                </a:solidFill>
                <a:latin typeface="&quot;Yeseva One&quot;"/>
              </a:rPr>
              <a:t>Com funciona aquest document?</a:t>
            </a:r>
            <a:endParaRPr lang="en-US" sz="1100"/>
          </a:p>
        </p:txBody>
      </p:sp>
      <p:sp>
        <p:nvSpPr>
          <p:cNvPr id="7" name="TextBox 7"/>
          <p:cNvSpPr txBox="1"/>
          <p:nvPr/>
        </p:nvSpPr>
        <p:spPr>
          <a:xfrm>
            <a:off x="1130300" y="5397500"/>
            <a:ext cx="13982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34547E"/>
                </a:solidFill>
                <a:latin typeface="&quot;Yeseva One&quot;"/>
              </a:rPr>
              <a:t>Informació clau</a:t>
            </a:r>
            <a:endParaRPr lang="en-US" sz="1100"/>
          </a:p>
        </p:txBody>
      </p:sp>
      <p:sp>
        <p:nvSpPr>
          <p:cNvPr id="8" name="TextBox 8"/>
          <p:cNvSpPr txBox="1"/>
          <p:nvPr/>
        </p:nvSpPr>
        <p:spPr>
          <a:xfrm>
            <a:off x="876300" y="3352800"/>
            <a:ext cx="144907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Aquesta formació ofereix una experiència pràctica d'SEO amb un cas real del Bages. Cada secció conté teoria, exemples reals extrets de pisosenmanresa.com i un mini-exercici pràctic. Si seguiu tots els mini-exercicis en ordre, al final tindreu l'exercici pràctic complert sense gairebé adonar-vos-en. Penseu-hi com muntar un moble: cada secció és una peça!</a:t>
            </a:r>
            <a:endParaRPr lang="en-US" sz="1100"/>
          </a:p>
        </p:txBody>
      </p:sp>
      <p:sp>
        <p:nvSpPr>
          <p:cNvPr id="9" name="TextBox 9"/>
          <p:cNvSpPr txBox="1"/>
          <p:nvPr/>
        </p:nvSpPr>
        <p:spPr>
          <a:xfrm>
            <a:off x="1130300" y="6019800"/>
            <a:ext cx="139827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PisosEnManresa.com és un portal immobiliari especialitzat en la comarca del Bages (Barcelona). Ofereix pisos, cases, locals, edificis, aparcaments i terrenys en venda i lloguer a Manresa i més de 30 municipis de la zona.</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76300" y="1054100"/>
            <a:ext cx="14490700" cy="7620000"/>
          </a:xfrm>
          <a:prstGeom prst="rect">
            <a:avLst/>
          </a:prstGeom>
          <a:solidFill>
            <a:srgbClr val="000000">
              <a:alpha val="0"/>
            </a:srgbClr>
          </a:solidFill>
        </p:spPr>
      </p:sp>
      <p:sp>
        <p:nvSpPr>
          <p:cNvPr id="4" name="AutoShape 4"/>
          <p:cNvSpPr/>
          <p:nvPr/>
        </p:nvSpPr>
        <p:spPr>
          <a:xfrm>
            <a:off x="876300" y="1054100"/>
            <a:ext cx="14490700" cy="723900"/>
          </a:xfrm>
          <a:prstGeom prst="rect">
            <a:avLst/>
          </a:prstGeom>
          <a:solidFill>
            <a:srgbClr val="000000">
              <a:alpha val="0"/>
            </a:srgbClr>
          </a:solidFill>
        </p:spPr>
      </p:sp>
      <p:sp>
        <p:nvSpPr>
          <p:cNvPr id="5" name="AutoShape 5"/>
          <p:cNvSpPr/>
          <p:nvPr/>
        </p:nvSpPr>
        <p:spPr>
          <a:xfrm>
            <a:off x="876300" y="1054100"/>
            <a:ext cx="558800" cy="368300"/>
          </a:xfrm>
          <a:prstGeom prst="rect">
            <a:avLst/>
          </a:prstGeom>
          <a:solidFill>
            <a:srgbClr val="B5CEEF"/>
          </a:solidFill>
        </p:spPr>
      </p:sp>
      <p:sp>
        <p:nvSpPr>
          <p:cNvPr id="6" name="AutoShape 6"/>
          <p:cNvSpPr/>
          <p:nvPr/>
        </p:nvSpPr>
        <p:spPr>
          <a:xfrm>
            <a:off x="876300" y="2197100"/>
            <a:ext cx="14490700" cy="723900"/>
          </a:xfrm>
          <a:prstGeom prst="rect">
            <a:avLst/>
          </a:prstGeom>
          <a:solidFill>
            <a:srgbClr val="000000">
              <a:alpha val="0"/>
            </a:srgbClr>
          </a:solidFill>
        </p:spPr>
      </p:sp>
      <p:sp>
        <p:nvSpPr>
          <p:cNvPr id="7" name="AutoShape 7"/>
          <p:cNvSpPr/>
          <p:nvPr/>
        </p:nvSpPr>
        <p:spPr>
          <a:xfrm>
            <a:off x="876300" y="2197100"/>
            <a:ext cx="558800" cy="368300"/>
          </a:xfrm>
          <a:prstGeom prst="rect">
            <a:avLst/>
          </a:prstGeom>
          <a:solidFill>
            <a:srgbClr val="B5CEEF"/>
          </a:solidFill>
        </p:spPr>
      </p:sp>
      <p:sp>
        <p:nvSpPr>
          <p:cNvPr id="8" name="AutoShape 8"/>
          <p:cNvSpPr/>
          <p:nvPr/>
        </p:nvSpPr>
        <p:spPr>
          <a:xfrm>
            <a:off x="876300" y="3352800"/>
            <a:ext cx="14490700" cy="723900"/>
          </a:xfrm>
          <a:prstGeom prst="rect">
            <a:avLst/>
          </a:prstGeom>
          <a:solidFill>
            <a:srgbClr val="000000">
              <a:alpha val="0"/>
            </a:srgbClr>
          </a:solidFill>
        </p:spPr>
      </p:sp>
      <p:sp>
        <p:nvSpPr>
          <p:cNvPr id="9" name="AutoShape 9"/>
          <p:cNvSpPr/>
          <p:nvPr/>
        </p:nvSpPr>
        <p:spPr>
          <a:xfrm>
            <a:off x="876300" y="3352800"/>
            <a:ext cx="558800" cy="368300"/>
          </a:xfrm>
          <a:prstGeom prst="rect">
            <a:avLst/>
          </a:prstGeom>
          <a:solidFill>
            <a:srgbClr val="B5CEEF"/>
          </a:solidFill>
        </p:spPr>
      </p:sp>
      <p:sp>
        <p:nvSpPr>
          <p:cNvPr id="10" name="AutoShape 10"/>
          <p:cNvSpPr/>
          <p:nvPr/>
        </p:nvSpPr>
        <p:spPr>
          <a:xfrm>
            <a:off x="876300" y="4495800"/>
            <a:ext cx="14490700" cy="723900"/>
          </a:xfrm>
          <a:prstGeom prst="rect">
            <a:avLst/>
          </a:prstGeom>
          <a:solidFill>
            <a:srgbClr val="000000">
              <a:alpha val="0"/>
            </a:srgbClr>
          </a:solidFill>
        </p:spPr>
      </p:sp>
      <p:sp>
        <p:nvSpPr>
          <p:cNvPr id="11" name="AutoShape 11"/>
          <p:cNvSpPr/>
          <p:nvPr/>
        </p:nvSpPr>
        <p:spPr>
          <a:xfrm>
            <a:off x="876300" y="4495800"/>
            <a:ext cx="558800" cy="368300"/>
          </a:xfrm>
          <a:prstGeom prst="rect">
            <a:avLst/>
          </a:prstGeom>
          <a:solidFill>
            <a:srgbClr val="B5CEEF"/>
          </a:solidFill>
        </p:spPr>
      </p:sp>
      <p:sp>
        <p:nvSpPr>
          <p:cNvPr id="12" name="AutoShape 12"/>
          <p:cNvSpPr/>
          <p:nvPr/>
        </p:nvSpPr>
        <p:spPr>
          <a:xfrm>
            <a:off x="876300" y="5651500"/>
            <a:ext cx="14490700" cy="723900"/>
          </a:xfrm>
          <a:prstGeom prst="rect">
            <a:avLst/>
          </a:prstGeom>
          <a:solidFill>
            <a:srgbClr val="000000">
              <a:alpha val="0"/>
            </a:srgbClr>
          </a:solidFill>
        </p:spPr>
      </p:sp>
      <p:sp>
        <p:nvSpPr>
          <p:cNvPr id="13" name="AutoShape 13"/>
          <p:cNvSpPr/>
          <p:nvPr/>
        </p:nvSpPr>
        <p:spPr>
          <a:xfrm>
            <a:off x="876300" y="5651500"/>
            <a:ext cx="558800" cy="368300"/>
          </a:xfrm>
          <a:prstGeom prst="rect">
            <a:avLst/>
          </a:prstGeom>
          <a:solidFill>
            <a:srgbClr val="B5CEEF"/>
          </a:solidFill>
        </p:spPr>
      </p:sp>
      <p:sp>
        <p:nvSpPr>
          <p:cNvPr id="14" name="AutoShape 14"/>
          <p:cNvSpPr/>
          <p:nvPr/>
        </p:nvSpPr>
        <p:spPr>
          <a:xfrm>
            <a:off x="876300" y="6794500"/>
            <a:ext cx="14490700" cy="723900"/>
          </a:xfrm>
          <a:prstGeom prst="rect">
            <a:avLst/>
          </a:prstGeom>
          <a:solidFill>
            <a:srgbClr val="000000">
              <a:alpha val="0"/>
            </a:srgbClr>
          </a:solidFill>
        </p:spPr>
      </p:sp>
      <p:sp>
        <p:nvSpPr>
          <p:cNvPr id="15" name="AutoShape 15"/>
          <p:cNvSpPr/>
          <p:nvPr/>
        </p:nvSpPr>
        <p:spPr>
          <a:xfrm>
            <a:off x="876300" y="6794500"/>
            <a:ext cx="558800" cy="368300"/>
          </a:xfrm>
          <a:prstGeom prst="rect">
            <a:avLst/>
          </a:prstGeom>
          <a:solidFill>
            <a:srgbClr val="B5CEEF"/>
          </a:solidFill>
        </p:spPr>
      </p:sp>
      <p:sp>
        <p:nvSpPr>
          <p:cNvPr id="16" name="AutoShape 16"/>
          <p:cNvSpPr/>
          <p:nvPr/>
        </p:nvSpPr>
        <p:spPr>
          <a:xfrm>
            <a:off x="876300" y="7950200"/>
            <a:ext cx="14490700" cy="723900"/>
          </a:xfrm>
          <a:prstGeom prst="rect">
            <a:avLst/>
          </a:prstGeom>
          <a:solidFill>
            <a:srgbClr val="000000">
              <a:alpha val="0"/>
            </a:srgbClr>
          </a:solidFill>
        </p:spPr>
      </p:sp>
      <p:sp>
        <p:nvSpPr>
          <p:cNvPr id="17" name="AutoShape 17"/>
          <p:cNvSpPr/>
          <p:nvPr/>
        </p:nvSpPr>
        <p:spPr>
          <a:xfrm>
            <a:off x="876300" y="7950200"/>
            <a:ext cx="558800" cy="368300"/>
          </a:xfrm>
          <a:prstGeom prst="rect">
            <a:avLst/>
          </a:prstGeom>
          <a:solidFill>
            <a:srgbClr val="B5CEEF"/>
          </a:solidFill>
        </p:spPr>
      </p:sp>
      <p:sp>
        <p:nvSpPr>
          <p:cNvPr id="18" name="TextBox 18"/>
          <p:cNvSpPr txBox="1"/>
          <p:nvPr/>
        </p:nvSpPr>
        <p:spPr>
          <a:xfrm>
            <a:off x="876300" y="457200"/>
            <a:ext cx="14490700" cy="3937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34547E"/>
                </a:solidFill>
                <a:latin typeface="&quot;Yeseva One&quot;"/>
              </a:rPr>
              <a:t>ÍNDEX DE CONTINGUTS</a:t>
            </a:r>
            <a:endParaRPr lang="en-US" sz="1100"/>
          </a:p>
        </p:txBody>
      </p:sp>
      <p:sp>
        <p:nvSpPr>
          <p:cNvPr id="19" name="TextBox 19"/>
          <p:cNvSpPr txBox="1"/>
          <p:nvPr/>
        </p:nvSpPr>
        <p:spPr>
          <a:xfrm>
            <a:off x="1092200" y="1104900"/>
            <a:ext cx="304800" cy="2413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A5E8E"/>
                </a:solidFill>
                <a:highlight>
                  <a:srgbClr val="000000">
                    <a:alpha val="0"/>
                  </a:srgbClr>
                </a:highlight>
                <a:latin typeface="&quot;Yeseva One&quot;"/>
              </a:rPr>
              <a:t>1</a:t>
            </a:r>
            <a:endParaRPr lang="en-US" sz="1100"/>
          </a:p>
        </p:txBody>
      </p:sp>
      <p:sp>
        <p:nvSpPr>
          <p:cNvPr id="20" name="TextBox 20"/>
          <p:cNvSpPr txBox="1"/>
          <p:nvPr/>
        </p:nvSpPr>
        <p:spPr>
          <a:xfrm>
            <a:off x="1689100" y="1104900"/>
            <a:ext cx="13665200" cy="292100"/>
          </a:xfrm>
          <a:prstGeom prst="rect">
            <a:avLst/>
          </a:prstGeom>
          <a:solidFill>
            <a:srgbClr val="000000">
              <a:alpha val="0"/>
            </a:srgbClr>
          </a:solidFill>
        </p:spPr>
        <p:txBody>
          <a:bodyPr lIns="0" tIns="0" rIns="0" bIns="0" rtlCol="0" anchor="ctr"/>
          <a:lstStyle/>
          <a:p>
            <a:pPr indent="0" algn="l">
              <a:lnSpc>
                <a:spcPct val="120000"/>
              </a:lnSpc>
              <a:defRPr/>
            </a:pPr>
            <a:r>
              <a:rPr lang="en-US" sz="1900" b="1">
                <a:solidFill>
                  <a:srgbClr val="34547E"/>
                </a:solidFill>
                <a:latin typeface="&quot;Yeseva One&quot;"/>
              </a:rPr>
              <a:t>01. Introducció al SEO</a:t>
            </a:r>
            <a:endParaRPr lang="en-US" sz="1100"/>
          </a:p>
        </p:txBody>
      </p:sp>
      <p:sp>
        <p:nvSpPr>
          <p:cNvPr id="21" name="TextBox 21"/>
          <p:cNvSpPr txBox="1"/>
          <p:nvPr/>
        </p:nvSpPr>
        <p:spPr>
          <a:xfrm>
            <a:off x="1066800" y="2260600"/>
            <a:ext cx="304800" cy="2413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A5E8E"/>
                </a:solidFill>
                <a:highlight>
                  <a:srgbClr val="000000">
                    <a:alpha val="0"/>
                  </a:srgbClr>
                </a:highlight>
                <a:latin typeface="&quot;Yeseva One&quot;"/>
              </a:rPr>
              <a:t>2</a:t>
            </a:r>
            <a:endParaRPr lang="en-US" sz="1100"/>
          </a:p>
        </p:txBody>
      </p:sp>
      <p:sp>
        <p:nvSpPr>
          <p:cNvPr id="22" name="TextBox 22"/>
          <p:cNvSpPr txBox="1"/>
          <p:nvPr/>
        </p:nvSpPr>
        <p:spPr>
          <a:xfrm>
            <a:off x="1689100" y="2260600"/>
            <a:ext cx="13665200" cy="292100"/>
          </a:xfrm>
          <a:prstGeom prst="rect">
            <a:avLst/>
          </a:prstGeom>
          <a:solidFill>
            <a:srgbClr val="000000">
              <a:alpha val="0"/>
            </a:srgbClr>
          </a:solidFill>
        </p:spPr>
        <p:txBody>
          <a:bodyPr lIns="0" tIns="0" rIns="0" bIns="0" rtlCol="0" anchor="ctr"/>
          <a:lstStyle/>
          <a:p>
            <a:pPr indent="0" algn="l">
              <a:lnSpc>
                <a:spcPct val="120000"/>
              </a:lnSpc>
              <a:defRPr/>
            </a:pPr>
            <a:r>
              <a:rPr lang="en-US" sz="1900" b="1">
                <a:solidFill>
                  <a:srgbClr val="34547E"/>
                </a:solidFill>
                <a:latin typeface="&quot;Yeseva One&quot;"/>
              </a:rPr>
              <a:t>02. Pilar Tècnic del SEO</a:t>
            </a:r>
            <a:endParaRPr lang="en-US" sz="1100"/>
          </a:p>
        </p:txBody>
      </p:sp>
      <p:sp>
        <p:nvSpPr>
          <p:cNvPr id="23" name="TextBox 23"/>
          <p:cNvSpPr txBox="1"/>
          <p:nvPr/>
        </p:nvSpPr>
        <p:spPr>
          <a:xfrm>
            <a:off x="1066800" y="3416300"/>
            <a:ext cx="304800" cy="2413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A5E8E"/>
                </a:solidFill>
                <a:highlight>
                  <a:srgbClr val="000000">
                    <a:alpha val="0"/>
                  </a:srgbClr>
                </a:highlight>
                <a:latin typeface="&quot;Yeseva One&quot;"/>
              </a:rPr>
              <a:t>3</a:t>
            </a:r>
            <a:endParaRPr lang="en-US" sz="1100"/>
          </a:p>
        </p:txBody>
      </p:sp>
      <p:sp>
        <p:nvSpPr>
          <p:cNvPr id="24" name="TextBox 24"/>
          <p:cNvSpPr txBox="1"/>
          <p:nvPr/>
        </p:nvSpPr>
        <p:spPr>
          <a:xfrm>
            <a:off x="1689100" y="3403600"/>
            <a:ext cx="13665200" cy="292100"/>
          </a:xfrm>
          <a:prstGeom prst="rect">
            <a:avLst/>
          </a:prstGeom>
          <a:solidFill>
            <a:srgbClr val="000000">
              <a:alpha val="0"/>
            </a:srgbClr>
          </a:solidFill>
        </p:spPr>
        <p:txBody>
          <a:bodyPr lIns="0" tIns="0" rIns="0" bIns="0" rtlCol="0" anchor="ctr"/>
          <a:lstStyle/>
          <a:p>
            <a:pPr indent="0" algn="l">
              <a:lnSpc>
                <a:spcPct val="120000"/>
              </a:lnSpc>
              <a:defRPr/>
            </a:pPr>
            <a:r>
              <a:rPr lang="en-US" sz="1900" b="1">
                <a:solidFill>
                  <a:srgbClr val="34547E"/>
                </a:solidFill>
                <a:latin typeface="&quot;Yeseva One&quot;"/>
              </a:rPr>
              <a:t>03. Investigació de Paraules Clau</a:t>
            </a:r>
            <a:endParaRPr lang="en-US" sz="1100"/>
          </a:p>
        </p:txBody>
      </p:sp>
      <p:sp>
        <p:nvSpPr>
          <p:cNvPr id="25" name="TextBox 25"/>
          <p:cNvSpPr txBox="1"/>
          <p:nvPr/>
        </p:nvSpPr>
        <p:spPr>
          <a:xfrm>
            <a:off x="1066800" y="4559300"/>
            <a:ext cx="304800" cy="2413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A5E8E"/>
                </a:solidFill>
                <a:highlight>
                  <a:srgbClr val="000000">
                    <a:alpha val="0"/>
                  </a:srgbClr>
                </a:highlight>
                <a:latin typeface="&quot;Yeseva One&quot;"/>
              </a:rPr>
              <a:t>4</a:t>
            </a:r>
            <a:endParaRPr lang="en-US" sz="1100"/>
          </a:p>
        </p:txBody>
      </p:sp>
      <p:sp>
        <p:nvSpPr>
          <p:cNvPr id="26" name="TextBox 26"/>
          <p:cNvSpPr txBox="1"/>
          <p:nvPr/>
        </p:nvSpPr>
        <p:spPr>
          <a:xfrm>
            <a:off x="1689100" y="4559300"/>
            <a:ext cx="13665200" cy="292100"/>
          </a:xfrm>
          <a:prstGeom prst="rect">
            <a:avLst/>
          </a:prstGeom>
          <a:solidFill>
            <a:srgbClr val="000000">
              <a:alpha val="0"/>
            </a:srgbClr>
          </a:solidFill>
        </p:spPr>
        <p:txBody>
          <a:bodyPr lIns="0" tIns="0" rIns="0" bIns="0" rtlCol="0" anchor="ctr"/>
          <a:lstStyle/>
          <a:p>
            <a:pPr indent="0" algn="l">
              <a:lnSpc>
                <a:spcPct val="120000"/>
              </a:lnSpc>
              <a:defRPr/>
            </a:pPr>
            <a:r>
              <a:rPr lang="en-US" sz="1900" b="1">
                <a:solidFill>
                  <a:srgbClr val="34547E"/>
                </a:solidFill>
                <a:latin typeface="&quot;Yeseva One&quot;"/>
              </a:rPr>
              <a:t>04. SEO On-Page</a:t>
            </a:r>
            <a:endParaRPr lang="en-US" sz="1100"/>
          </a:p>
        </p:txBody>
      </p:sp>
      <p:sp>
        <p:nvSpPr>
          <p:cNvPr id="27" name="TextBox 27"/>
          <p:cNvSpPr txBox="1"/>
          <p:nvPr/>
        </p:nvSpPr>
        <p:spPr>
          <a:xfrm>
            <a:off x="1066800" y="5715000"/>
            <a:ext cx="304800" cy="2413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A5E8E"/>
                </a:solidFill>
                <a:highlight>
                  <a:srgbClr val="000000">
                    <a:alpha val="0"/>
                  </a:srgbClr>
                </a:highlight>
                <a:latin typeface="&quot;Yeseva One&quot;"/>
              </a:rPr>
              <a:t>5</a:t>
            </a:r>
            <a:endParaRPr lang="en-US" sz="1100"/>
          </a:p>
        </p:txBody>
      </p:sp>
      <p:sp>
        <p:nvSpPr>
          <p:cNvPr id="28" name="TextBox 28"/>
          <p:cNvSpPr txBox="1"/>
          <p:nvPr/>
        </p:nvSpPr>
        <p:spPr>
          <a:xfrm>
            <a:off x="1689100" y="5702300"/>
            <a:ext cx="13665200" cy="292100"/>
          </a:xfrm>
          <a:prstGeom prst="rect">
            <a:avLst/>
          </a:prstGeom>
          <a:solidFill>
            <a:srgbClr val="000000">
              <a:alpha val="0"/>
            </a:srgbClr>
          </a:solidFill>
        </p:spPr>
        <p:txBody>
          <a:bodyPr lIns="0" tIns="0" rIns="0" bIns="0" rtlCol="0" anchor="ctr"/>
          <a:lstStyle/>
          <a:p>
            <a:pPr indent="0" algn="l">
              <a:lnSpc>
                <a:spcPct val="120000"/>
              </a:lnSpc>
              <a:defRPr/>
            </a:pPr>
            <a:r>
              <a:rPr lang="en-US" sz="1900" b="1">
                <a:solidFill>
                  <a:srgbClr val="34547E"/>
                </a:solidFill>
                <a:latin typeface="&quot;Yeseva One&quot;"/>
              </a:rPr>
              <a:t>05. SEO Off-Page</a:t>
            </a:r>
            <a:endParaRPr lang="en-US" sz="1100"/>
          </a:p>
        </p:txBody>
      </p:sp>
      <p:sp>
        <p:nvSpPr>
          <p:cNvPr id="29" name="TextBox 29"/>
          <p:cNvSpPr txBox="1"/>
          <p:nvPr/>
        </p:nvSpPr>
        <p:spPr>
          <a:xfrm>
            <a:off x="1066800" y="6858000"/>
            <a:ext cx="304800" cy="2413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A5E8E"/>
                </a:solidFill>
                <a:highlight>
                  <a:srgbClr val="000000">
                    <a:alpha val="0"/>
                  </a:srgbClr>
                </a:highlight>
                <a:latin typeface="&quot;Yeseva One&quot;"/>
              </a:rPr>
              <a:t>6</a:t>
            </a:r>
            <a:endParaRPr lang="en-US" sz="1100"/>
          </a:p>
        </p:txBody>
      </p:sp>
      <p:sp>
        <p:nvSpPr>
          <p:cNvPr id="30" name="TextBox 30"/>
          <p:cNvSpPr txBox="1"/>
          <p:nvPr/>
        </p:nvSpPr>
        <p:spPr>
          <a:xfrm>
            <a:off x="1689100" y="6858000"/>
            <a:ext cx="13665200" cy="292100"/>
          </a:xfrm>
          <a:prstGeom prst="rect">
            <a:avLst/>
          </a:prstGeom>
          <a:solidFill>
            <a:srgbClr val="000000">
              <a:alpha val="0"/>
            </a:srgbClr>
          </a:solidFill>
        </p:spPr>
        <p:txBody>
          <a:bodyPr lIns="0" tIns="0" rIns="0" bIns="0" rtlCol="0" anchor="ctr"/>
          <a:lstStyle/>
          <a:p>
            <a:pPr indent="0" algn="l">
              <a:lnSpc>
                <a:spcPct val="120000"/>
              </a:lnSpc>
              <a:defRPr/>
            </a:pPr>
            <a:r>
              <a:rPr lang="en-US" sz="1900" b="1">
                <a:solidFill>
                  <a:srgbClr val="34547E"/>
                </a:solidFill>
                <a:latin typeface="&quot;Yeseva One&quot;"/>
              </a:rPr>
              <a:t>06. Exercici Pràctic Final</a:t>
            </a:r>
            <a:endParaRPr lang="en-US" sz="1100"/>
          </a:p>
        </p:txBody>
      </p:sp>
      <p:sp>
        <p:nvSpPr>
          <p:cNvPr id="31" name="TextBox 31"/>
          <p:cNvSpPr txBox="1"/>
          <p:nvPr/>
        </p:nvSpPr>
        <p:spPr>
          <a:xfrm>
            <a:off x="1079500" y="8013700"/>
            <a:ext cx="304800" cy="241300"/>
          </a:xfrm>
          <a:prstGeom prst="rect">
            <a:avLst/>
          </a:prstGeom>
          <a:solidFill>
            <a:srgbClr val="000000">
              <a:alpha val="0"/>
            </a:srgbClr>
          </a:solidFill>
        </p:spPr>
        <p:txBody>
          <a:bodyPr lIns="0" tIns="0" rIns="0" bIns="0" rtlCol="0" anchor="ctr"/>
          <a:lstStyle/>
          <a:p>
            <a:pPr indent="0" algn="l">
              <a:lnSpc>
                <a:spcPct val="120000"/>
              </a:lnSpc>
              <a:defRPr/>
            </a:pPr>
            <a:r>
              <a:rPr lang="en-US" sz="1600" b="1">
                <a:solidFill>
                  <a:srgbClr val="3A5E8E"/>
                </a:solidFill>
                <a:highlight>
                  <a:srgbClr val="000000">
                    <a:alpha val="0"/>
                  </a:srgbClr>
                </a:highlight>
                <a:latin typeface="&quot;Yeseva One&quot;"/>
              </a:rPr>
              <a:t>7</a:t>
            </a:r>
            <a:endParaRPr lang="en-US" sz="1100"/>
          </a:p>
        </p:txBody>
      </p:sp>
      <p:sp>
        <p:nvSpPr>
          <p:cNvPr id="32" name="TextBox 32"/>
          <p:cNvSpPr txBox="1"/>
          <p:nvPr/>
        </p:nvSpPr>
        <p:spPr>
          <a:xfrm>
            <a:off x="1689100" y="8001000"/>
            <a:ext cx="13665200" cy="292100"/>
          </a:xfrm>
          <a:prstGeom prst="rect">
            <a:avLst/>
          </a:prstGeom>
          <a:solidFill>
            <a:srgbClr val="000000">
              <a:alpha val="0"/>
            </a:srgbClr>
          </a:solidFill>
        </p:spPr>
        <p:txBody>
          <a:bodyPr lIns="0" tIns="0" rIns="0" bIns="0" rtlCol="0" anchor="ctr"/>
          <a:lstStyle/>
          <a:p>
            <a:pPr indent="0" algn="l">
              <a:lnSpc>
                <a:spcPct val="120000"/>
              </a:lnSpc>
              <a:defRPr/>
            </a:pPr>
            <a:r>
              <a:rPr lang="en-US" sz="1900" b="1">
                <a:solidFill>
                  <a:srgbClr val="34547E"/>
                </a:solidFill>
                <a:latin typeface="&quot;Yeseva One&quot;"/>
              </a:rPr>
              <a:t>07. Recursos i Eines SEO</a:t>
            </a:r>
            <a:endParaRPr lang="en-US" sz="1100"/>
          </a:p>
        </p:txBody>
      </p:sp>
      <p:sp>
        <p:nvSpPr>
          <p:cNvPr id="33" name="TextBox 33"/>
          <p:cNvSpPr txBox="1"/>
          <p:nvPr/>
        </p:nvSpPr>
        <p:spPr>
          <a:xfrm>
            <a:off x="1689100" y="1524000"/>
            <a:ext cx="136652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Què és el SEO? Importància per a les empreses. Funcionament dels motors de cerca.</a:t>
            </a:r>
            <a:endParaRPr lang="en-US" sz="1100"/>
          </a:p>
        </p:txBody>
      </p:sp>
      <p:sp>
        <p:nvSpPr>
          <p:cNvPr id="34" name="TextBox 34"/>
          <p:cNvSpPr txBox="1"/>
          <p:nvPr/>
        </p:nvSpPr>
        <p:spPr>
          <a:xfrm>
            <a:off x="1689100" y="2679700"/>
            <a:ext cx="136652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Indexació i rastreig (robots.txt, sitemap.xml). Optimització de velocitat. Core Web Vitals.</a:t>
            </a:r>
            <a:endParaRPr lang="en-US" sz="1100"/>
          </a:p>
        </p:txBody>
      </p:sp>
      <p:sp>
        <p:nvSpPr>
          <p:cNvPr id="35" name="TextBox 35"/>
          <p:cNvSpPr txBox="1"/>
          <p:nvPr/>
        </p:nvSpPr>
        <p:spPr>
          <a:xfrm>
            <a:off x="1689100" y="3822700"/>
            <a:ext cx="136652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Tipus de keywords. Eines per a la investigació. Intenció de cerca.</a:t>
            </a:r>
            <a:endParaRPr lang="en-US" sz="1100"/>
          </a:p>
        </p:txBody>
      </p:sp>
      <p:sp>
        <p:nvSpPr>
          <p:cNvPr id="36" name="TextBox 36"/>
          <p:cNvSpPr txBox="1"/>
          <p:nvPr/>
        </p:nvSpPr>
        <p:spPr>
          <a:xfrm>
            <a:off x="1689100" y="4978400"/>
            <a:ext cx="136652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Optimització títols i metadescripcions. Estructura URLs. Contingut de qualitat.</a:t>
            </a:r>
            <a:endParaRPr lang="en-US" sz="1100"/>
          </a:p>
        </p:txBody>
      </p:sp>
      <p:sp>
        <p:nvSpPr>
          <p:cNvPr id="37" name="TextBox 37"/>
          <p:cNvSpPr txBox="1"/>
          <p:nvPr/>
        </p:nvSpPr>
        <p:spPr>
          <a:xfrm>
            <a:off x="1689100" y="6121400"/>
            <a:ext cx="136652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Backlinks i autoritat. Estratègies per obtenir enllaços. SEO Local.</a:t>
            </a:r>
            <a:endParaRPr lang="en-US" sz="1100"/>
          </a:p>
        </p:txBody>
      </p:sp>
      <p:sp>
        <p:nvSpPr>
          <p:cNvPr id="38" name="TextBox 38"/>
          <p:cNvSpPr txBox="1"/>
          <p:nvPr/>
        </p:nvSpPr>
        <p:spPr>
          <a:xfrm>
            <a:off x="1689100" y="7277100"/>
            <a:ext cx="136652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Auditoria i estructura SEO completa de PisosEnManresa.com.</a:t>
            </a:r>
            <a:endParaRPr lang="en-US" sz="1100"/>
          </a:p>
        </p:txBody>
      </p:sp>
      <p:sp>
        <p:nvSpPr>
          <p:cNvPr id="39" name="TextBox 39"/>
          <p:cNvSpPr txBox="1"/>
          <p:nvPr/>
        </p:nvSpPr>
        <p:spPr>
          <a:xfrm>
            <a:off x="1689100" y="8420100"/>
            <a:ext cx="13665200" cy="2413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34547E"/>
                </a:solidFill>
                <a:latin typeface="&quot;Yeseva One&quot;"/>
              </a:rPr>
              <a:t>Eines gratuïtes i de pagament. Recursos d'autoaprenentatge.</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6F8FC">
              <a:alpha val="60000"/>
            </a:srgbClr>
          </a:solidFill>
        </p:spPr>
      </p:sp>
      <p:sp>
        <p:nvSpPr>
          <p:cNvPr id="3" name="AutoShape 3"/>
          <p:cNvSpPr/>
          <p:nvPr/>
        </p:nvSpPr>
        <p:spPr>
          <a:xfrm>
            <a:off x="8432800" y="3454400"/>
            <a:ext cx="6921500" cy="3581400"/>
          </a:xfrm>
          <a:prstGeom prst="rect">
            <a:avLst/>
          </a:prstGeom>
          <a:solidFill>
            <a:srgbClr val="000000">
              <a:alpha val="0"/>
            </a:srgbClr>
          </a:solidFill>
          <a:ln w="12700">
            <a:solidFill>
              <a:srgbClr val="34547E"/>
            </a:solidFill>
          </a:ln>
        </p:spPr>
      </p:sp>
      <p:sp>
        <p:nvSpPr>
          <p:cNvPr id="4" name="AutoShape 4"/>
          <p:cNvSpPr/>
          <p:nvPr/>
        </p:nvSpPr>
        <p:spPr>
          <a:xfrm>
            <a:off x="8458200" y="3467100"/>
            <a:ext cx="2082800" cy="558800"/>
          </a:xfrm>
          <a:prstGeom prst="rect">
            <a:avLst/>
          </a:prstGeom>
          <a:solidFill>
            <a:srgbClr val="CCE0F9"/>
          </a:solidFill>
          <a:ln w="12700">
            <a:solidFill>
              <a:srgbClr val="34547E"/>
            </a:solidFill>
          </a:ln>
        </p:spPr>
      </p:sp>
      <p:sp>
        <p:nvSpPr>
          <p:cNvPr id="5" name="AutoShape 5"/>
          <p:cNvSpPr/>
          <p:nvPr/>
        </p:nvSpPr>
        <p:spPr>
          <a:xfrm>
            <a:off x="10541000" y="3467100"/>
            <a:ext cx="1968500" cy="558800"/>
          </a:xfrm>
          <a:prstGeom prst="rect">
            <a:avLst/>
          </a:prstGeom>
          <a:solidFill>
            <a:srgbClr val="CCE0F9"/>
          </a:solidFill>
          <a:ln w="12700">
            <a:solidFill>
              <a:srgbClr val="34547E"/>
            </a:solidFill>
          </a:ln>
        </p:spPr>
      </p:sp>
      <p:sp>
        <p:nvSpPr>
          <p:cNvPr id="6" name="AutoShape 6"/>
          <p:cNvSpPr/>
          <p:nvPr/>
        </p:nvSpPr>
        <p:spPr>
          <a:xfrm>
            <a:off x="12522200" y="3467100"/>
            <a:ext cx="2832100" cy="558800"/>
          </a:xfrm>
          <a:prstGeom prst="rect">
            <a:avLst/>
          </a:prstGeom>
          <a:solidFill>
            <a:srgbClr val="CCE0F9"/>
          </a:solidFill>
          <a:ln w="12700">
            <a:solidFill>
              <a:srgbClr val="34547E"/>
            </a:solidFill>
          </a:ln>
        </p:spPr>
      </p:sp>
      <p:sp>
        <p:nvSpPr>
          <p:cNvPr id="7" name="AutoShape 7"/>
          <p:cNvSpPr/>
          <p:nvPr/>
        </p:nvSpPr>
        <p:spPr>
          <a:xfrm>
            <a:off x="8458200" y="4025900"/>
            <a:ext cx="2082800" cy="558800"/>
          </a:xfrm>
          <a:prstGeom prst="rect">
            <a:avLst/>
          </a:prstGeom>
          <a:solidFill>
            <a:srgbClr val="000000">
              <a:alpha val="0"/>
            </a:srgbClr>
          </a:solidFill>
          <a:ln w="12700">
            <a:solidFill>
              <a:srgbClr val="34547E"/>
            </a:solidFill>
          </a:ln>
        </p:spPr>
      </p:sp>
      <p:sp>
        <p:nvSpPr>
          <p:cNvPr id="8" name="AutoShape 8"/>
          <p:cNvSpPr/>
          <p:nvPr/>
        </p:nvSpPr>
        <p:spPr>
          <a:xfrm>
            <a:off x="10541000" y="4025900"/>
            <a:ext cx="1968500" cy="558800"/>
          </a:xfrm>
          <a:prstGeom prst="rect">
            <a:avLst/>
          </a:prstGeom>
          <a:solidFill>
            <a:srgbClr val="000000">
              <a:alpha val="0"/>
            </a:srgbClr>
          </a:solidFill>
          <a:ln w="12700">
            <a:solidFill>
              <a:srgbClr val="34547E"/>
            </a:solidFill>
          </a:ln>
        </p:spPr>
      </p:sp>
      <p:sp>
        <p:nvSpPr>
          <p:cNvPr id="9" name="AutoShape 9"/>
          <p:cNvSpPr/>
          <p:nvPr/>
        </p:nvSpPr>
        <p:spPr>
          <a:xfrm>
            <a:off x="12522200" y="4025900"/>
            <a:ext cx="2832100" cy="558800"/>
          </a:xfrm>
          <a:prstGeom prst="rect">
            <a:avLst/>
          </a:prstGeom>
          <a:solidFill>
            <a:srgbClr val="000000">
              <a:alpha val="0"/>
            </a:srgbClr>
          </a:solidFill>
          <a:ln w="12700">
            <a:solidFill>
              <a:srgbClr val="34547E"/>
            </a:solidFill>
          </a:ln>
        </p:spPr>
      </p:sp>
      <p:sp>
        <p:nvSpPr>
          <p:cNvPr id="10" name="AutoShape 10"/>
          <p:cNvSpPr/>
          <p:nvPr/>
        </p:nvSpPr>
        <p:spPr>
          <a:xfrm>
            <a:off x="8458200" y="4584700"/>
            <a:ext cx="2082800" cy="927100"/>
          </a:xfrm>
          <a:prstGeom prst="rect">
            <a:avLst/>
          </a:prstGeom>
          <a:solidFill>
            <a:srgbClr val="000000">
              <a:alpha val="0"/>
            </a:srgbClr>
          </a:solidFill>
          <a:ln w="12700">
            <a:solidFill>
              <a:srgbClr val="34547E"/>
            </a:solidFill>
          </a:ln>
        </p:spPr>
      </p:sp>
      <p:sp>
        <p:nvSpPr>
          <p:cNvPr id="11" name="AutoShape 11"/>
          <p:cNvSpPr/>
          <p:nvPr/>
        </p:nvSpPr>
        <p:spPr>
          <a:xfrm>
            <a:off x="10541000" y="4584700"/>
            <a:ext cx="1968500" cy="927100"/>
          </a:xfrm>
          <a:prstGeom prst="rect">
            <a:avLst/>
          </a:prstGeom>
          <a:solidFill>
            <a:srgbClr val="000000">
              <a:alpha val="0"/>
            </a:srgbClr>
          </a:solidFill>
          <a:ln w="12700">
            <a:solidFill>
              <a:srgbClr val="34547E"/>
            </a:solidFill>
          </a:ln>
        </p:spPr>
      </p:sp>
      <p:sp>
        <p:nvSpPr>
          <p:cNvPr id="12" name="AutoShape 12"/>
          <p:cNvSpPr/>
          <p:nvPr/>
        </p:nvSpPr>
        <p:spPr>
          <a:xfrm>
            <a:off x="12522200" y="4584700"/>
            <a:ext cx="2832100" cy="927100"/>
          </a:xfrm>
          <a:prstGeom prst="rect">
            <a:avLst/>
          </a:prstGeom>
          <a:solidFill>
            <a:srgbClr val="000000">
              <a:alpha val="0"/>
            </a:srgbClr>
          </a:solidFill>
          <a:ln w="12700">
            <a:solidFill>
              <a:srgbClr val="34547E"/>
            </a:solidFill>
          </a:ln>
        </p:spPr>
      </p:sp>
      <p:sp>
        <p:nvSpPr>
          <p:cNvPr id="13" name="AutoShape 13"/>
          <p:cNvSpPr/>
          <p:nvPr/>
        </p:nvSpPr>
        <p:spPr>
          <a:xfrm>
            <a:off x="8458200" y="5524500"/>
            <a:ext cx="2082800" cy="927100"/>
          </a:xfrm>
          <a:prstGeom prst="rect">
            <a:avLst/>
          </a:prstGeom>
          <a:solidFill>
            <a:srgbClr val="000000">
              <a:alpha val="0"/>
            </a:srgbClr>
          </a:solidFill>
          <a:ln w="12700">
            <a:solidFill>
              <a:srgbClr val="34547E"/>
            </a:solidFill>
          </a:ln>
        </p:spPr>
      </p:sp>
      <p:sp>
        <p:nvSpPr>
          <p:cNvPr id="14" name="AutoShape 14"/>
          <p:cNvSpPr/>
          <p:nvPr/>
        </p:nvSpPr>
        <p:spPr>
          <a:xfrm>
            <a:off x="10541000" y="5524500"/>
            <a:ext cx="1968500" cy="927100"/>
          </a:xfrm>
          <a:prstGeom prst="rect">
            <a:avLst/>
          </a:prstGeom>
          <a:solidFill>
            <a:srgbClr val="000000">
              <a:alpha val="0"/>
            </a:srgbClr>
          </a:solidFill>
          <a:ln w="12700">
            <a:solidFill>
              <a:srgbClr val="34547E"/>
            </a:solidFill>
          </a:ln>
        </p:spPr>
      </p:sp>
      <p:sp>
        <p:nvSpPr>
          <p:cNvPr id="15" name="AutoShape 15"/>
          <p:cNvSpPr/>
          <p:nvPr/>
        </p:nvSpPr>
        <p:spPr>
          <a:xfrm>
            <a:off x="12522200" y="5524500"/>
            <a:ext cx="2832100" cy="927100"/>
          </a:xfrm>
          <a:prstGeom prst="rect">
            <a:avLst/>
          </a:prstGeom>
          <a:solidFill>
            <a:srgbClr val="000000">
              <a:alpha val="0"/>
            </a:srgbClr>
          </a:solidFill>
          <a:ln w="12700">
            <a:solidFill>
              <a:srgbClr val="34547E"/>
            </a:solidFill>
          </a:ln>
        </p:spPr>
      </p:sp>
      <p:sp>
        <p:nvSpPr>
          <p:cNvPr id="16" name="AutoShape 16"/>
          <p:cNvSpPr/>
          <p:nvPr/>
        </p:nvSpPr>
        <p:spPr>
          <a:xfrm>
            <a:off x="8458200" y="6464300"/>
            <a:ext cx="2082800" cy="558800"/>
          </a:xfrm>
          <a:prstGeom prst="rect">
            <a:avLst/>
          </a:prstGeom>
          <a:solidFill>
            <a:srgbClr val="000000">
              <a:alpha val="0"/>
            </a:srgbClr>
          </a:solidFill>
          <a:ln w="12700">
            <a:solidFill>
              <a:srgbClr val="34547E"/>
            </a:solidFill>
          </a:ln>
        </p:spPr>
      </p:sp>
      <p:sp>
        <p:nvSpPr>
          <p:cNvPr id="17" name="AutoShape 17"/>
          <p:cNvSpPr/>
          <p:nvPr/>
        </p:nvSpPr>
        <p:spPr>
          <a:xfrm>
            <a:off x="10541000" y="6464300"/>
            <a:ext cx="1968500" cy="558800"/>
          </a:xfrm>
          <a:prstGeom prst="rect">
            <a:avLst/>
          </a:prstGeom>
          <a:solidFill>
            <a:srgbClr val="000000">
              <a:alpha val="0"/>
            </a:srgbClr>
          </a:solidFill>
          <a:ln w="12700">
            <a:solidFill>
              <a:srgbClr val="34547E"/>
            </a:solidFill>
          </a:ln>
        </p:spPr>
      </p:sp>
      <p:sp>
        <p:nvSpPr>
          <p:cNvPr id="18" name="AutoShape 18"/>
          <p:cNvSpPr/>
          <p:nvPr/>
        </p:nvSpPr>
        <p:spPr>
          <a:xfrm>
            <a:off x="12522200" y="6464300"/>
            <a:ext cx="2832100" cy="558800"/>
          </a:xfrm>
          <a:prstGeom prst="rect">
            <a:avLst/>
          </a:prstGeom>
          <a:solidFill>
            <a:srgbClr val="000000">
              <a:alpha val="0"/>
            </a:srgbClr>
          </a:solidFill>
          <a:ln w="12700">
            <a:solidFill>
              <a:srgbClr val="34547E"/>
            </a:solidFill>
          </a:ln>
        </p:spPr>
      </p:sp>
      <p:sp>
        <p:nvSpPr>
          <p:cNvPr id="19" name="TextBox 19"/>
          <p:cNvSpPr txBox="1"/>
          <p:nvPr/>
        </p:nvSpPr>
        <p:spPr>
          <a:xfrm>
            <a:off x="876300" y="14986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34547E"/>
                </a:solidFill>
                <a:latin typeface="&quot;Yeseva One&quot;"/>
              </a:rPr>
              <a:t>1. Introducció al SEO</a:t>
            </a:r>
            <a:endParaRPr lang="en-US" sz="1100"/>
          </a:p>
        </p:txBody>
      </p:sp>
      <p:sp>
        <p:nvSpPr>
          <p:cNvPr id="20" name="TextBox 20"/>
          <p:cNvSpPr txBox="1"/>
          <p:nvPr/>
        </p:nvSpPr>
        <p:spPr>
          <a:xfrm>
            <a:off x="876300" y="2692400"/>
            <a:ext cx="6921500" cy="4572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072CE"/>
                </a:solidFill>
                <a:latin typeface="Poppins"/>
              </a:rPr>
              <a:t>Què és el SEO?</a:t>
            </a:r>
            <a:endParaRPr lang="en-US" sz="1100"/>
          </a:p>
        </p:txBody>
      </p:sp>
      <p:sp>
        <p:nvSpPr>
          <p:cNvPr id="21" name="TextBox 21"/>
          <p:cNvSpPr txBox="1"/>
          <p:nvPr/>
        </p:nvSpPr>
        <p:spPr>
          <a:xfrm>
            <a:off x="8432800" y="2692400"/>
            <a:ext cx="6921500" cy="4572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072CE"/>
                </a:solidFill>
                <a:latin typeface="Poppins"/>
              </a:rPr>
              <a:t>SEO vs SEM: La diferència clau</a:t>
            </a:r>
            <a:endParaRPr lang="en-US" sz="1100"/>
          </a:p>
        </p:txBody>
      </p:sp>
      <p:sp>
        <p:nvSpPr>
          <p:cNvPr id="22" name="TextBox 22"/>
          <p:cNvSpPr txBox="1"/>
          <p:nvPr/>
        </p:nvSpPr>
        <p:spPr>
          <a:xfrm>
            <a:off x="876300" y="3454400"/>
            <a:ext cx="6921500" cy="33909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SEO (Search Engine Optimization) és el conjunt de tècniques i estratègies que s'utilitzen per millorar la visibilitat d'un lloc web als resultats orgànics (no pagats) dels motors de cerca com Google, Bing o Yahoo. Quan un usuari cerca 'pisos en venda a Manresa', els motors de cerca mostren una llista de resultats ordenats per rellevància. L'objectiu del SEO és aconseguir que el nostre lloc web aparegui en les primeres posicions.</a:t>
            </a:r>
            <a:endParaRPr lang="en-US" sz="1100"/>
          </a:p>
        </p:txBody>
      </p:sp>
      <p:sp>
        <p:nvSpPr>
          <p:cNvPr id="23" name="TextBox 23"/>
          <p:cNvSpPr txBox="1"/>
          <p:nvPr/>
        </p:nvSpPr>
        <p:spPr>
          <a:xfrm>
            <a:off x="8547100" y="3556000"/>
            <a:ext cx="1905000" cy="368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72CE"/>
                </a:solidFill>
                <a:latin typeface="&quot;Yeseva One&quot;"/>
              </a:rPr>
              <a:t>Concepte</a:t>
            </a:r>
            <a:endParaRPr lang="en-US" sz="1100"/>
          </a:p>
        </p:txBody>
      </p:sp>
      <p:sp>
        <p:nvSpPr>
          <p:cNvPr id="24" name="TextBox 24"/>
          <p:cNvSpPr txBox="1"/>
          <p:nvPr/>
        </p:nvSpPr>
        <p:spPr>
          <a:xfrm>
            <a:off x="10629900" y="3556000"/>
            <a:ext cx="17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72CE"/>
                </a:solidFill>
                <a:latin typeface="&quot;Yeseva One&quot;"/>
              </a:rPr>
              <a:t>SEO (Orgànic)</a:t>
            </a:r>
            <a:endParaRPr lang="en-US" sz="1100"/>
          </a:p>
        </p:txBody>
      </p:sp>
      <p:sp>
        <p:nvSpPr>
          <p:cNvPr id="25" name="TextBox 25"/>
          <p:cNvSpPr txBox="1"/>
          <p:nvPr/>
        </p:nvSpPr>
        <p:spPr>
          <a:xfrm>
            <a:off x="12611100" y="3556000"/>
            <a:ext cx="2641600" cy="368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72CE"/>
                </a:solidFill>
                <a:latin typeface="&quot;Yeseva One&quot;"/>
              </a:rPr>
              <a:t>SEM (Pagament)</a:t>
            </a:r>
            <a:endParaRPr lang="en-US" sz="1100"/>
          </a:p>
        </p:txBody>
      </p:sp>
      <p:sp>
        <p:nvSpPr>
          <p:cNvPr id="26" name="TextBox 26"/>
          <p:cNvSpPr txBox="1"/>
          <p:nvPr/>
        </p:nvSpPr>
        <p:spPr>
          <a:xfrm>
            <a:off x="8547100" y="4114800"/>
            <a:ext cx="19050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Cost directe</a:t>
            </a:r>
            <a:endParaRPr lang="en-US" sz="1100"/>
          </a:p>
        </p:txBody>
      </p:sp>
      <p:sp>
        <p:nvSpPr>
          <p:cNvPr id="27" name="TextBox 27"/>
          <p:cNvSpPr txBox="1"/>
          <p:nvPr/>
        </p:nvSpPr>
        <p:spPr>
          <a:xfrm>
            <a:off x="10629900" y="4114800"/>
            <a:ext cx="17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Gratuït</a:t>
            </a:r>
            <a:endParaRPr lang="en-US" sz="1100"/>
          </a:p>
        </p:txBody>
      </p:sp>
      <p:sp>
        <p:nvSpPr>
          <p:cNvPr id="28" name="TextBox 28"/>
          <p:cNvSpPr txBox="1"/>
          <p:nvPr/>
        </p:nvSpPr>
        <p:spPr>
          <a:xfrm>
            <a:off x="12611100" y="4114800"/>
            <a:ext cx="2641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Pagament per clic</a:t>
            </a:r>
            <a:endParaRPr lang="en-US" sz="1100"/>
          </a:p>
        </p:txBody>
      </p:sp>
      <p:sp>
        <p:nvSpPr>
          <p:cNvPr id="29" name="TextBox 29"/>
          <p:cNvSpPr txBox="1"/>
          <p:nvPr/>
        </p:nvSpPr>
        <p:spPr>
          <a:xfrm>
            <a:off x="8547100" y="4673600"/>
            <a:ext cx="19050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Temps de resultats</a:t>
            </a:r>
            <a:endParaRPr lang="en-US" sz="1100"/>
          </a:p>
        </p:txBody>
      </p:sp>
      <p:sp>
        <p:nvSpPr>
          <p:cNvPr id="30" name="TextBox 30"/>
          <p:cNvSpPr txBox="1"/>
          <p:nvPr/>
        </p:nvSpPr>
        <p:spPr>
          <a:xfrm>
            <a:off x="10629900" y="4673600"/>
            <a:ext cx="17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3-6 mesos</a:t>
            </a:r>
            <a:endParaRPr lang="en-US" sz="1100"/>
          </a:p>
        </p:txBody>
      </p:sp>
      <p:sp>
        <p:nvSpPr>
          <p:cNvPr id="31" name="TextBox 31"/>
          <p:cNvSpPr txBox="1"/>
          <p:nvPr/>
        </p:nvSpPr>
        <p:spPr>
          <a:xfrm>
            <a:off x="12611100" y="4673600"/>
            <a:ext cx="2641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Immediat</a:t>
            </a:r>
            <a:endParaRPr lang="en-US" sz="1100"/>
          </a:p>
        </p:txBody>
      </p:sp>
      <p:sp>
        <p:nvSpPr>
          <p:cNvPr id="32" name="TextBox 32"/>
          <p:cNvSpPr txBox="1"/>
          <p:nvPr/>
        </p:nvSpPr>
        <p:spPr>
          <a:xfrm>
            <a:off x="8547100" y="5613400"/>
            <a:ext cx="19050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Durabilitat</a:t>
            </a:r>
            <a:endParaRPr lang="en-US" sz="1100"/>
          </a:p>
        </p:txBody>
      </p:sp>
      <p:sp>
        <p:nvSpPr>
          <p:cNvPr id="33" name="TextBox 33"/>
          <p:cNvSpPr txBox="1"/>
          <p:nvPr/>
        </p:nvSpPr>
        <p:spPr>
          <a:xfrm>
            <a:off x="10629900" y="5613400"/>
            <a:ext cx="17907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Resultats duradors</a:t>
            </a:r>
            <a:endParaRPr lang="en-US" sz="1100"/>
          </a:p>
        </p:txBody>
      </p:sp>
      <p:sp>
        <p:nvSpPr>
          <p:cNvPr id="34" name="TextBox 34"/>
          <p:cNvSpPr txBox="1"/>
          <p:nvPr/>
        </p:nvSpPr>
        <p:spPr>
          <a:xfrm>
            <a:off x="12611100" y="5613400"/>
            <a:ext cx="26416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S'aturen quan es deixa de pagar</a:t>
            </a:r>
            <a:endParaRPr lang="en-US" sz="1100"/>
          </a:p>
        </p:txBody>
      </p:sp>
      <p:sp>
        <p:nvSpPr>
          <p:cNvPr id="35" name="TextBox 35"/>
          <p:cNvSpPr txBox="1"/>
          <p:nvPr/>
        </p:nvSpPr>
        <p:spPr>
          <a:xfrm>
            <a:off x="8547100" y="6553200"/>
            <a:ext cx="19050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Credibilitat</a:t>
            </a:r>
            <a:endParaRPr lang="en-US" sz="1100"/>
          </a:p>
        </p:txBody>
      </p:sp>
      <p:sp>
        <p:nvSpPr>
          <p:cNvPr id="36" name="TextBox 36"/>
          <p:cNvSpPr txBox="1"/>
          <p:nvPr/>
        </p:nvSpPr>
        <p:spPr>
          <a:xfrm>
            <a:off x="10629900" y="6553200"/>
            <a:ext cx="17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Alta</a:t>
            </a:r>
            <a:endParaRPr lang="en-US" sz="1100"/>
          </a:p>
        </p:txBody>
      </p:sp>
      <p:sp>
        <p:nvSpPr>
          <p:cNvPr id="37" name="TextBox 37"/>
          <p:cNvSpPr txBox="1"/>
          <p:nvPr/>
        </p:nvSpPr>
        <p:spPr>
          <a:xfrm>
            <a:off x="12611100" y="6553200"/>
            <a:ext cx="2641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4547E"/>
                </a:solidFill>
                <a:latin typeface="&quot;Yeseva One&quot;"/>
              </a:rPr>
              <a:t>Mitjana</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200" noProof="0" dirty="0"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200" noProof="0" dirty="0" smtClean="0">
            <a:latin typeface="Arial" panose="020B0604020202020204" pitchFamily="34" charset="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3293</Words>
  <Application>Microsoft Office PowerPoint</Application>
  <PresentationFormat>Personalizado</PresentationFormat>
  <Paragraphs>505</Paragraphs>
  <Slides>23</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23</vt:i4>
      </vt:variant>
    </vt:vector>
  </HeadingPairs>
  <TitlesOfParts>
    <vt:vector size="33" baseType="lpstr">
      <vt:lpstr>"Yeseva One"</vt:lpstr>
      <vt:lpstr>Arial</vt:lpstr>
      <vt:lpstr>Arial Black</vt:lpstr>
      <vt:lpstr>Calibri</vt:lpstr>
      <vt:lpstr>Poppins</vt:lpstr>
      <vt:lpstr>Safiro</vt:lpstr>
      <vt:lpstr>Safiro SemiBold</vt:lpstr>
      <vt:lpstr>Office Theme</vt:lpstr>
      <vt:lpstr>Tema de Office</vt:lpstr>
      <vt:lpstr>4_Tema de Office</vt:lpstr>
      <vt:lpstr>Presentación de PowerPoint</vt:lpstr>
      <vt:lpstr>Sobre Barcelona Activa</vt:lpstr>
      <vt:lpstr>Què fem?</vt:lpstr>
      <vt:lpstr>Xarxa d’equipaments  de Barcelona Activa </vt:lpstr>
      <vt:lpstr>Barcelona Activa està present  a més de 50 punts de la ciutat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Barcelona Activa està present  a més de 50 punts de la ciutat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admin-david</cp:lastModifiedBy>
  <cp:revision>3</cp:revision>
  <dcterms:created xsi:type="dcterms:W3CDTF">2006-08-16T00:00:00Z</dcterms:created>
  <dcterms:modified xsi:type="dcterms:W3CDTF">2026-03-18T10:10:11Z</dcterms:modified>
</cp:coreProperties>
</file>